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402" r:id="rId3"/>
    <p:sldId id="410" r:id="rId4"/>
    <p:sldId id="411" r:id="rId5"/>
    <p:sldId id="387" r:id="rId6"/>
    <p:sldId id="400" r:id="rId7"/>
    <p:sldId id="401" r:id="rId8"/>
    <p:sldId id="403" r:id="rId9"/>
    <p:sldId id="404" r:id="rId10"/>
    <p:sldId id="405" r:id="rId11"/>
    <p:sldId id="386" r:id="rId12"/>
    <p:sldId id="372" r:id="rId13"/>
    <p:sldId id="379" r:id="rId1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86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59" autoAdjust="0"/>
    <p:restoredTop sz="94660"/>
  </p:normalViewPr>
  <p:slideViewPr>
    <p:cSldViewPr snapToGrid="0">
      <p:cViewPr varScale="1">
        <p:scale>
          <a:sx n="67" d="100"/>
          <a:sy n="67" d="100"/>
        </p:scale>
        <p:origin x="8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t>8/26/2022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70.png"/><Relationship Id="rId3" Type="http://schemas.openxmlformats.org/officeDocument/2006/relationships/image" Target="../media/image170.png"/><Relationship Id="rId7" Type="http://schemas.openxmlformats.org/officeDocument/2006/relationships/image" Target="../media/image21.png"/><Relationship Id="rId12" Type="http://schemas.openxmlformats.org/officeDocument/2006/relationships/image" Target="../media/image26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00.pn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240.png"/><Relationship Id="rId4" Type="http://schemas.openxmlformats.org/officeDocument/2006/relationships/image" Target="../media/image18.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dirty="0"/>
              <a:t>BT201</a:t>
            </a:r>
          </a:p>
        </p:txBody>
      </p:sp>
      <p:sp>
        <p:nvSpPr>
          <p:cNvPr id="4" name="Subtitle 2"/>
          <p:cNvSpPr txBox="1">
            <a:spLocks/>
          </p:cNvSpPr>
          <p:nvPr/>
        </p:nvSpPr>
        <p:spPr>
          <a:xfrm>
            <a:off x="5286441" y="4424393"/>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sz="1800" b="1" dirty="0">
                <a:solidFill>
                  <a:schemeClr val="bg1">
                    <a:lumMod val="95000"/>
                  </a:schemeClr>
                </a:solidFill>
              </a:rPr>
              <a:t>24/08/2022</a:t>
            </a:r>
          </a:p>
        </p:txBody>
      </p:sp>
      <p:sp>
        <p:nvSpPr>
          <p:cNvPr id="6" name="TextBox 5"/>
          <p:cNvSpPr txBox="1"/>
          <p:nvPr/>
        </p:nvSpPr>
        <p:spPr>
          <a:xfrm>
            <a:off x="2220685" y="3513908"/>
            <a:ext cx="8536311" cy="707886"/>
          </a:xfrm>
          <a:prstGeom prst="rect">
            <a:avLst/>
          </a:prstGeom>
          <a:noFill/>
        </p:spPr>
        <p:txBody>
          <a:bodyPr wrap="none" rtlCol="0">
            <a:spAutoFit/>
          </a:bodyPr>
          <a:lstStyle/>
          <a:p>
            <a:r>
              <a:rPr lang="en-US" sz="4000" b="1" dirty="0">
                <a:solidFill>
                  <a:srgbClr val="92D050"/>
                </a:solidFill>
              </a:rPr>
              <a:t>Biochemical Process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43600" y="762225"/>
            <a:ext cx="5957815" cy="3487618"/>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436276" y="1047084"/>
                <a:ext cx="4449616" cy="899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𝐵</m:t>
                          </m:r>
                          <m:r>
                            <a:rPr lang="en-US" b="0" i="1" smtClean="0">
                              <a:latin typeface="Cambria Math" panose="02040503050406030204" pitchFamily="18" charset="0"/>
                            </a:rPr>
                            <m:t>2</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0.95∗78.11</m:t>
                          </m:r>
                        </m:num>
                        <m:den>
                          <m:r>
                            <a:rPr lang="en-US" b="0" i="0" smtClean="0">
                              <a:latin typeface="Cambria Math" panose="02040503050406030204" pitchFamily="18" charset="0"/>
                            </a:rPr>
                            <m:t>0.95∗78.11+0.05∗92.13</m:t>
                          </m:r>
                        </m:den>
                      </m:f>
                      <m:r>
                        <a:rPr lang="en-US" b="0" i="1" smtClean="0">
                          <a:latin typeface="Cambria Math" panose="02040503050406030204" pitchFamily="18" charset="0"/>
                        </a:rPr>
                        <m:t>=</m:t>
                      </m:r>
                      <m:r>
                        <a:rPr lang="en-US" b="0" i="0" smtClean="0">
                          <a:latin typeface="Cambria Math" panose="02040503050406030204" pitchFamily="18" charset="0"/>
                        </a:rPr>
                        <m:t>0.942</m:t>
                      </m:r>
                    </m:oMath>
                  </m:oMathPara>
                </a14:m>
                <a:endParaRPr lang="en-US" b="0" dirty="0"/>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36276" y="1047084"/>
                <a:ext cx="4449616" cy="899926"/>
              </a:xfrm>
              <a:prstGeom prst="rect">
                <a:avLst/>
              </a:prstGeom>
              <a:blipFill>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82467" y="2275282"/>
            <a:ext cx="6000750" cy="1190625"/>
          </a:xfrm>
          <a:prstGeom prst="rect">
            <a:avLst/>
          </a:prstGeom>
        </p:spPr>
      </p:pic>
      <p:sp>
        <p:nvSpPr>
          <p:cNvPr id="6" name="Rectangle 5"/>
          <p:cNvSpPr/>
          <p:nvPr/>
        </p:nvSpPr>
        <p:spPr>
          <a:xfrm>
            <a:off x="436276" y="577559"/>
            <a:ext cx="6079421" cy="369332"/>
          </a:xfrm>
          <a:prstGeom prst="rect">
            <a:avLst/>
          </a:prstGeom>
        </p:spPr>
        <p:txBody>
          <a:bodyPr wrap="none">
            <a:spAutoFit/>
          </a:bodyPr>
          <a:lstStyle/>
          <a:p>
            <a:r>
              <a:rPr lang="en-US" dirty="0">
                <a:latin typeface="TimesTen-Roman"/>
              </a:rPr>
              <a:t>molecular weights of benzene (78.11) and toluene (92.13)</a:t>
            </a:r>
            <a:endParaRPr lang="en-US" dirty="0"/>
          </a:p>
        </p:txBody>
      </p:sp>
      <p:pic>
        <p:nvPicPr>
          <p:cNvPr id="7" name="Picture 6"/>
          <p:cNvPicPr>
            <a:picLocks noChangeAspect="1"/>
          </p:cNvPicPr>
          <p:nvPr/>
        </p:nvPicPr>
        <p:blipFill>
          <a:blip r:embed="rId5"/>
          <a:stretch>
            <a:fillRect/>
          </a:stretch>
        </p:blipFill>
        <p:spPr>
          <a:xfrm>
            <a:off x="2066179" y="3465907"/>
            <a:ext cx="1809750" cy="438150"/>
          </a:xfrm>
          <a:prstGeom prst="rect">
            <a:avLst/>
          </a:prstGeom>
        </p:spPr>
      </p:pic>
      <p:pic>
        <p:nvPicPr>
          <p:cNvPr id="8" name="Picture 7"/>
          <p:cNvPicPr>
            <a:picLocks noChangeAspect="1"/>
          </p:cNvPicPr>
          <p:nvPr/>
        </p:nvPicPr>
        <p:blipFill>
          <a:blip r:embed="rId6"/>
          <a:stretch>
            <a:fillRect/>
          </a:stretch>
        </p:blipFill>
        <p:spPr>
          <a:xfrm>
            <a:off x="2066179" y="4073630"/>
            <a:ext cx="2733675" cy="352425"/>
          </a:xfrm>
          <a:prstGeom prst="rect">
            <a:avLst/>
          </a:prstGeom>
        </p:spPr>
      </p:pic>
      <p:sp>
        <p:nvSpPr>
          <p:cNvPr id="9" name="Rectangle 8"/>
          <p:cNvSpPr/>
          <p:nvPr/>
        </p:nvSpPr>
        <p:spPr>
          <a:xfrm>
            <a:off x="393305" y="4725350"/>
            <a:ext cx="5429692" cy="369332"/>
          </a:xfrm>
          <a:prstGeom prst="rect">
            <a:avLst/>
          </a:prstGeom>
        </p:spPr>
        <p:txBody>
          <a:bodyPr wrap="none">
            <a:spAutoFit/>
          </a:bodyPr>
          <a:lstStyle/>
          <a:p>
            <a:r>
              <a:rPr lang="en-US" dirty="0">
                <a:latin typeface="TimesTen-Roman"/>
              </a:rPr>
              <a:t>Bottom product mass flow rate=1744-766=978 kg/h</a:t>
            </a:r>
            <a:endParaRPr lang="en-US" dirty="0"/>
          </a:p>
        </p:txBody>
      </p:sp>
      <p:sp>
        <p:nvSpPr>
          <p:cNvPr id="10" name="Rectangle 9"/>
          <p:cNvSpPr/>
          <p:nvPr/>
        </p:nvSpPr>
        <p:spPr>
          <a:xfrm>
            <a:off x="393305" y="5094682"/>
            <a:ext cx="6808274" cy="1477328"/>
          </a:xfrm>
          <a:prstGeom prst="rect">
            <a:avLst/>
          </a:prstGeom>
        </p:spPr>
        <p:txBody>
          <a:bodyPr wrap="none">
            <a:spAutoFit/>
          </a:bodyPr>
          <a:lstStyle/>
          <a:p>
            <a:r>
              <a:rPr lang="en-US" dirty="0">
                <a:latin typeface="TimesTen-Roman"/>
              </a:rPr>
              <a:t>Alternatively: Bottom product mass flow rate=62.8+915=978 kg/h</a:t>
            </a:r>
          </a:p>
          <a:p>
            <a:endParaRPr lang="en-US" dirty="0">
              <a:latin typeface="TimesTen-Roman"/>
            </a:endParaRPr>
          </a:p>
          <a:p>
            <a:r>
              <a:rPr lang="en-US" dirty="0">
                <a:latin typeface="TimesTen-Roman"/>
              </a:rPr>
              <a:t>Mass fraction of B in bottom product=62.8/978=0.064</a:t>
            </a:r>
          </a:p>
          <a:p>
            <a:r>
              <a:rPr lang="en-US" dirty="0">
                <a:latin typeface="TimesTen-Roman"/>
              </a:rPr>
              <a:t>Mass fraction of T in bottom product=1-0.064=0.936</a:t>
            </a:r>
            <a:endParaRPr lang="en-US" dirty="0"/>
          </a:p>
          <a:p>
            <a:endParaRPr lang="en-US" dirty="0"/>
          </a:p>
        </p:txBody>
      </p:sp>
    </p:spTree>
    <p:extLst>
      <p:ext uri="{BB962C8B-B14F-4D97-AF65-F5344CB8AC3E}">
        <p14:creationId xmlns:p14="http://schemas.microsoft.com/office/powerpoint/2010/main" val="86019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Crystallization</a:t>
            </a:r>
          </a:p>
        </p:txBody>
      </p:sp>
      <p:sp>
        <p:nvSpPr>
          <p:cNvPr id="5" name="Rectangle 2"/>
          <p:cNvSpPr txBox="1">
            <a:spLocks noChangeArrowheads="1"/>
          </p:cNvSpPr>
          <p:nvPr/>
        </p:nvSpPr>
        <p:spPr>
          <a:xfrm>
            <a:off x="419725" y="1225179"/>
            <a:ext cx="10178322" cy="1888958"/>
          </a:xfrm>
          <a:prstGeom prst="rect">
            <a:avLst/>
          </a:prstGeom>
          <a:noFill/>
          <a:ln/>
        </p:spPr>
        <p:txBody>
          <a:bodyPr lIns="92075" tIns="46038" rIns="92075" bIns="46038">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120000"/>
              </a:lnSpc>
              <a:buFont typeface="Wingdings" panose="05000000000000000000" pitchFamily="2" charset="2"/>
              <a:buChar char="q"/>
            </a:pPr>
            <a:r>
              <a:rPr lang="en-US" altLang="en-US" sz="8000" dirty="0">
                <a:solidFill>
                  <a:srgbClr val="FF0000"/>
                </a:solidFill>
                <a:latin typeface="Arial" panose="020B0604020202020204" pitchFamily="34" charset="0"/>
                <a:cs typeface="Arial" panose="020B0604020202020204" pitchFamily="34" charset="0"/>
              </a:rPr>
              <a:t> Formation of solid particles/crystals within a homogeneous phase by modifying the solubility </a:t>
            </a:r>
            <a:r>
              <a:rPr lang="en-US" altLang="en-US" sz="8000" dirty="0">
                <a:latin typeface="Arial" panose="020B0604020202020204" pitchFamily="34" charset="0"/>
                <a:cs typeface="Arial" panose="020B0604020202020204" pitchFamily="34" charset="0"/>
              </a:rPr>
              <a:t>of the component of interest</a:t>
            </a:r>
          </a:p>
          <a:p>
            <a:pPr marL="457200" lvl="1" indent="0">
              <a:lnSpc>
                <a:spcPct val="120000"/>
              </a:lnSpc>
              <a:buFont typeface="Wingdings 2" panose="05020102010507070707" pitchFamily="18" charset="2"/>
              <a:buNone/>
            </a:pPr>
            <a:r>
              <a:rPr lang="en-US" altLang="en-US" sz="8000" dirty="0">
                <a:latin typeface="Arial" panose="020B0604020202020204" pitchFamily="34" charset="0"/>
                <a:cs typeface="Arial" panose="020B0604020202020204" pitchFamily="34" charset="0"/>
              </a:rPr>
              <a:t>The </a:t>
            </a:r>
            <a:r>
              <a:rPr lang="en-US" altLang="en-US" sz="8000" dirty="0">
                <a:solidFill>
                  <a:srgbClr val="00B0F0"/>
                </a:solidFill>
                <a:latin typeface="Arial" panose="020B0604020202020204" pitchFamily="34" charset="0"/>
                <a:cs typeface="Arial" panose="020B0604020202020204" pitchFamily="34" charset="0"/>
              </a:rPr>
              <a:t>change in solubility </a:t>
            </a:r>
            <a:r>
              <a:rPr lang="en-US" altLang="en-US" sz="8000" dirty="0">
                <a:latin typeface="Arial" panose="020B0604020202020204" pitchFamily="34" charset="0"/>
                <a:cs typeface="Arial" panose="020B0604020202020204" pitchFamily="34" charset="0"/>
              </a:rPr>
              <a:t>is accomplished by:</a:t>
            </a:r>
          </a:p>
          <a:p>
            <a:pPr lvl="1">
              <a:lnSpc>
                <a:spcPct val="120000"/>
              </a:lnSpc>
              <a:buFont typeface="Wingdings" panose="05000000000000000000" pitchFamily="2" charset="2"/>
              <a:buChar char="Ø"/>
            </a:pPr>
            <a:r>
              <a:rPr lang="en-US" altLang="en-US" sz="8000" dirty="0">
                <a:solidFill>
                  <a:srgbClr val="FF0000"/>
                </a:solidFill>
                <a:latin typeface="Arial" panose="020B0604020202020204" pitchFamily="34" charset="0"/>
                <a:cs typeface="Arial" panose="020B0604020202020204" pitchFamily="34" charset="0"/>
              </a:rPr>
              <a:t>decreasing the temperature of the solution </a:t>
            </a:r>
            <a:r>
              <a:rPr lang="en-US" altLang="en-US" sz="8000" dirty="0">
                <a:latin typeface="Arial" panose="020B0604020202020204" pitchFamily="34" charset="0"/>
                <a:cs typeface="Arial" panose="020B0604020202020204" pitchFamily="34" charset="0"/>
              </a:rPr>
              <a:t>(cool down)</a:t>
            </a:r>
          </a:p>
          <a:p>
            <a:pPr marL="806450" lvl="2" indent="0">
              <a:lnSpc>
                <a:spcPct val="120000"/>
              </a:lnSpc>
              <a:buFont typeface="Wingdings 2" panose="05020102010507070707" pitchFamily="18" charset="2"/>
              <a:buNone/>
            </a:pPr>
            <a:endParaRPr lang="en-US" altLang="en-US" sz="2200" dirty="0">
              <a:latin typeface="Arial" panose="020B0604020202020204" pitchFamily="34" charset="0"/>
              <a:cs typeface="Arial" panose="020B0604020202020204" pitchFamily="34" charset="0"/>
            </a:endParaRPr>
          </a:p>
          <a:p>
            <a:pPr>
              <a:lnSpc>
                <a:spcPct val="80000"/>
              </a:lnSpc>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692150" lvl="1" indent="-234950">
              <a:lnSpc>
                <a:spcPct val="80000"/>
              </a:lnSpc>
              <a:buFont typeface="Wingdings" panose="05000000000000000000" pitchFamily="2" charset="2"/>
              <a:buNone/>
            </a:pPr>
            <a:endParaRPr lang="en-US" alt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7774768" y="1699053"/>
            <a:ext cx="4083827" cy="3009270"/>
          </a:xfrm>
          <a:prstGeom prst="rect">
            <a:avLst/>
          </a:prstGeom>
        </p:spPr>
      </p:pic>
      <p:pic>
        <p:nvPicPr>
          <p:cNvPr id="10" name="Picture 9"/>
          <p:cNvPicPr>
            <a:picLocks noChangeAspect="1"/>
          </p:cNvPicPr>
          <p:nvPr/>
        </p:nvPicPr>
        <p:blipFill>
          <a:blip r:embed="rId3"/>
          <a:stretch>
            <a:fillRect/>
          </a:stretch>
        </p:blipFill>
        <p:spPr>
          <a:xfrm>
            <a:off x="1155031" y="4892362"/>
            <a:ext cx="6655833" cy="2008925"/>
          </a:xfrm>
          <a:prstGeom prst="rect">
            <a:avLst/>
          </a:prstGeom>
        </p:spPr>
      </p:pic>
      <p:pic>
        <p:nvPicPr>
          <p:cNvPr id="11" name="Picture 10"/>
          <p:cNvPicPr>
            <a:picLocks noChangeAspect="1"/>
          </p:cNvPicPr>
          <p:nvPr/>
        </p:nvPicPr>
        <p:blipFill>
          <a:blip r:embed="rId4"/>
          <a:stretch>
            <a:fillRect/>
          </a:stretch>
        </p:blipFill>
        <p:spPr>
          <a:xfrm>
            <a:off x="1523650" y="2891567"/>
            <a:ext cx="1233272" cy="1816756"/>
          </a:xfrm>
          <a:prstGeom prst="rect">
            <a:avLst/>
          </a:prstGeom>
        </p:spPr>
      </p:pic>
      <p:pic>
        <p:nvPicPr>
          <p:cNvPr id="12" name="Picture 11"/>
          <p:cNvPicPr>
            <a:picLocks noChangeAspect="1"/>
          </p:cNvPicPr>
          <p:nvPr/>
        </p:nvPicPr>
        <p:blipFill>
          <a:blip r:embed="rId5"/>
          <a:stretch>
            <a:fillRect/>
          </a:stretch>
        </p:blipFill>
        <p:spPr>
          <a:xfrm>
            <a:off x="4111625" y="2941474"/>
            <a:ext cx="1154220" cy="1718784"/>
          </a:xfrm>
          <a:prstGeom prst="rect">
            <a:avLst/>
          </a:prstGeom>
        </p:spPr>
      </p:pic>
    </p:spTree>
    <p:extLst>
      <p:ext uri="{BB962C8B-B14F-4D97-AF65-F5344CB8AC3E}">
        <p14:creationId xmlns:p14="http://schemas.microsoft.com/office/powerpoint/2010/main" val="2682091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331" y="759547"/>
            <a:ext cx="11207932" cy="2585323"/>
          </a:xfrm>
          <a:prstGeom prst="rect">
            <a:avLst/>
          </a:prstGeom>
        </p:spPr>
        <p:txBody>
          <a:bodyPr wrap="square">
            <a:spAutoFit/>
          </a:bodyPr>
          <a:lstStyle/>
          <a:p>
            <a:pPr>
              <a:lnSpc>
                <a:spcPct val="150000"/>
              </a:lnSpc>
            </a:pPr>
            <a:r>
              <a:rPr lang="en-US" dirty="0"/>
              <a:t>An aqueous solution of magnesium sulfate at 104 C containing 30.1 </a:t>
            </a:r>
            <a:r>
              <a:rPr lang="en-US" dirty="0" err="1"/>
              <a:t>wt</a:t>
            </a:r>
            <a:r>
              <a:rPr lang="en-US" dirty="0"/>
              <a:t>% </a:t>
            </a:r>
            <a:r>
              <a:rPr lang="en-US" dirty="0" err="1"/>
              <a:t>MgSO</a:t>
            </a:r>
            <a:r>
              <a:rPr lang="en-US" dirty="0"/>
              <a:t> is fed to a cooling</a:t>
            </a:r>
          </a:p>
          <a:p>
            <a:pPr>
              <a:lnSpc>
                <a:spcPct val="150000"/>
              </a:lnSpc>
            </a:pPr>
            <a:r>
              <a:rPr lang="en-US" dirty="0"/>
              <a:t>crystallizer that operates at 10 C. The stream leaving the crystallizer is a slurry of solid magnesium</a:t>
            </a:r>
          </a:p>
          <a:p>
            <a:pPr>
              <a:lnSpc>
                <a:spcPct val="150000"/>
              </a:lnSpc>
            </a:pPr>
            <a:r>
              <a:rPr lang="en-US" dirty="0"/>
              <a:t>sulfate </a:t>
            </a:r>
            <a:r>
              <a:rPr lang="en-US" dirty="0" err="1"/>
              <a:t>heptahydrate</a:t>
            </a:r>
            <a:r>
              <a:rPr lang="en-US" dirty="0"/>
              <a:t> particles [MgSO4 7H2O(s)] suspended in a liquid solution. Solubility</a:t>
            </a:r>
          </a:p>
          <a:p>
            <a:pPr>
              <a:lnSpc>
                <a:spcPct val="150000"/>
              </a:lnSpc>
            </a:pPr>
            <a:r>
              <a:rPr lang="en-US" dirty="0"/>
              <a:t>data for magnesium sulfate show that a saturated solution at 10 C contains 23.2 </a:t>
            </a:r>
            <a:r>
              <a:rPr lang="en-US" dirty="0" err="1"/>
              <a:t>wt</a:t>
            </a:r>
            <a:r>
              <a:rPr lang="en-US" dirty="0"/>
              <a:t>% MgSO4  Determine the rate at which solution must be fed to the crystallizer to produce 1 metric ton (1 </a:t>
            </a:r>
            <a:r>
              <a:rPr lang="en-US" dirty="0" err="1"/>
              <a:t>tonne</a:t>
            </a:r>
            <a:r>
              <a:rPr lang="en-US" dirty="0"/>
              <a:t>, 1000 kg) of magnesium sulfate </a:t>
            </a:r>
            <a:r>
              <a:rPr lang="en-US" dirty="0" err="1"/>
              <a:t>heptahydrate</a:t>
            </a:r>
            <a:r>
              <a:rPr lang="en-US" dirty="0"/>
              <a:t> per hour.</a:t>
            </a:r>
          </a:p>
        </p:txBody>
      </p:sp>
      <p:pic>
        <p:nvPicPr>
          <p:cNvPr id="3" name="Picture 2"/>
          <p:cNvPicPr>
            <a:picLocks noChangeAspect="1"/>
          </p:cNvPicPr>
          <p:nvPr/>
        </p:nvPicPr>
        <p:blipFill>
          <a:blip r:embed="rId2"/>
          <a:stretch>
            <a:fillRect/>
          </a:stretch>
        </p:blipFill>
        <p:spPr>
          <a:xfrm>
            <a:off x="1714636" y="3344870"/>
            <a:ext cx="7743825" cy="1857375"/>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154836" y="5415282"/>
                <a:ext cx="10157597" cy="646331"/>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Two unknowns on the chart (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acc>
                    <m:r>
                      <a:rPr lang="en-US" b="0" i="1" smtClean="0">
                        <a:latin typeface="Cambria Math" panose="02040503050406030204" pitchFamily="18" charset="0"/>
                      </a:rPr>
                      <m:t> </m:t>
                    </m:r>
                  </m:oMath>
                </a14:m>
                <a:r>
                  <a:rPr lang="en-US" dirty="0">
                    <a:latin typeface="TimesTen-Roman"/>
                  </a:rPr>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e>
                    </m:acc>
                    <m:r>
                      <a:rPr lang="en-US" i="1">
                        <a:latin typeface="Cambria Math" panose="02040503050406030204" pitchFamily="18" charset="0"/>
                      </a:rPr>
                      <m:t> </m:t>
                    </m:r>
                  </m:oMath>
                </a14:m>
                <a:r>
                  <a:rPr lang="en-US" dirty="0">
                    <a:latin typeface="TimesTen-Roman"/>
                  </a:rPr>
                  <a:t>) and two independent molecular species on which balances may be written (MgSO</a:t>
                </a:r>
                <a:r>
                  <a:rPr lang="en-US" baseline="-25000" dirty="0">
                    <a:latin typeface="TimesTen-Roman"/>
                  </a:rPr>
                  <a:t>4</a:t>
                </a:r>
                <a:r>
                  <a:rPr lang="en-US" dirty="0">
                    <a:latin typeface="TimesTen-Roman"/>
                  </a:rPr>
                  <a:t> and H</a:t>
                </a:r>
                <a:r>
                  <a:rPr lang="en-US" baseline="-25000" dirty="0">
                    <a:latin typeface="TimesTen-Roman"/>
                  </a:rPr>
                  <a:t>2</a:t>
                </a:r>
                <a:r>
                  <a:rPr lang="en-US" dirty="0">
                    <a:latin typeface="TimesTen-Roman"/>
                  </a:rPr>
                  <a:t>O), so that the problem can be solved</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154836" y="5415282"/>
                <a:ext cx="10157597" cy="646331"/>
              </a:xfrm>
              <a:prstGeom prst="rect">
                <a:avLst/>
              </a:prstGeom>
              <a:blipFill>
                <a:blip r:embed="rId3"/>
                <a:stretch>
                  <a:fillRect l="-360"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79664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1086" y="1258661"/>
            <a:ext cx="7010400" cy="552450"/>
          </a:xfrm>
          <a:prstGeom prst="rect">
            <a:avLst/>
          </a:prstGeom>
        </p:spPr>
      </p:pic>
      <p:pic>
        <p:nvPicPr>
          <p:cNvPr id="3" name="Picture 2"/>
          <p:cNvPicPr>
            <a:picLocks noChangeAspect="1"/>
          </p:cNvPicPr>
          <p:nvPr/>
        </p:nvPicPr>
        <p:blipFill>
          <a:blip r:embed="rId3"/>
          <a:stretch>
            <a:fillRect/>
          </a:stretch>
        </p:blipFill>
        <p:spPr>
          <a:xfrm>
            <a:off x="1611086" y="2151424"/>
            <a:ext cx="10220325" cy="2581275"/>
          </a:xfrm>
          <a:prstGeom prst="rect">
            <a:avLst/>
          </a:prstGeom>
        </p:spPr>
      </p:pic>
      <p:pic>
        <p:nvPicPr>
          <p:cNvPr id="4" name="Picture 3"/>
          <p:cNvPicPr>
            <a:picLocks noChangeAspect="1"/>
          </p:cNvPicPr>
          <p:nvPr/>
        </p:nvPicPr>
        <p:blipFill>
          <a:blip r:embed="rId4"/>
          <a:stretch>
            <a:fillRect/>
          </a:stretch>
        </p:blipFill>
        <p:spPr>
          <a:xfrm>
            <a:off x="2636111" y="5073012"/>
            <a:ext cx="2295525" cy="504825"/>
          </a:xfrm>
          <a:prstGeom prst="rect">
            <a:avLst/>
          </a:prstGeom>
        </p:spPr>
      </p:pic>
      <p:pic>
        <p:nvPicPr>
          <p:cNvPr id="5" name="Picture 4"/>
          <p:cNvPicPr>
            <a:picLocks noChangeAspect="1"/>
          </p:cNvPicPr>
          <p:nvPr/>
        </p:nvPicPr>
        <p:blipFill>
          <a:blip r:embed="rId5"/>
          <a:stretch>
            <a:fillRect/>
          </a:stretch>
        </p:blipFill>
        <p:spPr>
          <a:xfrm>
            <a:off x="2707548" y="5680025"/>
            <a:ext cx="2152650" cy="476250"/>
          </a:xfrm>
          <a:prstGeom prst="rect">
            <a:avLst/>
          </a:prstGeom>
        </p:spPr>
      </p:pic>
    </p:spTree>
    <p:extLst>
      <p:ext uri="{BB962C8B-B14F-4D97-AF65-F5344CB8AC3E}">
        <p14:creationId xmlns:p14="http://schemas.microsoft.com/office/powerpoint/2010/main" val="26200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176" y="1476995"/>
            <a:ext cx="6096000" cy="3139321"/>
          </a:xfrm>
          <a:prstGeom prst="rect">
            <a:avLst/>
          </a:prstGeom>
        </p:spPr>
        <p:txBody>
          <a:bodyPr>
            <a:spAutoFit/>
          </a:bodyPr>
          <a:lstStyle/>
          <a:p>
            <a:pPr marL="285750" indent="-285750" algn="just" eaLnBrk="0" fontAlgn="base" hangingPunct="0">
              <a:spcBef>
                <a:spcPct val="0"/>
              </a:spcBef>
              <a:spcAft>
                <a:spcPct val="0"/>
              </a:spcAft>
              <a:buFont typeface="Wingdings" panose="05000000000000000000" pitchFamily="2" charset="2"/>
              <a:buChar char="v"/>
            </a:pPr>
            <a:r>
              <a:rPr lang="en-US" altLang="en-US" b="1" dirty="0">
                <a:solidFill>
                  <a:srgbClr val="FF0000"/>
                </a:solidFill>
                <a:latin typeface="Arial" panose="020B0604020202020204" pitchFamily="34" charset="0"/>
                <a:cs typeface="Arial" panose="020B0604020202020204" pitchFamily="34" charset="0"/>
              </a:rPr>
              <a:t>Distillation: </a:t>
            </a:r>
            <a:r>
              <a:rPr lang="en-US" altLang="en-US" dirty="0">
                <a:solidFill>
                  <a:srgbClr val="000000"/>
                </a:solidFill>
                <a:latin typeface="Arial" panose="020B0604020202020204" pitchFamily="34" charset="0"/>
                <a:cs typeface="Arial" panose="020B0604020202020204" pitchFamily="34" charset="0"/>
              </a:rPr>
              <a:t>a separation process exploits the difference in vapor pressure by partially vaporizing a liquid mixture, yielding a </a:t>
            </a:r>
            <a:r>
              <a:rPr lang="en-US" altLang="en-US" dirty="0">
                <a:solidFill>
                  <a:srgbClr val="FF0000"/>
                </a:solidFill>
                <a:latin typeface="Arial" panose="020B0604020202020204" pitchFamily="34" charset="0"/>
                <a:cs typeface="Arial" panose="020B0604020202020204" pitchFamily="34" charset="0"/>
              </a:rPr>
              <a:t>vapor relatively rich in some components and a residual liquid </a:t>
            </a:r>
            <a:r>
              <a:rPr lang="en-US" altLang="en-US" dirty="0">
                <a:solidFill>
                  <a:srgbClr val="000000"/>
                </a:solidFill>
                <a:latin typeface="Arial" panose="020B0604020202020204" pitchFamily="34" charset="0"/>
                <a:cs typeface="Arial" panose="020B0604020202020204" pitchFamily="34" charset="0"/>
              </a:rPr>
              <a:t>relatively rich in other components. For example, </a:t>
            </a:r>
            <a:r>
              <a:rPr lang="en-US" altLang="en-US" dirty="0">
                <a:solidFill>
                  <a:srgbClr val="800000"/>
                </a:solidFill>
                <a:latin typeface="Arial" panose="020B0604020202020204" pitchFamily="34" charset="0"/>
                <a:cs typeface="Arial" panose="020B0604020202020204" pitchFamily="34" charset="0"/>
              </a:rPr>
              <a:t>recovery of ethanol from an aqueous solution</a:t>
            </a:r>
            <a:r>
              <a:rPr lang="en-US" altLang="en-US" dirty="0">
                <a:solidFill>
                  <a:srgbClr val="00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p>
          <a:p>
            <a:pPr marL="285750" indent="-285750" algn="just" eaLnBrk="0" fontAlgn="base" hangingPunct="0">
              <a:spcBef>
                <a:spcPct val="0"/>
              </a:spcBef>
              <a:spcAft>
                <a:spcPct val="0"/>
              </a:spcAft>
              <a:buFont typeface="Wingdings" panose="05000000000000000000" pitchFamily="2" charset="2"/>
              <a:buChar char="v"/>
            </a:pPr>
            <a:endParaRPr lang="en-US" dirty="0">
              <a:latin typeface="Arial" panose="020B0604020202020204" pitchFamily="34" charset="0"/>
              <a:cs typeface="Arial" panose="020B0604020202020204" pitchFamily="34" charset="0"/>
            </a:endParaRPr>
          </a:p>
          <a:p>
            <a:pPr marL="285750" indent="-285750" algn="just" eaLnBrk="0" fontAlgn="base" hangingPunct="0">
              <a:spcBef>
                <a:spcPct val="0"/>
              </a:spcBef>
              <a:spcAft>
                <a:spcPct val="0"/>
              </a:spcAft>
              <a:buFont typeface="Wingdings" panose="05000000000000000000" pitchFamily="2" charset="2"/>
              <a:buChar char="v"/>
            </a:pPr>
            <a:r>
              <a:rPr lang="en-US" dirty="0">
                <a:latin typeface="Arial" panose="020B0604020202020204" pitchFamily="34" charset="0"/>
                <a:cs typeface="Arial" panose="020B0604020202020204" pitchFamily="34" charset="0"/>
              </a:rPr>
              <a:t>In </a:t>
            </a:r>
            <a:r>
              <a:rPr lang="en-US" dirty="0">
                <a:solidFill>
                  <a:srgbClr val="FF0000"/>
                </a:solidFill>
                <a:latin typeface="Arial" panose="020B0604020202020204" pitchFamily="34" charset="0"/>
                <a:cs typeface="Arial" panose="020B0604020202020204" pitchFamily="34" charset="0"/>
              </a:rPr>
              <a:t>distillation components are separated based on the relative volatility </a:t>
            </a:r>
            <a:r>
              <a:rPr lang="en-US" dirty="0">
                <a:latin typeface="Arial" panose="020B0604020202020204" pitchFamily="34" charset="0"/>
                <a:cs typeface="Arial" panose="020B0604020202020204" pitchFamily="34" charset="0"/>
              </a:rPr>
              <a:t>(</a:t>
            </a:r>
            <a:r>
              <a:rPr lang="en-US" dirty="0">
                <a:solidFill>
                  <a:srgbClr val="7030A0"/>
                </a:solidFill>
                <a:latin typeface="Arial" panose="020B0604020202020204" pitchFamily="34" charset="0"/>
                <a:cs typeface="Arial" panose="020B0604020202020204" pitchFamily="34" charset="0"/>
              </a:rPr>
              <a:t>top product: high volatility and bottom product: low volatility</a:t>
            </a:r>
            <a:r>
              <a:rPr lang="en-US" dirty="0">
                <a:latin typeface="Arial" panose="020B0604020202020204" pitchFamily="34" charset="0"/>
                <a:cs typeface="Arial" panose="020B0604020202020204" pitchFamily="34" charset="0"/>
              </a:rPr>
              <a:t>)</a:t>
            </a:r>
          </a:p>
          <a:p>
            <a:pPr marL="285750" lvl="0" indent="-285750" algn="just" eaLnBrk="0" fontAlgn="base" hangingPunct="0">
              <a:spcBef>
                <a:spcPct val="0"/>
              </a:spcBef>
              <a:spcAft>
                <a:spcPct val="0"/>
              </a:spcAft>
              <a:buFont typeface="Wingdings" panose="05000000000000000000" pitchFamily="2" charset="2"/>
              <a:buChar char="v"/>
            </a:pPr>
            <a:endParaRPr lang="en-US" altLang="en-US" dirty="0">
              <a:solidFill>
                <a:srgbClr val="3D3D3D"/>
              </a:solidFill>
              <a:latin typeface="inherit"/>
            </a:endParaRPr>
          </a:p>
        </p:txBody>
      </p:sp>
      <p:pic>
        <p:nvPicPr>
          <p:cNvPr id="4102" name="Picture 6" descr="Distillation Fundamentals | Neutr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670" y="1672938"/>
            <a:ext cx="4024539" cy="42575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Distillation</a:t>
            </a:r>
          </a:p>
        </p:txBody>
      </p:sp>
    </p:spTree>
    <p:extLst>
      <p:ext uri="{BB962C8B-B14F-4D97-AF65-F5344CB8AC3E}">
        <p14:creationId xmlns:p14="http://schemas.microsoft.com/office/powerpoint/2010/main" val="147681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452699" y="1789871"/>
            <a:ext cx="2989028" cy="1883060"/>
            <a:chOff x="7678973" y="900222"/>
            <a:chExt cx="2989028" cy="1883060"/>
          </a:xfrm>
        </p:grpSpPr>
        <p:sp>
          <p:nvSpPr>
            <p:cNvPr id="3" name="Rectangle 2"/>
            <p:cNvSpPr/>
            <p:nvPr/>
          </p:nvSpPr>
          <p:spPr>
            <a:xfrm>
              <a:off x="7678973" y="1878834"/>
              <a:ext cx="914400" cy="805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678973" y="1045317"/>
              <a:ext cx="914400" cy="8223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33843" y="1002438"/>
              <a:ext cx="859531" cy="646331"/>
            </a:xfrm>
            <a:prstGeom prst="rect">
              <a:avLst/>
            </a:prstGeom>
            <a:noFill/>
          </p:spPr>
          <p:txBody>
            <a:bodyPr wrap="none" rtlCol="0">
              <a:spAutoFit/>
            </a:bodyPr>
            <a:lstStyle/>
            <a:p>
              <a:r>
                <a:rPr lang="en-US" dirty="0"/>
                <a:t>Vapour</a:t>
              </a:r>
            </a:p>
            <a:p>
              <a:r>
                <a:rPr lang="en-US" dirty="0"/>
                <a:t> A+B</a:t>
              </a:r>
            </a:p>
          </p:txBody>
        </p:sp>
        <p:sp>
          <p:nvSpPr>
            <p:cNvPr id="6" name="TextBox 5"/>
            <p:cNvSpPr txBox="1"/>
            <p:nvPr/>
          </p:nvSpPr>
          <p:spPr>
            <a:xfrm>
              <a:off x="7740315" y="2037541"/>
              <a:ext cx="753732" cy="646331"/>
            </a:xfrm>
            <a:prstGeom prst="rect">
              <a:avLst/>
            </a:prstGeom>
            <a:noFill/>
          </p:spPr>
          <p:txBody>
            <a:bodyPr wrap="none" rtlCol="0">
              <a:spAutoFit/>
            </a:bodyPr>
            <a:lstStyle/>
            <a:p>
              <a:r>
                <a:rPr lang="en-US" dirty="0"/>
                <a:t>Liquid</a:t>
              </a:r>
            </a:p>
            <a:p>
              <a:r>
                <a:rPr lang="en-US" dirty="0"/>
                <a:t> A+B</a:t>
              </a:r>
            </a:p>
          </p:txBody>
        </p:sp>
        <p:sp>
          <p:nvSpPr>
            <p:cNvPr id="7" name="TextBox 8"/>
            <p:cNvSpPr txBox="1"/>
            <p:nvPr/>
          </p:nvSpPr>
          <p:spPr>
            <a:xfrm>
              <a:off x="8653348" y="2136951"/>
              <a:ext cx="2014653" cy="64633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800" dirty="0">
                  <a:solidFill>
                    <a:srgbClr val="0070C0"/>
                  </a:solidFill>
                </a:rPr>
                <a:t>mole fraction of A in liquid: </a:t>
              </a:r>
              <a:r>
                <a:rPr lang="en-US" sz="1800" dirty="0" err="1">
                  <a:solidFill>
                    <a:srgbClr val="0070C0"/>
                  </a:solidFill>
                </a:rPr>
                <a:t>x</a:t>
              </a:r>
              <a:r>
                <a:rPr lang="en-US" sz="1800" baseline="-25000" dirty="0" err="1">
                  <a:solidFill>
                    <a:srgbClr val="0070C0"/>
                  </a:solidFill>
                </a:rPr>
                <a:t>A</a:t>
              </a:r>
              <a:r>
                <a:rPr lang="en-US" sz="1800" dirty="0">
                  <a:solidFill>
                    <a:srgbClr val="0070C0"/>
                  </a:solidFill>
                </a:rPr>
                <a:t>  or x</a:t>
              </a:r>
            </a:p>
          </p:txBody>
        </p:sp>
        <p:sp>
          <p:nvSpPr>
            <p:cNvPr id="8" name="TextBox 8"/>
            <p:cNvSpPr txBox="1"/>
            <p:nvPr/>
          </p:nvSpPr>
          <p:spPr>
            <a:xfrm>
              <a:off x="8653348" y="900222"/>
              <a:ext cx="2014653" cy="92333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800" dirty="0">
                  <a:solidFill>
                    <a:srgbClr val="0070C0"/>
                  </a:solidFill>
                </a:rPr>
                <a:t>mole fraction of A in </a:t>
              </a:r>
              <a:r>
                <a:rPr lang="en-US" sz="1800" dirty="0" err="1">
                  <a:solidFill>
                    <a:srgbClr val="0070C0"/>
                  </a:solidFill>
                </a:rPr>
                <a:t>vapour</a:t>
              </a:r>
              <a:r>
                <a:rPr lang="en-US" sz="1800" dirty="0">
                  <a:solidFill>
                    <a:srgbClr val="0070C0"/>
                  </a:solidFill>
                </a:rPr>
                <a:t>: </a:t>
              </a:r>
              <a:r>
                <a:rPr lang="en-US" sz="1800" dirty="0" err="1">
                  <a:solidFill>
                    <a:srgbClr val="0070C0"/>
                  </a:solidFill>
                </a:rPr>
                <a:t>y</a:t>
              </a:r>
              <a:r>
                <a:rPr lang="en-US" sz="1800" baseline="-25000" dirty="0" err="1">
                  <a:solidFill>
                    <a:srgbClr val="0070C0"/>
                  </a:solidFill>
                </a:rPr>
                <a:t>A</a:t>
              </a:r>
              <a:r>
                <a:rPr lang="en-US" sz="1800" dirty="0">
                  <a:solidFill>
                    <a:srgbClr val="0070C0"/>
                  </a:solidFill>
                </a:rPr>
                <a:t>  or y or y* at equilibrium</a:t>
              </a:r>
            </a:p>
          </p:txBody>
        </p:sp>
        <p:sp>
          <p:nvSpPr>
            <p:cNvPr id="9" name="TextBox 8"/>
            <p:cNvSpPr txBox="1"/>
            <p:nvPr/>
          </p:nvSpPr>
          <p:spPr>
            <a:xfrm>
              <a:off x="7865958" y="1671776"/>
              <a:ext cx="756297" cy="369332"/>
            </a:xfrm>
            <a:prstGeom prst="rect">
              <a:avLst/>
            </a:prstGeom>
            <a:noFill/>
          </p:spPr>
          <p:txBody>
            <a:bodyPr wrap="none" rtlCol="0">
              <a:spAutoFit/>
            </a:bodyPr>
            <a:lstStyle/>
            <a:p>
              <a:r>
                <a:rPr lang="en-US" dirty="0"/>
                <a:t>T, </a:t>
              </a:r>
              <a:r>
                <a:rPr lang="en-US" dirty="0" err="1"/>
                <a:t>P</a:t>
              </a:r>
              <a:r>
                <a:rPr lang="en-US" baseline="-25000" dirty="0" err="1"/>
                <a:t>tot</a:t>
              </a:r>
              <a:r>
                <a:rPr lang="en-US" dirty="0"/>
                <a:t> </a:t>
              </a:r>
            </a:p>
          </p:txBody>
        </p:sp>
      </p:grpSp>
      <p:graphicFrame>
        <p:nvGraphicFramePr>
          <p:cNvPr id="10" name="Object 4"/>
          <p:cNvGraphicFramePr>
            <a:graphicFrameLocks noChangeAspect="1"/>
          </p:cNvGraphicFramePr>
          <p:nvPr>
            <p:extLst>
              <p:ext uri="{D42A27DB-BD31-4B8C-83A1-F6EECF244321}">
                <p14:modId xmlns:p14="http://schemas.microsoft.com/office/powerpoint/2010/main" val="2974466676"/>
              </p:ext>
            </p:extLst>
          </p:nvPr>
        </p:nvGraphicFramePr>
        <p:xfrm>
          <a:off x="461748" y="1625163"/>
          <a:ext cx="7831650" cy="2738706"/>
        </p:xfrm>
        <a:graphic>
          <a:graphicData uri="http://schemas.openxmlformats.org/presentationml/2006/ole">
            <mc:AlternateContent xmlns:mc="http://schemas.openxmlformats.org/markup-compatibility/2006">
              <mc:Choice xmlns:v="urn:schemas-microsoft-com:vml" Requires="v">
                <p:oleObj spid="_x0000_s1052" name="Equation" r:id="rId3" imgW="4051080" imgH="1625400" progId="Equation.3">
                  <p:embed/>
                </p:oleObj>
              </mc:Choice>
              <mc:Fallback>
                <p:oleObj name="Equation" r:id="rId3" imgW="4051080" imgH="1625400" progId="Equation.3">
                  <p:embed/>
                  <p:pic>
                    <p:nvPicPr>
                      <p:cNvPr id="11" name="Object 4"/>
                      <p:cNvPicPr>
                        <a:picLocks noChangeAspect="1" noChangeArrowheads="1"/>
                      </p:cNvPicPr>
                      <p:nvPr/>
                    </p:nvPicPr>
                    <p:blipFill>
                      <a:blip r:embed="rId4"/>
                      <a:srcRect/>
                      <a:stretch>
                        <a:fillRect/>
                      </a:stretch>
                    </p:blipFill>
                    <p:spPr bwMode="auto">
                      <a:xfrm>
                        <a:off x="461748" y="1625163"/>
                        <a:ext cx="7831650" cy="2738706"/>
                      </a:xfrm>
                      <a:prstGeom prst="rect">
                        <a:avLst/>
                      </a:prstGeom>
                      <a:noFill/>
                    </p:spPr>
                  </p:pic>
                </p:oleObj>
              </mc:Fallback>
            </mc:AlternateContent>
          </a:graphicData>
        </a:graphic>
      </p:graphicFrame>
      <p:sp>
        <p:nvSpPr>
          <p:cNvPr id="11" name="Rectangle 10"/>
          <p:cNvSpPr/>
          <p:nvPr/>
        </p:nvSpPr>
        <p:spPr>
          <a:xfrm>
            <a:off x="3814454" y="4875673"/>
            <a:ext cx="2745623" cy="369332"/>
          </a:xfrm>
          <a:prstGeom prst="rect">
            <a:avLst/>
          </a:prstGeom>
        </p:spPr>
        <p:txBody>
          <a:bodyPr wrap="none">
            <a:spAutoFit/>
          </a:bodyPr>
          <a:lstStyle/>
          <a:p>
            <a:r>
              <a:rPr lang="en-US" b="1" dirty="0">
                <a:solidFill>
                  <a:srgbClr val="C00000"/>
                </a:solidFill>
              </a:rPr>
              <a:t>(</a:t>
            </a:r>
            <a:r>
              <a:rPr lang="el-GR" b="1" dirty="0">
                <a:solidFill>
                  <a:srgbClr val="C00000"/>
                </a:solidFill>
              </a:rPr>
              <a:t>α</a:t>
            </a:r>
            <a:r>
              <a:rPr lang="en-US" b="1" dirty="0">
                <a:solidFill>
                  <a:srgbClr val="C00000"/>
                </a:solidFill>
              </a:rPr>
              <a:t> &gt; 1 good separation) </a:t>
            </a:r>
            <a:endParaRPr lang="en-US" dirty="0"/>
          </a:p>
        </p:txBody>
      </p:sp>
      <p:sp>
        <p:nvSpPr>
          <p:cNvPr id="14" name="TextBox 13">
            <a:extLst>
              <a:ext uri="{FF2B5EF4-FFF2-40B4-BE49-F238E27FC236}">
                <a16:creationId xmlns:a16="http://schemas.microsoft.com/office/drawing/2014/main" id="{BAB27F75-0D00-4ECE-9343-DD44B9F39679}"/>
              </a:ext>
            </a:extLst>
          </p:cNvPr>
          <p:cNvSpPr txBox="1"/>
          <p:nvPr/>
        </p:nvSpPr>
        <p:spPr>
          <a:xfrm>
            <a:off x="461748" y="928693"/>
            <a:ext cx="6096000" cy="369332"/>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Relative volatility </a:t>
            </a:r>
            <a:endParaRPr lang="en-IN" dirty="0"/>
          </a:p>
        </p:txBody>
      </p:sp>
    </p:spTree>
    <p:extLst>
      <p:ext uri="{BB962C8B-B14F-4D97-AF65-F5344CB8AC3E}">
        <p14:creationId xmlns:p14="http://schemas.microsoft.com/office/powerpoint/2010/main" val="139539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4597" y="1479120"/>
            <a:ext cx="4301791" cy="4418759"/>
            <a:chOff x="923352" y="2125732"/>
            <a:chExt cx="4026701" cy="3533900"/>
          </a:xfrm>
        </p:grpSpPr>
        <p:grpSp>
          <p:nvGrpSpPr>
            <p:cNvPr id="3" name="Group 2"/>
            <p:cNvGrpSpPr/>
            <p:nvPr/>
          </p:nvGrpSpPr>
          <p:grpSpPr>
            <a:xfrm>
              <a:off x="923352" y="2125732"/>
              <a:ext cx="4026701" cy="3533900"/>
              <a:chOff x="923352" y="2125732"/>
              <a:chExt cx="4026701" cy="3533900"/>
            </a:xfrm>
          </p:grpSpPr>
          <p:pic>
            <p:nvPicPr>
              <p:cNvPr id="5" name="Picture 4" descr="Image result for distillation colum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705" y="2125732"/>
                <a:ext cx="3146348" cy="35339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1537213" y="3806697"/>
                <a:ext cx="693683" cy="10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923352" y="3518416"/>
                <a:ext cx="935223" cy="584775"/>
              </a:xfrm>
              <a:prstGeom prst="rect">
                <a:avLst/>
              </a:prstGeom>
              <a:noFill/>
            </p:spPr>
            <p:txBody>
              <a:bodyPr wrap="square" rtlCol="0">
                <a:spAutoFit/>
              </a:bodyPr>
              <a:lstStyle/>
              <a:p>
                <a:r>
                  <a:rPr lang="en-US" sz="1600" dirty="0"/>
                  <a:t>FEED</a:t>
                </a:r>
              </a:p>
              <a:p>
                <a:r>
                  <a:rPr lang="en-US" sz="1600" dirty="0"/>
                  <a:t>(A,B…)</a:t>
                </a:r>
              </a:p>
            </p:txBody>
          </p:sp>
        </p:grpSp>
        <p:sp>
          <p:nvSpPr>
            <p:cNvPr id="4" name="Oval 3"/>
            <p:cNvSpPr/>
            <p:nvPr/>
          </p:nvSpPr>
          <p:spPr>
            <a:xfrm>
              <a:off x="2792062" y="3658601"/>
              <a:ext cx="826056" cy="29619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456531" y="1141621"/>
            <a:ext cx="7168066" cy="6186309"/>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A continues distillation column  is a process unit in which a feed mixture is separated by multiple partial vaporizations and condensations to form two or more product streams. </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Distillation columns often consist of a series of vertically distributed stages. Vapor flows upward and liquid flows downward between adjacent stages; some of the liquid fed to each stage vaporizes, and some of the vapor fed to each stage condenses</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The vapor leaving the top of a distillation column goes to a condenser in which either total or partial condensation takes place. A portion of the condensate is returned to the top of the column as reflux and the remaining liquid is taken off as the top product reflux and the uncondensed vapor is taken off as the overhead product.</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The overhead product stream is rich in the most volatile components of the feed mixture (the ones that vaporize most readily), and the bottom product stream is rich in the least volatile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Rectangle 9"/>
          <p:cNvSpPr/>
          <p:nvPr/>
        </p:nvSpPr>
        <p:spPr>
          <a:xfrm>
            <a:off x="528133" y="3786018"/>
            <a:ext cx="6096000" cy="369332"/>
          </a:xfrm>
          <a:prstGeom prst="rect">
            <a:avLst/>
          </a:prstGeom>
        </p:spPr>
        <p:txBody>
          <a:bodyPr>
            <a:spAutoFit/>
          </a:bodyPr>
          <a:lstStyle/>
          <a:p>
            <a:r>
              <a:rPr lang="en-US" dirty="0">
                <a:latin typeface="TimesTen-Roman"/>
              </a:rPr>
              <a:t>. </a:t>
            </a:r>
            <a:endParaRPr lang="en-US" dirty="0"/>
          </a:p>
        </p:txBody>
      </p:sp>
      <p:sp>
        <p:nvSpPr>
          <p:cNvPr id="11" name="Rectangle 10"/>
          <p:cNvSpPr/>
          <p:nvPr/>
        </p:nvSpPr>
        <p:spPr>
          <a:xfrm>
            <a:off x="4559990" y="624380"/>
            <a:ext cx="4461478" cy="584775"/>
          </a:xfrm>
          <a:prstGeom prst="rect">
            <a:avLst/>
          </a:prstGeom>
        </p:spPr>
        <p:txBody>
          <a:bodyPr wrap="none">
            <a:spAutoFit/>
          </a:bodyPr>
          <a:lstStyle/>
          <a:p>
            <a:r>
              <a:rPr lang="en-US" sz="3200" b="1" dirty="0">
                <a:solidFill>
                  <a:srgbClr val="FF0000"/>
                </a:solidFill>
              </a:rPr>
              <a:t>Continues distillation </a:t>
            </a:r>
          </a:p>
        </p:txBody>
      </p:sp>
    </p:spTree>
    <p:extLst>
      <p:ext uri="{BB962C8B-B14F-4D97-AF65-F5344CB8AC3E}">
        <p14:creationId xmlns:p14="http://schemas.microsoft.com/office/powerpoint/2010/main" val="260166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813433"/>
            <a:ext cx="10646228" cy="2031325"/>
          </a:xfrm>
          <a:prstGeom prst="rect">
            <a:avLst/>
          </a:prstGeom>
        </p:spPr>
        <p:txBody>
          <a:bodyPr wrap="square">
            <a:spAutoFit/>
          </a:bodyPr>
          <a:lstStyle/>
          <a:p>
            <a:r>
              <a:rPr lang="en-US" dirty="0">
                <a:latin typeface="TimesTen-Roman"/>
              </a:rPr>
              <a:t>A liquid mixture containing 45.0% benzene (B) and 55.0% toluene (T) by mass is fed to a distillation</a:t>
            </a:r>
          </a:p>
          <a:p>
            <a:r>
              <a:rPr lang="en-US" dirty="0">
                <a:latin typeface="TimesTen-Roman"/>
              </a:rPr>
              <a:t>column. A product stream leaving the top of the column (the overhead product) contains 95.0 mole%</a:t>
            </a:r>
          </a:p>
          <a:p>
            <a:r>
              <a:rPr lang="en-US" dirty="0">
                <a:latin typeface="TimesTen-Roman"/>
              </a:rPr>
              <a:t>B, and a bottom product stream contains 8.0% of the benzene fed to the column (meaning that 92%</a:t>
            </a:r>
          </a:p>
          <a:p>
            <a:r>
              <a:rPr lang="en-US" dirty="0">
                <a:latin typeface="TimesTen-Roman"/>
              </a:rPr>
              <a:t>of the benzene leaves with the overhead product). The volumetric flow rate of the feed stream is</a:t>
            </a:r>
          </a:p>
          <a:p>
            <a:r>
              <a:rPr lang="en-US" dirty="0">
                <a:latin typeface="TimesTen-Roman"/>
              </a:rPr>
              <a:t>2000 L/h and the specific gravity of the feed mixture is 0.872. Determine the mass flow rate of the</a:t>
            </a:r>
          </a:p>
          <a:p>
            <a:r>
              <a:rPr lang="en-US" dirty="0">
                <a:latin typeface="TimesTen-Roman"/>
              </a:rPr>
              <a:t>overhead product stream and the mass flow rate and composition (mass fractions) of the bottom</a:t>
            </a:r>
          </a:p>
          <a:p>
            <a:r>
              <a:rPr lang="en-US" dirty="0">
                <a:latin typeface="TimesTen-Roman"/>
              </a:rPr>
              <a:t>product stream. Specific gravity: 0.876 (B) and 0.867 (T).</a:t>
            </a:r>
            <a:endParaRPr lang="en-US" dirty="0"/>
          </a:p>
        </p:txBody>
      </p:sp>
      <p:grpSp>
        <p:nvGrpSpPr>
          <p:cNvPr id="21" name="Group 20"/>
          <p:cNvGrpSpPr/>
          <p:nvPr/>
        </p:nvGrpSpPr>
        <p:grpSpPr>
          <a:xfrm>
            <a:off x="1424600" y="3156466"/>
            <a:ext cx="8488363" cy="3597736"/>
            <a:chOff x="1437662" y="2960524"/>
            <a:chExt cx="8488363" cy="4242561"/>
          </a:xfrm>
        </p:grpSpPr>
        <p:sp>
          <p:nvSpPr>
            <p:cNvPr id="3" name="Rectangle 2"/>
            <p:cNvSpPr/>
            <p:nvPr/>
          </p:nvSpPr>
          <p:spPr>
            <a:xfrm>
              <a:off x="4167051" y="3422469"/>
              <a:ext cx="940525" cy="2847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dirty="0"/>
                <a:t>Distillation column</a:t>
              </a:r>
            </a:p>
          </p:txBody>
        </p:sp>
        <p:cxnSp>
          <p:nvCxnSpPr>
            <p:cNvPr id="5" name="Elbow Connector 4"/>
            <p:cNvCxnSpPr>
              <a:stCxn id="3" idx="0"/>
            </p:cNvCxnSpPr>
            <p:nvPr/>
          </p:nvCxnSpPr>
          <p:spPr>
            <a:xfrm rot="5400000" flipH="1" flipV="1">
              <a:off x="5294617" y="2459978"/>
              <a:ext cx="305187" cy="16197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3" idx="2"/>
            </p:cNvCxnSpPr>
            <p:nvPr/>
          </p:nvCxnSpPr>
          <p:spPr>
            <a:xfrm rot="16200000" flipH="1">
              <a:off x="5179423" y="5728062"/>
              <a:ext cx="431073" cy="1515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3" idx="1"/>
            </p:cNvCxnSpPr>
            <p:nvPr/>
          </p:nvCxnSpPr>
          <p:spPr>
            <a:xfrm>
              <a:off x="1593668" y="4846319"/>
              <a:ext cx="25733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440445" y="4846320"/>
              <a:ext cx="2605200" cy="399233"/>
            </a:xfrm>
            <a:prstGeom prst="rect">
              <a:avLst/>
            </a:prstGeom>
          </p:spPr>
          <p:txBody>
            <a:bodyPr wrap="none">
              <a:spAutoFit/>
            </a:bodyPr>
            <a:lstStyle/>
            <a:p>
              <a:r>
                <a:rPr lang="en-US" sz="1600" dirty="0">
                  <a:latin typeface="TimesTen-Roman"/>
                </a:rPr>
                <a:t>45.0 mass % benzene (B) </a:t>
              </a:r>
              <a:endParaRPr lang="en-US" sz="1600" dirty="0"/>
            </a:p>
          </p:txBody>
        </p:sp>
        <p:sp>
          <p:nvSpPr>
            <p:cNvPr id="11" name="Rectangle 10"/>
            <p:cNvSpPr/>
            <p:nvPr/>
          </p:nvSpPr>
          <p:spPr>
            <a:xfrm>
              <a:off x="1440445" y="5215652"/>
              <a:ext cx="2480166" cy="399233"/>
            </a:xfrm>
            <a:prstGeom prst="rect">
              <a:avLst/>
            </a:prstGeom>
          </p:spPr>
          <p:txBody>
            <a:bodyPr wrap="none">
              <a:spAutoFit/>
            </a:bodyPr>
            <a:lstStyle/>
            <a:p>
              <a:r>
                <a:rPr lang="en-US" sz="1600" dirty="0">
                  <a:latin typeface="TimesTen-Roman"/>
                </a:rPr>
                <a:t>55.0 mass % toluene (T) </a:t>
              </a:r>
              <a:endParaRPr lang="en-US" sz="1600" dirty="0"/>
            </a:p>
          </p:txBody>
        </p:sp>
        <p:sp>
          <p:nvSpPr>
            <p:cNvPr id="12" name="Rectangle 11"/>
            <p:cNvSpPr/>
            <p:nvPr/>
          </p:nvSpPr>
          <p:spPr>
            <a:xfrm>
              <a:off x="6407113" y="2960524"/>
              <a:ext cx="2444900" cy="338554"/>
            </a:xfrm>
            <a:prstGeom prst="rect">
              <a:avLst/>
            </a:prstGeom>
          </p:spPr>
          <p:txBody>
            <a:bodyPr wrap="none">
              <a:spAutoFit/>
            </a:bodyPr>
            <a:lstStyle/>
            <a:p>
              <a:r>
                <a:rPr lang="en-US" sz="1600" dirty="0">
                  <a:latin typeface="TimesTen-Roman"/>
                </a:rPr>
                <a:t>95.0 mol % benzene (B) </a:t>
              </a:r>
              <a:endParaRPr lang="en-US" sz="1600" dirty="0"/>
            </a:p>
          </p:txBody>
        </p:sp>
        <p:sp>
          <p:nvSpPr>
            <p:cNvPr id="13" name="Rectangle 12"/>
            <p:cNvSpPr/>
            <p:nvPr/>
          </p:nvSpPr>
          <p:spPr>
            <a:xfrm>
              <a:off x="6152605" y="6085504"/>
              <a:ext cx="3405099" cy="338554"/>
            </a:xfrm>
            <a:prstGeom prst="rect">
              <a:avLst/>
            </a:prstGeom>
          </p:spPr>
          <p:txBody>
            <a:bodyPr wrap="none">
              <a:spAutoFit/>
            </a:bodyPr>
            <a:lstStyle/>
            <a:p>
              <a:r>
                <a:rPr lang="en-US" sz="1600" dirty="0">
                  <a:latin typeface="TimesTen-Roman"/>
                </a:rPr>
                <a:t>8 % benzene (B) fed to the column </a:t>
              </a:r>
              <a:endParaRPr lang="en-US" sz="1600" dirty="0"/>
            </a:p>
          </p:txBody>
        </p:sp>
        <p:sp>
          <p:nvSpPr>
            <p:cNvPr id="14" name="Rectangle 13"/>
            <p:cNvSpPr/>
            <p:nvPr/>
          </p:nvSpPr>
          <p:spPr>
            <a:xfrm>
              <a:off x="6407113" y="3427801"/>
              <a:ext cx="3518912" cy="338554"/>
            </a:xfrm>
            <a:prstGeom prst="rect">
              <a:avLst/>
            </a:prstGeom>
          </p:spPr>
          <p:txBody>
            <a:bodyPr wrap="none">
              <a:spAutoFit/>
            </a:bodyPr>
            <a:lstStyle/>
            <a:p>
              <a:r>
                <a:rPr lang="en-US" sz="1600" dirty="0">
                  <a:latin typeface="TimesTen-Roman"/>
                </a:rPr>
                <a:t>92 % benzene (B) fed to the column </a:t>
              </a:r>
              <a:endParaRPr lang="en-US" sz="1600" dirty="0"/>
            </a:p>
          </p:txBody>
        </p:sp>
        <p:sp>
          <p:nvSpPr>
            <p:cNvPr id="15" name="Rectangle 14"/>
            <p:cNvSpPr/>
            <p:nvPr/>
          </p:nvSpPr>
          <p:spPr>
            <a:xfrm>
              <a:off x="1512041" y="4139726"/>
              <a:ext cx="1040670" cy="338554"/>
            </a:xfrm>
            <a:prstGeom prst="rect">
              <a:avLst/>
            </a:prstGeom>
          </p:spPr>
          <p:txBody>
            <a:bodyPr wrap="none">
              <a:spAutoFit/>
            </a:bodyPr>
            <a:lstStyle/>
            <a:p>
              <a:r>
                <a:rPr lang="en-US" sz="1600" dirty="0">
                  <a:latin typeface="TimesTen-Roman"/>
                </a:rPr>
                <a:t>2000 L/h </a:t>
              </a:r>
              <a:endParaRPr lang="en-US" sz="1600" dirty="0"/>
            </a:p>
          </p:txBody>
        </p:sp>
        <p:sp>
          <p:nvSpPr>
            <p:cNvPr id="17" name="Rectangle 16"/>
            <p:cNvSpPr/>
            <p:nvPr/>
          </p:nvSpPr>
          <p:spPr>
            <a:xfrm>
              <a:off x="1437662" y="4459179"/>
              <a:ext cx="2191626" cy="338554"/>
            </a:xfrm>
            <a:prstGeom prst="rect">
              <a:avLst/>
            </a:prstGeom>
          </p:spPr>
          <p:txBody>
            <a:bodyPr wrap="none">
              <a:spAutoFit/>
            </a:bodyPr>
            <a:lstStyle/>
            <a:p>
              <a:r>
                <a:rPr lang="en-US" sz="1600" dirty="0">
                  <a:latin typeface="TimesTen-Roman"/>
                </a:rPr>
                <a:t>Specific gravity: 0.872</a:t>
              </a:r>
              <a:endParaRPr lang="en-US" sz="1600" dirty="0"/>
            </a:p>
          </p:txBody>
        </p:sp>
        <p:sp>
          <p:nvSpPr>
            <p:cNvPr id="18" name="Rectangle 17"/>
            <p:cNvSpPr/>
            <p:nvPr/>
          </p:nvSpPr>
          <p:spPr>
            <a:xfrm>
              <a:off x="6407113" y="3878443"/>
              <a:ext cx="1794081" cy="338554"/>
            </a:xfrm>
            <a:prstGeom prst="rect">
              <a:avLst/>
            </a:prstGeom>
          </p:spPr>
          <p:txBody>
            <a:bodyPr wrap="none">
              <a:spAutoFit/>
            </a:bodyPr>
            <a:lstStyle/>
            <a:p>
              <a:r>
                <a:rPr lang="en-US" sz="1600" dirty="0">
                  <a:latin typeface="TimesTen-Roman"/>
                </a:rPr>
                <a:t>Mass flow rate?? </a:t>
              </a:r>
              <a:endParaRPr lang="en-US" sz="1600" dirty="0"/>
            </a:p>
          </p:txBody>
        </p:sp>
        <p:sp>
          <p:nvSpPr>
            <p:cNvPr id="19" name="Rectangle 18"/>
            <p:cNvSpPr/>
            <p:nvPr/>
          </p:nvSpPr>
          <p:spPr>
            <a:xfrm>
              <a:off x="6152605" y="6524895"/>
              <a:ext cx="1794081" cy="338554"/>
            </a:xfrm>
            <a:prstGeom prst="rect">
              <a:avLst/>
            </a:prstGeom>
          </p:spPr>
          <p:txBody>
            <a:bodyPr wrap="none">
              <a:spAutoFit/>
            </a:bodyPr>
            <a:lstStyle/>
            <a:p>
              <a:r>
                <a:rPr lang="en-US" sz="1600" dirty="0">
                  <a:latin typeface="TimesTen-Roman"/>
                </a:rPr>
                <a:t>Mass flow rate?? </a:t>
              </a:r>
              <a:endParaRPr lang="en-US" sz="1600" dirty="0"/>
            </a:p>
          </p:txBody>
        </p:sp>
        <p:sp>
          <p:nvSpPr>
            <p:cNvPr id="20" name="Rectangle 19"/>
            <p:cNvSpPr/>
            <p:nvPr/>
          </p:nvSpPr>
          <p:spPr>
            <a:xfrm>
              <a:off x="6124392" y="6864531"/>
              <a:ext cx="1736373" cy="338554"/>
            </a:xfrm>
            <a:prstGeom prst="rect">
              <a:avLst/>
            </a:prstGeom>
          </p:spPr>
          <p:txBody>
            <a:bodyPr wrap="none">
              <a:spAutoFit/>
            </a:bodyPr>
            <a:lstStyle/>
            <a:p>
              <a:r>
                <a:rPr lang="en-US" sz="1600" dirty="0">
                  <a:latin typeface="TimesTen-Roman"/>
                </a:rPr>
                <a:t>Mass fractions??</a:t>
              </a:r>
              <a:endParaRPr lang="en-US" sz="1600" dirty="0"/>
            </a:p>
          </p:txBody>
        </p:sp>
      </p:grpSp>
    </p:spTree>
    <p:extLst>
      <p:ext uri="{BB962C8B-B14F-4D97-AF65-F5344CB8AC3E}">
        <p14:creationId xmlns:p14="http://schemas.microsoft.com/office/powerpoint/2010/main" val="248454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9754" y="556313"/>
            <a:ext cx="6066441" cy="3755136"/>
            <a:chOff x="1437662" y="2774913"/>
            <a:chExt cx="7314373" cy="4428172"/>
          </a:xfrm>
        </p:grpSpPr>
        <p:sp>
          <p:nvSpPr>
            <p:cNvPr id="3" name="Rectangle 2"/>
            <p:cNvSpPr/>
            <p:nvPr/>
          </p:nvSpPr>
          <p:spPr>
            <a:xfrm>
              <a:off x="4167051" y="3422469"/>
              <a:ext cx="940525" cy="2847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dirty="0"/>
                <a:t>Distillation column</a:t>
              </a:r>
            </a:p>
          </p:txBody>
        </p:sp>
        <p:cxnSp>
          <p:nvCxnSpPr>
            <p:cNvPr id="4" name="Elbow Connector 3"/>
            <p:cNvCxnSpPr>
              <a:stCxn id="3" idx="0"/>
            </p:cNvCxnSpPr>
            <p:nvPr/>
          </p:nvCxnSpPr>
          <p:spPr>
            <a:xfrm rot="5400000" flipH="1" flipV="1">
              <a:off x="5294617" y="2459978"/>
              <a:ext cx="305187" cy="16197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3" idx="2"/>
            </p:cNvCxnSpPr>
            <p:nvPr/>
          </p:nvCxnSpPr>
          <p:spPr>
            <a:xfrm rot="16200000" flipH="1">
              <a:off x="5179423" y="5728062"/>
              <a:ext cx="431073" cy="15152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3" idx="1"/>
            </p:cNvCxnSpPr>
            <p:nvPr/>
          </p:nvCxnSpPr>
          <p:spPr>
            <a:xfrm>
              <a:off x="1593668" y="4846319"/>
              <a:ext cx="25733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40445" y="4846320"/>
              <a:ext cx="2810617" cy="399233"/>
            </a:xfrm>
            <a:prstGeom prst="rect">
              <a:avLst/>
            </a:prstGeom>
          </p:spPr>
          <p:txBody>
            <a:bodyPr wrap="none">
              <a:spAutoFit/>
            </a:bodyPr>
            <a:lstStyle/>
            <a:p>
              <a:r>
                <a:rPr lang="en-US" sz="1600" dirty="0">
                  <a:latin typeface="TimesTen-Roman"/>
                </a:rPr>
                <a:t>45.0 mass % benzene (B) </a:t>
              </a:r>
              <a:endParaRPr lang="en-US" sz="1600" dirty="0"/>
            </a:p>
          </p:txBody>
        </p:sp>
        <p:sp>
          <p:nvSpPr>
            <p:cNvPr id="8" name="Rectangle 7"/>
            <p:cNvSpPr/>
            <p:nvPr/>
          </p:nvSpPr>
          <p:spPr>
            <a:xfrm>
              <a:off x="1440445" y="5215652"/>
              <a:ext cx="2715912" cy="399233"/>
            </a:xfrm>
            <a:prstGeom prst="rect">
              <a:avLst/>
            </a:prstGeom>
          </p:spPr>
          <p:txBody>
            <a:bodyPr wrap="none">
              <a:spAutoFit/>
            </a:bodyPr>
            <a:lstStyle/>
            <a:p>
              <a:r>
                <a:rPr lang="en-US" sz="1600" dirty="0">
                  <a:latin typeface="TimesTen-Roman"/>
                </a:rPr>
                <a:t>55.0 mass % toluene (T) </a:t>
              </a:r>
              <a:endParaRPr lang="en-US" sz="1600" dirty="0"/>
            </a:p>
          </p:txBody>
        </p:sp>
        <p:sp>
          <p:nvSpPr>
            <p:cNvPr id="9" name="Rectangle 8"/>
            <p:cNvSpPr/>
            <p:nvPr/>
          </p:nvSpPr>
          <p:spPr>
            <a:xfrm>
              <a:off x="5184929" y="2774913"/>
              <a:ext cx="2444901" cy="338554"/>
            </a:xfrm>
            <a:prstGeom prst="rect">
              <a:avLst/>
            </a:prstGeom>
          </p:spPr>
          <p:txBody>
            <a:bodyPr wrap="none">
              <a:spAutoFit/>
            </a:bodyPr>
            <a:lstStyle/>
            <a:p>
              <a:r>
                <a:rPr lang="en-US" sz="1600" dirty="0">
                  <a:latin typeface="TimesTen-Roman"/>
                </a:rPr>
                <a:t>95.0 mol % benzene (B) </a:t>
              </a:r>
              <a:endParaRPr lang="en-US" sz="1600" dirty="0"/>
            </a:p>
          </p:txBody>
        </p:sp>
        <p:sp>
          <p:nvSpPr>
            <p:cNvPr id="10" name="Rectangle 9"/>
            <p:cNvSpPr/>
            <p:nvPr/>
          </p:nvSpPr>
          <p:spPr>
            <a:xfrm>
              <a:off x="5290028" y="6228256"/>
              <a:ext cx="3405099" cy="338554"/>
            </a:xfrm>
            <a:prstGeom prst="rect">
              <a:avLst/>
            </a:prstGeom>
          </p:spPr>
          <p:txBody>
            <a:bodyPr wrap="none">
              <a:spAutoFit/>
            </a:bodyPr>
            <a:lstStyle/>
            <a:p>
              <a:r>
                <a:rPr lang="en-US" sz="1600" dirty="0">
                  <a:latin typeface="TimesTen-Roman"/>
                </a:rPr>
                <a:t>8 % benzene (B) fed to the column </a:t>
              </a:r>
              <a:endParaRPr lang="en-US" sz="1600" dirty="0"/>
            </a:p>
          </p:txBody>
        </p:sp>
        <p:sp>
          <p:nvSpPr>
            <p:cNvPr id="11" name="Rectangle 10"/>
            <p:cNvSpPr/>
            <p:nvPr/>
          </p:nvSpPr>
          <p:spPr>
            <a:xfrm>
              <a:off x="5233123" y="3184752"/>
              <a:ext cx="3518912" cy="338554"/>
            </a:xfrm>
            <a:prstGeom prst="rect">
              <a:avLst/>
            </a:prstGeom>
          </p:spPr>
          <p:txBody>
            <a:bodyPr wrap="none">
              <a:spAutoFit/>
            </a:bodyPr>
            <a:lstStyle/>
            <a:p>
              <a:r>
                <a:rPr lang="en-US" sz="1600" dirty="0">
                  <a:latin typeface="TimesTen-Roman"/>
                </a:rPr>
                <a:t>92 % benzene (B) fed to the column </a:t>
              </a:r>
              <a:endParaRPr lang="en-US" sz="1600" dirty="0"/>
            </a:p>
          </p:txBody>
        </p:sp>
        <p:sp>
          <p:nvSpPr>
            <p:cNvPr id="12" name="Rectangle 11"/>
            <p:cNvSpPr/>
            <p:nvPr/>
          </p:nvSpPr>
          <p:spPr>
            <a:xfrm>
              <a:off x="1512041" y="4139726"/>
              <a:ext cx="1040670" cy="338554"/>
            </a:xfrm>
            <a:prstGeom prst="rect">
              <a:avLst/>
            </a:prstGeom>
          </p:spPr>
          <p:txBody>
            <a:bodyPr wrap="none">
              <a:spAutoFit/>
            </a:bodyPr>
            <a:lstStyle/>
            <a:p>
              <a:r>
                <a:rPr lang="en-US" sz="1600" dirty="0">
                  <a:latin typeface="TimesTen-Roman"/>
                </a:rPr>
                <a:t>2000 L/h </a:t>
              </a:r>
              <a:endParaRPr lang="en-US" sz="1600" dirty="0"/>
            </a:p>
          </p:txBody>
        </p:sp>
        <p:sp>
          <p:nvSpPr>
            <p:cNvPr id="13" name="Rectangle 12"/>
            <p:cNvSpPr/>
            <p:nvPr/>
          </p:nvSpPr>
          <p:spPr>
            <a:xfrm>
              <a:off x="1437662" y="4459179"/>
              <a:ext cx="2191626" cy="338554"/>
            </a:xfrm>
            <a:prstGeom prst="rect">
              <a:avLst/>
            </a:prstGeom>
          </p:spPr>
          <p:txBody>
            <a:bodyPr wrap="none">
              <a:spAutoFit/>
            </a:bodyPr>
            <a:lstStyle/>
            <a:p>
              <a:r>
                <a:rPr lang="en-US" sz="1600" dirty="0">
                  <a:latin typeface="TimesTen-Roman"/>
                </a:rPr>
                <a:t>Specific gravity: 0.872</a:t>
              </a:r>
              <a:endParaRPr lang="en-US" sz="1600" dirty="0"/>
            </a:p>
          </p:txBody>
        </p:sp>
        <p:sp>
          <p:nvSpPr>
            <p:cNvPr id="14" name="Rectangle 13"/>
            <p:cNvSpPr/>
            <p:nvPr/>
          </p:nvSpPr>
          <p:spPr>
            <a:xfrm>
              <a:off x="5824877" y="3624143"/>
              <a:ext cx="1794081" cy="338554"/>
            </a:xfrm>
            <a:prstGeom prst="rect">
              <a:avLst/>
            </a:prstGeom>
          </p:spPr>
          <p:txBody>
            <a:bodyPr wrap="none">
              <a:spAutoFit/>
            </a:bodyPr>
            <a:lstStyle/>
            <a:p>
              <a:r>
                <a:rPr lang="en-US" sz="1600" dirty="0">
                  <a:latin typeface="TimesTen-Roman"/>
                </a:rPr>
                <a:t>Mass flow rate?? </a:t>
              </a:r>
              <a:endParaRPr lang="en-US" sz="1600" dirty="0"/>
            </a:p>
          </p:txBody>
        </p:sp>
        <p:sp>
          <p:nvSpPr>
            <p:cNvPr id="15" name="Rectangle 14"/>
            <p:cNvSpPr/>
            <p:nvPr/>
          </p:nvSpPr>
          <p:spPr>
            <a:xfrm>
              <a:off x="6152605" y="6524895"/>
              <a:ext cx="1794081" cy="338554"/>
            </a:xfrm>
            <a:prstGeom prst="rect">
              <a:avLst/>
            </a:prstGeom>
          </p:spPr>
          <p:txBody>
            <a:bodyPr wrap="none">
              <a:spAutoFit/>
            </a:bodyPr>
            <a:lstStyle/>
            <a:p>
              <a:r>
                <a:rPr lang="en-US" sz="1600" dirty="0">
                  <a:latin typeface="TimesTen-Roman"/>
                </a:rPr>
                <a:t>Mass flow rate?? </a:t>
              </a:r>
              <a:endParaRPr lang="en-US" sz="1600" dirty="0"/>
            </a:p>
          </p:txBody>
        </p:sp>
        <p:sp>
          <p:nvSpPr>
            <p:cNvPr id="16" name="Rectangle 15"/>
            <p:cNvSpPr/>
            <p:nvPr/>
          </p:nvSpPr>
          <p:spPr>
            <a:xfrm>
              <a:off x="6124392" y="6864531"/>
              <a:ext cx="1736373" cy="338554"/>
            </a:xfrm>
            <a:prstGeom prst="rect">
              <a:avLst/>
            </a:prstGeom>
          </p:spPr>
          <p:txBody>
            <a:bodyPr wrap="none">
              <a:spAutoFit/>
            </a:bodyPr>
            <a:lstStyle/>
            <a:p>
              <a:r>
                <a:rPr lang="en-US" sz="1600" dirty="0">
                  <a:latin typeface="TimesTen-Roman"/>
                </a:rPr>
                <a:t>Mass fractions??</a:t>
              </a:r>
              <a:endParaRPr lang="en-US" sz="1600" dirty="0"/>
            </a:p>
          </p:txBody>
        </p:sp>
      </p:grpSp>
      <p:pic>
        <p:nvPicPr>
          <p:cNvPr id="32" name="Picture 31"/>
          <p:cNvPicPr>
            <a:picLocks noChangeAspect="1"/>
          </p:cNvPicPr>
          <p:nvPr/>
        </p:nvPicPr>
        <p:blipFill>
          <a:blip r:embed="rId2"/>
          <a:stretch>
            <a:fillRect/>
          </a:stretch>
        </p:blipFill>
        <p:spPr>
          <a:xfrm>
            <a:off x="5917474" y="2913182"/>
            <a:ext cx="6163453" cy="3709959"/>
          </a:xfrm>
          <a:prstGeom prst="rect">
            <a:avLst/>
          </a:prstGeom>
        </p:spPr>
      </p:pic>
    </p:spTree>
    <p:extLst>
      <p:ext uri="{BB962C8B-B14F-4D97-AF65-F5344CB8AC3E}">
        <p14:creationId xmlns:p14="http://schemas.microsoft.com/office/powerpoint/2010/main" val="26040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 y="592782"/>
            <a:ext cx="6217920" cy="3970318"/>
          </a:xfrm>
          <a:prstGeom prst="rect">
            <a:avLst/>
          </a:prstGeom>
        </p:spPr>
        <p:txBody>
          <a:bodyPr wrap="square">
            <a:spAutoFit/>
          </a:bodyPr>
          <a:lstStyle/>
          <a:p>
            <a:r>
              <a:rPr lang="en-US" dirty="0">
                <a:latin typeface="TimesTen-Roman"/>
              </a:rPr>
              <a:t>Note several points about the flowchart labeling:</a:t>
            </a:r>
          </a:p>
          <a:p>
            <a:pPr marL="285750" indent="-285750">
              <a:buFont typeface="Arial" panose="020B0604020202020204" pitchFamily="34" charset="0"/>
              <a:buChar char="•"/>
            </a:pPr>
            <a:r>
              <a:rPr lang="en-US" dirty="0">
                <a:latin typeface="TimesTen-Roman"/>
              </a:rPr>
              <a:t>A </a:t>
            </a:r>
            <a:r>
              <a:rPr lang="en-US" dirty="0">
                <a:solidFill>
                  <a:srgbClr val="FF0000"/>
                </a:solidFill>
                <a:latin typeface="TimesTen-Roman"/>
              </a:rPr>
              <a:t>volumetric flow rate </a:t>
            </a:r>
            <a:r>
              <a:rPr lang="en-US" dirty="0">
                <a:latin typeface="TimesTen-Roman"/>
              </a:rPr>
              <a:t>is given for the feed stream, but </a:t>
            </a:r>
            <a:r>
              <a:rPr lang="en-US" dirty="0">
                <a:solidFill>
                  <a:srgbClr val="FF0000"/>
                </a:solidFill>
                <a:latin typeface="TimesTen-Roman"/>
              </a:rPr>
              <a:t>mass flow rates and fractions will </a:t>
            </a:r>
            <a:r>
              <a:rPr lang="en-US" dirty="0">
                <a:latin typeface="TimesTen-Roman"/>
              </a:rPr>
              <a:t>be needed for balances. The mass flow rate of the stream should therefore be considered an unknown process variable and labeled as such on the chart. Its value will be determined from the known volumetric flow rate and density of the feed stream.</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Since mass balances will be written, the given component mole fractions in the </a:t>
            </a:r>
            <a:r>
              <a:rPr lang="en-US" dirty="0">
                <a:solidFill>
                  <a:srgbClr val="FF0000"/>
                </a:solidFill>
                <a:latin typeface="TimesTen-Roman"/>
              </a:rPr>
              <a:t>overhead product </a:t>
            </a:r>
            <a:r>
              <a:rPr lang="en-US" dirty="0">
                <a:latin typeface="TimesTen-Roman"/>
              </a:rPr>
              <a:t>stream will </a:t>
            </a:r>
            <a:r>
              <a:rPr lang="en-US" dirty="0">
                <a:solidFill>
                  <a:srgbClr val="FF0000"/>
                </a:solidFill>
                <a:latin typeface="TimesTen-Roman"/>
              </a:rPr>
              <a:t>have to be converted to mass fractions</a:t>
            </a:r>
            <a:r>
              <a:rPr lang="en-US" dirty="0">
                <a:latin typeface="TimesTen-Roman"/>
              </a:rPr>
              <a:t>. The mass fractions are accordingly labeled as unknowns.</a:t>
            </a:r>
          </a:p>
          <a:p>
            <a:pPr marL="285750" indent="-285750">
              <a:buFont typeface="Arial" panose="020B0604020202020204" pitchFamily="34" charset="0"/>
              <a:buChar char="•"/>
            </a:pPr>
            <a:endParaRPr lang="en-US" dirty="0">
              <a:latin typeface="TimesTen-Roman"/>
            </a:endParaRPr>
          </a:p>
        </p:txBody>
      </p:sp>
      <p:pic>
        <p:nvPicPr>
          <p:cNvPr id="3" name="Picture 2"/>
          <p:cNvPicPr>
            <a:picLocks noChangeAspect="1"/>
          </p:cNvPicPr>
          <p:nvPr/>
        </p:nvPicPr>
        <p:blipFill>
          <a:blip r:embed="rId2"/>
          <a:stretch>
            <a:fillRect/>
          </a:stretch>
        </p:blipFill>
        <p:spPr>
          <a:xfrm>
            <a:off x="6234184" y="836188"/>
            <a:ext cx="5957815" cy="3487618"/>
          </a:xfrm>
          <a:prstGeom prst="rect">
            <a:avLst/>
          </a:prstGeom>
        </p:spPr>
      </p:pic>
      <p:sp>
        <p:nvSpPr>
          <p:cNvPr id="4" name="Rectangle 3"/>
          <p:cNvSpPr/>
          <p:nvPr/>
        </p:nvSpPr>
        <p:spPr>
          <a:xfrm>
            <a:off x="6260310" y="1475137"/>
            <a:ext cx="1936749" cy="307777"/>
          </a:xfrm>
          <a:prstGeom prst="rect">
            <a:avLst/>
          </a:prstGeom>
        </p:spPr>
        <p:txBody>
          <a:bodyPr wrap="none">
            <a:spAutoFit/>
          </a:bodyPr>
          <a:lstStyle/>
          <a:p>
            <a:r>
              <a:rPr lang="en-US" sz="1400" dirty="0">
                <a:latin typeface="TimesTen-Roman"/>
              </a:rPr>
              <a:t>Specific gravity: 0.872</a:t>
            </a:r>
            <a:endParaRPr lang="en-US" sz="1400" dirty="0"/>
          </a:p>
        </p:txBody>
      </p:sp>
      <mc:AlternateContent xmlns:mc="http://schemas.openxmlformats.org/markup-compatibility/2006" xmlns:a14="http://schemas.microsoft.com/office/drawing/2010/main">
        <mc:Choice Requires="a14">
          <p:sp>
            <p:nvSpPr>
              <p:cNvPr id="5" name="Rectangle 4"/>
              <p:cNvSpPr/>
              <p:nvPr/>
            </p:nvSpPr>
            <p:spPr>
              <a:xfrm>
                <a:off x="139337" y="4323806"/>
                <a:ext cx="11948160" cy="2308324"/>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We could have labeled the mass flow rate and mass fractions of the bottom stream as we did the overhead. However, since we have no information about either the flow rate or composition of this stream, we have instead labeled the component flow rates.</a:t>
                </a:r>
              </a:p>
              <a:p>
                <a:pPr marL="285750" indent="-285750">
                  <a:buFont typeface="Arial" panose="020B0604020202020204" pitchFamily="34" charset="0"/>
                  <a:buChar char="•"/>
                </a:pPr>
                <a:endParaRPr lang="en-US" dirty="0">
                  <a:latin typeface="TimesTen-Roman"/>
                </a:endParaRPr>
              </a:p>
              <a:p>
                <a:pPr marL="285750" indent="-285750">
                  <a:buFont typeface="Arial" panose="020B0604020202020204" pitchFamily="34" charset="0"/>
                  <a:buChar char="•"/>
                </a:pPr>
                <a:r>
                  <a:rPr lang="en-US" dirty="0">
                    <a:latin typeface="TimesTen-Roman"/>
                  </a:rPr>
                  <a:t>Every </a:t>
                </a:r>
                <a:r>
                  <a:rPr lang="en-US" dirty="0">
                    <a:solidFill>
                      <a:srgbClr val="00B050"/>
                    </a:solidFill>
                    <a:latin typeface="TimesTen-Roman"/>
                  </a:rPr>
                  <a:t>component mass flow rate in every process stream can b</a:t>
                </a:r>
                <a:r>
                  <a:rPr lang="en-US" dirty="0">
                    <a:latin typeface="TimesTen-Roman"/>
                  </a:rPr>
                  <a:t>e expressed in terms of labeled quantities and variables. (Verify this statement.) For example, the flow rates of toluene (kg T/h) in the feed, overhead, and bottom streams are, respectively,  </a:t>
                </a:r>
                <a14:m>
                  <m:oMath xmlns:m="http://schemas.openxmlformats.org/officeDocument/2006/math">
                    <m:r>
                      <a:rPr lang="en-US" b="0" i="0" smtClean="0">
                        <a:latin typeface="Cambria Math" panose="02040503050406030204" pitchFamily="18" charset="0"/>
                      </a:rPr>
                      <m:t>0.55</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e>
                    </m:acc>
                  </m:oMath>
                </a14:m>
                <a:r>
                  <a:rPr lang="en-US" dirty="0">
                    <a:latin typeface="TimesTen-Roman"/>
                  </a:rPr>
                  <a:t>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e>
                    </m:acc>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𝐵</m:t>
                            </m:r>
                            <m:r>
                              <a:rPr lang="en-US" i="1">
                                <a:latin typeface="Cambria Math" panose="02040503050406030204" pitchFamily="18" charset="0"/>
                              </a:rPr>
                              <m:t>2</m:t>
                            </m:r>
                          </m:sub>
                        </m:sSub>
                        <m:r>
                          <a:rPr lang="en-US" i="1">
                            <a:latin typeface="Cambria Math" panose="02040503050406030204" pitchFamily="18" charset="0"/>
                          </a:rPr>
                          <m:t> </m:t>
                        </m:r>
                      </m:e>
                    </m:d>
                    <m:r>
                      <a:rPr lang="en-US" i="1">
                        <a:latin typeface="Cambria Math" panose="02040503050406030204" pitchFamily="18" charset="0"/>
                      </a:rPr>
                      <m:t> </m:t>
                    </m:r>
                    <m:r>
                      <m:rPr>
                        <m:sty m:val="p"/>
                      </m:rPr>
                      <a:rPr lang="en-US">
                        <a:latin typeface="Cambria Math" panose="02040503050406030204" pitchFamily="18" charset="0"/>
                      </a:rPr>
                      <m:t>and</m:t>
                    </m:r>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𝑇</m:t>
                            </m:r>
                            <m:r>
                              <a:rPr lang="en-US" i="1">
                                <a:latin typeface="Cambria Math" panose="02040503050406030204" pitchFamily="18" charset="0"/>
                              </a:rPr>
                              <m:t>3</m:t>
                            </m:r>
                          </m:sub>
                        </m:sSub>
                      </m:e>
                    </m:acc>
                  </m:oMath>
                </a14:m>
                <a:r>
                  <a:rPr lang="en-US" dirty="0">
                    <a:latin typeface="TimesTen-Roman"/>
                  </a:rPr>
                  <a:t> , and The flowchart is therefore labeled completely.</a:t>
                </a:r>
              </a:p>
              <a:p>
                <a:pPr marL="285750" indent="-285750">
                  <a:buFont typeface="Arial" panose="020B0604020202020204" pitchFamily="34" charset="0"/>
                  <a:buChar char="•"/>
                </a:pPr>
                <a:endParaRPr lang="en-US" dirty="0">
                  <a:latin typeface="TimesTen-Roman"/>
                </a:endParaRPr>
              </a:p>
            </p:txBody>
          </p:sp>
        </mc:Choice>
        <mc:Fallback xmlns="">
          <p:sp>
            <p:nvSpPr>
              <p:cNvPr id="5" name="Rectangle 4"/>
              <p:cNvSpPr>
                <a:spLocks noRot="1" noChangeAspect="1" noMove="1" noResize="1" noEditPoints="1" noAdjustHandles="1" noChangeArrowheads="1" noChangeShapeType="1" noTextEdit="1"/>
              </p:cNvSpPr>
              <p:nvPr/>
            </p:nvSpPr>
            <p:spPr>
              <a:xfrm>
                <a:off x="139337" y="4323806"/>
                <a:ext cx="11948160" cy="2308324"/>
              </a:xfrm>
              <a:prstGeom prst="rect">
                <a:avLst/>
              </a:prstGeom>
              <a:blipFill>
                <a:blip r:embed="rId3"/>
                <a:stretch>
                  <a:fillRect l="-357" t="-1319" r="-663"/>
                </a:stretch>
              </a:blipFill>
            </p:spPr>
            <p:txBody>
              <a:bodyPr/>
              <a:lstStyle/>
              <a:p>
                <a:r>
                  <a:rPr lang="en-IN">
                    <a:noFill/>
                  </a:rPr>
                  <a:t> </a:t>
                </a:r>
              </a:p>
            </p:txBody>
          </p:sp>
        </mc:Fallback>
      </mc:AlternateContent>
    </p:spTree>
    <p:extLst>
      <p:ext uri="{BB962C8B-B14F-4D97-AF65-F5344CB8AC3E}">
        <p14:creationId xmlns:p14="http://schemas.microsoft.com/office/powerpoint/2010/main" val="372465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113" y="762225"/>
            <a:ext cx="5573487" cy="1754326"/>
          </a:xfrm>
          <a:prstGeom prst="rect">
            <a:avLst/>
          </a:prstGeom>
        </p:spPr>
        <p:txBody>
          <a:bodyPr wrap="square">
            <a:spAutoFit/>
          </a:bodyPr>
          <a:lstStyle/>
          <a:p>
            <a:pPr marL="285750" indent="-285750">
              <a:buFont typeface="Arial" panose="020B0604020202020204" pitchFamily="34" charset="0"/>
              <a:buChar char="•"/>
            </a:pPr>
            <a:r>
              <a:rPr lang="en-US" dirty="0">
                <a:latin typeface="TimesTen-Roman"/>
              </a:rPr>
              <a:t>The 8%–92% benzene split between the product streams is not a stream flow rate or composition variable; nevertheless, we write it on the chart to remind ourselves that it is an additional relation among the stream variables and so should be included in the degree-of-freedom analysis.</a:t>
            </a:r>
            <a:endParaRPr lang="en-US" dirty="0"/>
          </a:p>
        </p:txBody>
      </p:sp>
      <p:pic>
        <p:nvPicPr>
          <p:cNvPr id="3" name="Picture 2"/>
          <p:cNvPicPr>
            <a:picLocks noChangeAspect="1"/>
          </p:cNvPicPr>
          <p:nvPr/>
        </p:nvPicPr>
        <p:blipFill>
          <a:blip r:embed="rId2"/>
          <a:stretch>
            <a:fillRect/>
          </a:stretch>
        </p:blipFill>
        <p:spPr>
          <a:xfrm>
            <a:off x="5943600" y="762225"/>
            <a:ext cx="5957815" cy="3487618"/>
          </a:xfrm>
          <a:prstGeom prst="rect">
            <a:avLst/>
          </a:prstGeom>
        </p:spPr>
      </p:pic>
      <p:pic>
        <p:nvPicPr>
          <p:cNvPr id="4" name="Picture 3"/>
          <p:cNvPicPr>
            <a:picLocks noChangeAspect="1"/>
          </p:cNvPicPr>
          <p:nvPr/>
        </p:nvPicPr>
        <p:blipFill>
          <a:blip r:embed="rId3"/>
          <a:stretch>
            <a:fillRect/>
          </a:stretch>
        </p:blipFill>
        <p:spPr>
          <a:xfrm>
            <a:off x="519792" y="3683726"/>
            <a:ext cx="7811587" cy="2403565"/>
          </a:xfrm>
          <a:prstGeom prst="rect">
            <a:avLst/>
          </a:prstGeom>
        </p:spPr>
      </p:pic>
      <p:sp>
        <p:nvSpPr>
          <p:cNvPr id="5" name="Rectangle 4"/>
          <p:cNvSpPr/>
          <p:nvPr/>
        </p:nvSpPr>
        <p:spPr>
          <a:xfrm>
            <a:off x="654453" y="3152894"/>
            <a:ext cx="3031599" cy="369332"/>
          </a:xfrm>
          <a:prstGeom prst="rect">
            <a:avLst/>
          </a:prstGeom>
        </p:spPr>
        <p:txBody>
          <a:bodyPr wrap="none">
            <a:spAutoFit/>
          </a:bodyPr>
          <a:lstStyle/>
          <a:p>
            <a:r>
              <a:rPr lang="en-US" i="1" u="sng" dirty="0">
                <a:solidFill>
                  <a:srgbClr val="FF0000"/>
                </a:solidFill>
                <a:latin typeface="TimesTen-Roman"/>
              </a:rPr>
              <a:t>Degree-of-freedom analysis</a:t>
            </a:r>
            <a:endParaRPr lang="en-US" i="1" u="sng" dirty="0">
              <a:solidFill>
                <a:srgbClr val="FF0000"/>
              </a:solidFill>
            </a:endParaRPr>
          </a:p>
        </p:txBody>
      </p:sp>
    </p:spTree>
    <p:extLst>
      <p:ext uri="{BB962C8B-B14F-4D97-AF65-F5344CB8AC3E}">
        <p14:creationId xmlns:p14="http://schemas.microsoft.com/office/powerpoint/2010/main" val="195541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43600" y="762225"/>
            <a:ext cx="5957815" cy="3487618"/>
          </a:xfrm>
          <a:prstGeom prst="rect">
            <a:avLst/>
          </a:prstGeom>
        </p:spPr>
      </p:pic>
      <p:sp>
        <p:nvSpPr>
          <p:cNvPr id="3" name="Rectangle 2"/>
          <p:cNvSpPr/>
          <p:nvPr/>
        </p:nvSpPr>
        <p:spPr>
          <a:xfrm>
            <a:off x="386216" y="720854"/>
            <a:ext cx="3223959" cy="369332"/>
          </a:xfrm>
          <a:prstGeom prst="rect">
            <a:avLst/>
          </a:prstGeom>
        </p:spPr>
        <p:txBody>
          <a:bodyPr wrap="none">
            <a:spAutoFit/>
          </a:bodyPr>
          <a:lstStyle/>
          <a:p>
            <a:r>
              <a:rPr lang="en-US" dirty="0">
                <a:latin typeface="TimesTen-Roman"/>
              </a:rPr>
              <a:t>Basis: 2000 L/h feed flow rate</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56670" y="2998445"/>
                <a:ext cx="4020312"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1" i="1" u="sng" smtClean="0">
                          <a:latin typeface="Cambria Math" panose="02040503050406030204" pitchFamily="18" charset="0"/>
                        </a:rPr>
                        <m:t> </m:t>
                      </m:r>
                      <m:r>
                        <a:rPr lang="en-US" b="1" i="1" u="sng" smtClean="0">
                          <a:latin typeface="Cambria Math" panose="02040503050406030204" pitchFamily="18" charset="0"/>
                        </a:rPr>
                        <m:t>𝑭𝒆𝒆𝒅</m:t>
                      </m:r>
                      <m:r>
                        <a:rPr lang="en-US" b="1" i="1" u="sng" smtClean="0">
                          <a:latin typeface="Cambria Math" panose="02040503050406030204" pitchFamily="18" charset="0"/>
                        </a:rPr>
                        <m:t> </m:t>
                      </m:r>
                      <m:r>
                        <a:rPr lang="en-US" b="1" i="1" u="sng" smtClean="0">
                          <a:latin typeface="Cambria Math" panose="02040503050406030204" pitchFamily="18" charset="0"/>
                        </a:rPr>
                        <m:t>𝒎𝒂𝒔𝒔</m:t>
                      </m:r>
                      <m:r>
                        <a:rPr lang="en-US" b="1" i="1" u="sng" smtClean="0">
                          <a:latin typeface="Cambria Math" panose="02040503050406030204" pitchFamily="18" charset="0"/>
                        </a:rPr>
                        <m:t> </m:t>
                      </m:r>
                      <m:r>
                        <a:rPr lang="en-US" b="1" i="1" u="sng" smtClean="0">
                          <a:latin typeface="Cambria Math" panose="02040503050406030204" pitchFamily="18" charset="0"/>
                        </a:rPr>
                        <m:t>𝒇𝒍𝒐𝒘</m:t>
                      </m:r>
                      <m:r>
                        <a:rPr lang="en-US" b="1" i="1" u="sng" smtClean="0">
                          <a:latin typeface="Cambria Math" panose="02040503050406030204" pitchFamily="18" charset="0"/>
                        </a:rPr>
                        <m:t> </m:t>
                      </m:r>
                      <m:r>
                        <a:rPr lang="en-US" b="1" i="1" u="sng" smtClean="0">
                          <a:latin typeface="Cambria Math" panose="02040503050406030204" pitchFamily="18" charset="0"/>
                        </a:rPr>
                        <m:t>𝒓𝒂𝒕𝒆</m:t>
                      </m:r>
                      <m:r>
                        <a:rPr lang="en-US" b="1" i="1" u="sng" smtClean="0">
                          <a:latin typeface="Cambria Math" panose="02040503050406030204" pitchFamily="18" charset="0"/>
                        </a:rPr>
                        <m:t>,</m:t>
                      </m:r>
                    </m:oMath>
                  </m:oMathPara>
                </a14:m>
                <a:endParaRPr lang="en-US" b="1" i="1" u="sng" dirty="0">
                  <a:latin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56670" y="2998445"/>
                <a:ext cx="4020312"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71525" y="1157035"/>
                <a:ext cx="17091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u="sng" smtClean="0">
                          <a:latin typeface="Cambria Math" panose="02040503050406030204" pitchFamily="18" charset="0"/>
                        </a:rPr>
                        <m:t>𝑭𝒆𝒆𝒅</m:t>
                      </m:r>
                      <m:r>
                        <a:rPr lang="en-US" b="1" i="1" u="sng" smtClean="0">
                          <a:latin typeface="Cambria Math" panose="02040503050406030204" pitchFamily="18" charset="0"/>
                        </a:rPr>
                        <m:t> </m:t>
                      </m:r>
                      <m:r>
                        <a:rPr lang="en-US" b="1" i="1" u="sng" smtClean="0">
                          <a:latin typeface="Cambria Math" panose="02040503050406030204" pitchFamily="18" charset="0"/>
                        </a:rPr>
                        <m:t>𝒅𝒆𝒏𝒔𝒊𝒕𝒚</m:t>
                      </m:r>
                    </m:oMath>
                  </m:oMathPara>
                </a14:m>
                <a:endParaRPr lang="en-US" b="1" i="1" u="sng" dirty="0"/>
              </a:p>
            </p:txBody>
          </p:sp>
        </mc:Choice>
        <mc:Fallback xmlns="">
          <p:sp>
            <p:nvSpPr>
              <p:cNvPr id="5" name="Rectangle 4"/>
              <p:cNvSpPr>
                <a:spLocks noRot="1" noChangeAspect="1" noMove="1" noResize="1" noEditPoints="1" noAdjustHandles="1" noChangeArrowheads="1" noChangeShapeType="1" noTextEdit="1"/>
              </p:cNvSpPr>
              <p:nvPr/>
            </p:nvSpPr>
            <p:spPr>
              <a:xfrm>
                <a:off x="371525" y="1157035"/>
                <a:ext cx="1709122" cy="369332"/>
              </a:xfrm>
              <a:prstGeom prst="rect">
                <a:avLst/>
              </a:prstGeom>
              <a:blipFill>
                <a:blip r:embed="rId4"/>
                <a:stretch>
                  <a:fillRect b="-16667"/>
                </a:stretch>
              </a:blipFill>
            </p:spPr>
            <p:txBody>
              <a:bodyPr/>
              <a:lstStyle/>
              <a:p>
                <a:r>
                  <a:rPr lang="en-US">
                    <a:noFill/>
                  </a:rPr>
                  <a:t> </a:t>
                </a:r>
              </a:p>
            </p:txBody>
          </p:sp>
        </mc:Fallback>
      </mc:AlternateContent>
      <p:pic>
        <p:nvPicPr>
          <p:cNvPr id="6" name="Picture 5"/>
          <p:cNvPicPr>
            <a:picLocks noChangeAspect="1"/>
          </p:cNvPicPr>
          <p:nvPr/>
        </p:nvPicPr>
        <p:blipFill>
          <a:blip r:embed="rId5"/>
          <a:stretch>
            <a:fillRect/>
          </a:stretch>
        </p:blipFill>
        <p:spPr>
          <a:xfrm>
            <a:off x="254439" y="1526367"/>
            <a:ext cx="1782217" cy="769302"/>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2147510" y="1726352"/>
                <a:ext cx="2141933" cy="8953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0.45</m:t>
                          </m:r>
                        </m:num>
                        <m:den>
                          <m:r>
                            <a:rPr lang="en-US" b="0" i="0" smtClean="0">
                              <a:latin typeface="Cambria Math" panose="02040503050406030204" pitchFamily="18" charset="0"/>
                            </a:rPr>
                            <m:t>0.876</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0.55</m:t>
                          </m:r>
                        </m:num>
                        <m:den>
                          <m:r>
                            <a:rPr lang="en-US" b="0" i="0" smtClean="0">
                              <a:latin typeface="Cambria Math" panose="02040503050406030204" pitchFamily="18" charset="0"/>
                            </a:rPr>
                            <m:t>0.867</m:t>
                          </m:r>
                        </m:den>
                      </m:f>
                    </m:oMath>
                  </m:oMathPara>
                </a14:m>
                <a:endParaRPr lang="en-US" b="0" dirty="0"/>
              </a:p>
              <a:p>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147510" y="1726352"/>
                <a:ext cx="2141933" cy="8953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03919" y="2395518"/>
                <a:ext cx="3642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Feed</m:t>
                      </m:r>
                      <m:r>
                        <a:rPr lang="en-US" b="0" i="0" smtClean="0">
                          <a:latin typeface="Cambria Math" panose="02040503050406030204" pitchFamily="18" charset="0"/>
                        </a:rPr>
                        <m:t> </m:t>
                      </m:r>
                      <m:r>
                        <m:rPr>
                          <m:sty m:val="p"/>
                        </m:rPr>
                        <a:rPr lang="en-US" b="0" i="0" smtClean="0">
                          <a:latin typeface="Cambria Math" panose="02040503050406030204" pitchFamily="18" charset="0"/>
                        </a:rPr>
                        <m:t>average</m:t>
                      </m:r>
                      <m:r>
                        <a:rPr lang="en-US" b="0" i="0" smtClean="0">
                          <a:latin typeface="Cambria Math" panose="02040503050406030204" pitchFamily="18" charset="0"/>
                        </a:rPr>
                        <m:t> </m:t>
                      </m:r>
                      <m:r>
                        <m:rPr>
                          <m:sty m:val="p"/>
                        </m:rPr>
                        <a:rPr lang="en-US" b="0" i="0" smtClean="0">
                          <a:latin typeface="Cambria Math" panose="02040503050406030204" pitchFamily="18" charset="0"/>
                        </a:rPr>
                        <m:t>density</m:t>
                      </m:r>
                      <m:r>
                        <a:rPr lang="en-US" b="0" i="0" smtClean="0">
                          <a:latin typeface="Cambria Math" panose="02040503050406030204" pitchFamily="18" charset="0"/>
                        </a:rPr>
                        <m:t>=0.872</m:t>
                      </m:r>
                      <m:r>
                        <m:rPr>
                          <m:sty m:val="p"/>
                        </m:rPr>
                        <a:rPr lang="en-US" b="0" i="0" smtClean="0">
                          <a:latin typeface="Cambria Math" panose="02040503050406030204" pitchFamily="18" charset="0"/>
                        </a:rPr>
                        <m:t>kg</m:t>
                      </m:r>
                      <m:r>
                        <a:rPr lang="en-US" b="0" i="0" smtClean="0">
                          <a:latin typeface="Cambria Math" panose="02040503050406030204" pitchFamily="18" charset="0"/>
                        </a:rPr>
                        <m:t>/</m:t>
                      </m:r>
                      <m:r>
                        <m:rPr>
                          <m:sty m:val="p"/>
                        </m:rPr>
                        <a:rPr lang="en-US" b="0" i="0" smtClean="0">
                          <a:latin typeface="Cambria Math" panose="02040503050406030204" pitchFamily="18" charset="0"/>
                        </a:rPr>
                        <m:t>L</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03919" y="2395518"/>
                <a:ext cx="3642344" cy="369332"/>
              </a:xfrm>
              <a:prstGeom prst="rect">
                <a:avLst/>
              </a:prstGeom>
              <a:blipFill>
                <a:blip r:embed="rId7"/>
                <a:stretch>
                  <a:fillRect b="-13115"/>
                </a:stretch>
              </a:blipFill>
            </p:spPr>
            <p:txBody>
              <a:bodyPr/>
              <a:lstStyle/>
              <a:p>
                <a:r>
                  <a:rPr lang="en-US">
                    <a:noFill/>
                  </a:rPr>
                  <a:t> </a:t>
                </a:r>
              </a:p>
            </p:txBody>
          </p:sp>
        </mc:Fallback>
      </mc:AlternateContent>
      <p:sp>
        <p:nvSpPr>
          <p:cNvPr id="10" name="Rectangle 9"/>
          <p:cNvSpPr/>
          <p:nvPr/>
        </p:nvSpPr>
        <p:spPr>
          <a:xfrm>
            <a:off x="195437" y="4364496"/>
            <a:ext cx="2582758" cy="369332"/>
          </a:xfrm>
          <a:prstGeom prst="rect">
            <a:avLst/>
          </a:prstGeom>
        </p:spPr>
        <p:txBody>
          <a:bodyPr wrap="none">
            <a:spAutoFit/>
          </a:bodyPr>
          <a:lstStyle/>
          <a:p>
            <a:r>
              <a:rPr lang="en-US" b="1" i="1" u="sng" dirty="0">
                <a:latin typeface="TimesTen-BoldItalic"/>
              </a:rPr>
              <a:t>Benzene split fraction</a:t>
            </a:r>
            <a:endParaRPr lang="en-US" u="sng" dirty="0"/>
          </a:p>
        </p:txBody>
      </p:sp>
      <p:pic>
        <p:nvPicPr>
          <p:cNvPr id="11" name="Picture 10"/>
          <p:cNvPicPr>
            <a:picLocks noChangeAspect="1"/>
          </p:cNvPicPr>
          <p:nvPr/>
        </p:nvPicPr>
        <p:blipFill>
          <a:blip r:embed="rId8"/>
          <a:stretch>
            <a:fillRect/>
          </a:stretch>
        </p:blipFill>
        <p:spPr>
          <a:xfrm>
            <a:off x="2903529" y="4296377"/>
            <a:ext cx="2628900" cy="619125"/>
          </a:xfrm>
          <a:prstGeom prst="rect">
            <a:avLst/>
          </a:prstGeom>
        </p:spPr>
      </p:pic>
      <p:pic>
        <p:nvPicPr>
          <p:cNvPr id="12" name="Picture 11"/>
          <p:cNvPicPr>
            <a:picLocks noChangeAspect="1"/>
          </p:cNvPicPr>
          <p:nvPr/>
        </p:nvPicPr>
        <p:blipFill>
          <a:blip r:embed="rId9"/>
          <a:stretch>
            <a:fillRect/>
          </a:stretch>
        </p:blipFill>
        <p:spPr>
          <a:xfrm>
            <a:off x="192530" y="3388168"/>
            <a:ext cx="3343275" cy="781050"/>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3515395" y="3634611"/>
                <a:ext cx="15231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=1744 </m:t>
                      </m:r>
                      <m:r>
                        <m:rPr>
                          <m:sty m:val="p"/>
                        </m:rPr>
                        <a:rPr lang="en-US" b="0" i="0" smtClean="0">
                          <a:latin typeface="Cambria Math" panose="02040503050406030204" pitchFamily="18" charset="0"/>
                        </a:rPr>
                        <m:t>kg</m:t>
                      </m:r>
                      <m:r>
                        <a:rPr lang="en-US" b="0" i="0" smtClean="0">
                          <a:latin typeface="Cambria Math" panose="02040503050406030204" pitchFamily="18" charset="0"/>
                        </a:rPr>
                        <m:t>/</m:t>
                      </m:r>
                      <m:r>
                        <m:rPr>
                          <m:sty m:val="p"/>
                        </m:rPr>
                        <a:rPr lang="en-US" b="0" i="0" smtClean="0">
                          <a:latin typeface="Cambria Math" panose="02040503050406030204" pitchFamily="18" charset="0"/>
                        </a:rPr>
                        <m:t>h</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515395" y="3634611"/>
                <a:ext cx="1523173" cy="369332"/>
              </a:xfrm>
              <a:prstGeom prst="rect">
                <a:avLst/>
              </a:prstGeom>
              <a:blipFill>
                <a:blip r:embed="rId10"/>
                <a:stretch>
                  <a:fillRect b="-14754"/>
                </a:stretch>
              </a:blipFill>
            </p:spPr>
            <p:txBody>
              <a:bodyPr/>
              <a:lstStyle/>
              <a:p>
                <a:r>
                  <a:rPr lang="en-US">
                    <a:noFill/>
                  </a:rPr>
                  <a:t> </a:t>
                </a:r>
              </a:p>
            </p:txBody>
          </p:sp>
        </mc:Fallback>
      </mc:AlternateContent>
      <p:pic>
        <p:nvPicPr>
          <p:cNvPr id="14" name="Picture 13"/>
          <p:cNvPicPr>
            <a:picLocks noChangeAspect="1"/>
          </p:cNvPicPr>
          <p:nvPr/>
        </p:nvPicPr>
        <p:blipFill>
          <a:blip r:embed="rId11"/>
          <a:stretch>
            <a:fillRect/>
          </a:stretch>
        </p:blipFill>
        <p:spPr>
          <a:xfrm>
            <a:off x="3030169" y="5593247"/>
            <a:ext cx="6000750" cy="1190625"/>
          </a:xfrm>
          <a:prstGeom prst="rect">
            <a:avLst/>
          </a:prstGeom>
        </p:spPr>
      </p:pic>
      <p:sp>
        <p:nvSpPr>
          <p:cNvPr id="15" name="Rectangle 14"/>
          <p:cNvSpPr/>
          <p:nvPr/>
        </p:nvSpPr>
        <p:spPr>
          <a:xfrm>
            <a:off x="192530" y="5593247"/>
            <a:ext cx="2710999" cy="369332"/>
          </a:xfrm>
          <a:prstGeom prst="rect">
            <a:avLst/>
          </a:prstGeom>
        </p:spPr>
        <p:txBody>
          <a:bodyPr wrap="none">
            <a:spAutoFit/>
          </a:bodyPr>
          <a:lstStyle/>
          <a:p>
            <a:r>
              <a:rPr lang="en-US" b="1" i="1" u="sng" dirty="0">
                <a:latin typeface="TimesTen-BoldItalic"/>
              </a:rPr>
              <a:t>2 Components balance</a:t>
            </a:r>
            <a:endParaRPr lang="en-US" u="sng" dirty="0"/>
          </a:p>
        </p:txBody>
      </p:sp>
      <mc:AlternateContent xmlns:mc="http://schemas.openxmlformats.org/markup-compatibility/2006" xmlns:a14="http://schemas.microsoft.com/office/drawing/2010/main">
        <mc:Choice Requires="a14">
          <p:sp>
            <p:nvSpPr>
              <p:cNvPr id="16" name="Rectangle 15"/>
              <p:cNvSpPr/>
              <p:nvPr/>
            </p:nvSpPr>
            <p:spPr>
              <a:xfrm>
                <a:off x="3030169" y="5207937"/>
                <a:ext cx="2372955" cy="36933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b="1" i="1" u="sng" smtClean="0">
                          <a:solidFill>
                            <a:srgbClr val="FF0000"/>
                          </a:solidFill>
                          <a:latin typeface="Cambria Math" panose="02040503050406030204" pitchFamily="18" charset="0"/>
                        </a:rPr>
                        <m:t> </m:t>
                      </m:r>
                      <m:r>
                        <a:rPr lang="en-US" b="1" i="1" u="sng" smtClean="0">
                          <a:solidFill>
                            <a:srgbClr val="FF0000"/>
                          </a:solidFill>
                          <a:latin typeface="Cambria Math" panose="02040503050406030204" pitchFamily="18" charset="0"/>
                        </a:rPr>
                        <m:t>𝑺𝒕𝒊𝒍𝒍</m:t>
                      </m:r>
                      <m:r>
                        <a:rPr lang="en-US" b="1" i="1" u="sng" smtClean="0">
                          <a:solidFill>
                            <a:srgbClr val="FF0000"/>
                          </a:solidFill>
                          <a:latin typeface="Cambria Math" panose="02040503050406030204" pitchFamily="18" charset="0"/>
                        </a:rPr>
                        <m:t> </m:t>
                      </m:r>
                      <m:r>
                        <a:rPr lang="en-US" b="1" i="1" u="sng" smtClean="0">
                          <a:solidFill>
                            <a:srgbClr val="FF0000"/>
                          </a:solidFill>
                          <a:latin typeface="Cambria Math" panose="02040503050406030204" pitchFamily="18" charset="0"/>
                        </a:rPr>
                        <m:t>𝒕𝒘𝒐</m:t>
                      </m:r>
                      <m:r>
                        <a:rPr lang="en-US" b="1" i="1" u="sng" smtClean="0">
                          <a:solidFill>
                            <a:srgbClr val="FF0000"/>
                          </a:solidFill>
                          <a:latin typeface="Cambria Math" panose="02040503050406030204" pitchFamily="18" charset="0"/>
                        </a:rPr>
                        <m:t> </m:t>
                      </m:r>
                      <m:r>
                        <a:rPr lang="en-US" b="1" i="1" u="sng" smtClean="0">
                          <a:solidFill>
                            <a:srgbClr val="FF0000"/>
                          </a:solidFill>
                          <a:latin typeface="Cambria Math" panose="02040503050406030204" pitchFamily="18" charset="0"/>
                        </a:rPr>
                        <m:t>𝒖𝒏𝒌𝒏𝒐𝒘𝒏</m:t>
                      </m:r>
                      <m:r>
                        <a:rPr lang="en-US" b="1" i="1" u="sng" smtClean="0">
                          <a:solidFill>
                            <a:srgbClr val="FF0000"/>
                          </a:solidFill>
                          <a:latin typeface="Cambria Math" panose="02040503050406030204" pitchFamily="18" charset="0"/>
                        </a:rPr>
                        <m:t> </m:t>
                      </m:r>
                    </m:oMath>
                  </m:oMathPara>
                </a14:m>
                <a:endParaRPr lang="en-US" b="1" i="1" u="sng" dirty="0">
                  <a:solidFill>
                    <a:srgbClr val="FF0000"/>
                  </a:solidFill>
                  <a:latin typeface="Cambria Math" panose="020405030504060302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3030169" y="5207937"/>
                <a:ext cx="2372955"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403124" y="4404049"/>
                <a:ext cx="14430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=62.8 </m:t>
                      </m:r>
                      <m:r>
                        <m:rPr>
                          <m:sty m:val="p"/>
                        </m:rPr>
                        <a:rPr lang="en-US" b="0" i="0" smtClean="0">
                          <a:latin typeface="Cambria Math" panose="02040503050406030204" pitchFamily="18" charset="0"/>
                        </a:rPr>
                        <m:t>kg</m:t>
                      </m:r>
                      <m:r>
                        <a:rPr lang="en-US" b="0" i="0" smtClean="0">
                          <a:latin typeface="Cambria Math" panose="02040503050406030204" pitchFamily="18" charset="0"/>
                        </a:rPr>
                        <m:t>/</m:t>
                      </m:r>
                      <m:r>
                        <m:rPr>
                          <m:sty m:val="p"/>
                        </m:rPr>
                        <a:rPr lang="en-US" b="0" i="0" smtClean="0">
                          <a:latin typeface="Cambria Math" panose="02040503050406030204" pitchFamily="18" charset="0"/>
                        </a:rPr>
                        <m:t>h</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03124" y="4404049"/>
                <a:ext cx="1443024" cy="369332"/>
              </a:xfrm>
              <a:prstGeom prst="rect">
                <a:avLst/>
              </a:prstGeom>
              <a:blipFill>
                <a:blip r:embed="rId1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321546090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0FA79B-303C-41D7-AB7F-9C7DB17502B0}"/>
</file>

<file path=customXml/itemProps2.xml><?xml version="1.0" encoding="utf-8"?>
<ds:datastoreItem xmlns:ds="http://schemas.openxmlformats.org/officeDocument/2006/customXml" ds:itemID="{4823F847-3E9A-4248-8A23-C21D4BA2180B}"/>
</file>

<file path=customXml/itemProps3.xml><?xml version="1.0" encoding="utf-8"?>
<ds:datastoreItem xmlns:ds="http://schemas.openxmlformats.org/officeDocument/2006/customXml" ds:itemID="{FC50FEBB-01BF-4960-B0F7-FE359CBF5148}"/>
</file>

<file path=docProps/app.xml><?xml version="1.0" encoding="utf-8"?>
<Properties xmlns="http://schemas.openxmlformats.org/officeDocument/2006/extended-properties" xmlns:vt="http://schemas.openxmlformats.org/officeDocument/2006/docPropsVTypes">
  <Template>TM04033919[[fn=Circuit]]</Template>
  <TotalTime>21330</TotalTime>
  <Words>1123</Words>
  <Application>Microsoft Office PowerPoint</Application>
  <PresentationFormat>Widescreen</PresentationFormat>
  <Paragraphs>93</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Calibri</vt:lpstr>
      <vt:lpstr>Cambria Math</vt:lpstr>
      <vt:lpstr>inherit</vt:lpstr>
      <vt:lpstr>TimesTen-BoldItalic</vt:lpstr>
      <vt:lpstr>TimesTen-Roman</vt:lpstr>
      <vt:lpstr>Wingdings</vt:lpstr>
      <vt:lpstr>Wingdings 2</vt:lpstr>
      <vt:lpstr>Dividend</vt:lpstr>
      <vt:lpstr>Equation</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lastModifiedBy>soumen maiti</cp:lastModifiedBy>
  <cp:revision>362</cp:revision>
  <cp:lastPrinted>2021-08-11T04:26:22Z</cp:lastPrinted>
  <dcterms:created xsi:type="dcterms:W3CDTF">2021-02-04T11:25:09Z</dcterms:created>
  <dcterms:modified xsi:type="dcterms:W3CDTF">2022-08-26T07:17:20Z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