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6"/>
  </p:notesMasterIdLst>
  <p:sldIdLst>
    <p:sldId id="256" r:id="rId3"/>
    <p:sldId id="403" r:id="rId4"/>
    <p:sldId id="410" r:id="rId5"/>
    <p:sldId id="414" r:id="rId6"/>
    <p:sldId id="411" r:id="rId7"/>
    <p:sldId id="412" r:id="rId8"/>
    <p:sldId id="413" r:id="rId9"/>
    <p:sldId id="422" r:id="rId10"/>
    <p:sldId id="404" r:id="rId11"/>
    <p:sldId id="405" r:id="rId12"/>
    <p:sldId id="406" r:id="rId13"/>
    <p:sldId id="407" r:id="rId14"/>
    <p:sldId id="402" r:id="rId15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834" y="90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222" y="1178481"/>
            <a:ext cx="9127331" cy="2506980"/>
          </a:xfrm>
        </p:spPr>
        <p:txBody>
          <a:bodyPr anchor="b"/>
          <a:lstStyle>
            <a:lvl1pPr algn="ctr">
              <a:defRPr sz="59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222" y="3782140"/>
            <a:ext cx="9127331" cy="1738550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377" indent="0" algn="ctr">
              <a:buNone/>
              <a:defRPr sz="1996"/>
            </a:lvl2pPr>
            <a:lvl3pPr marL="912754" indent="0" algn="ctr">
              <a:buNone/>
              <a:defRPr sz="1797"/>
            </a:lvl3pPr>
            <a:lvl4pPr marL="1369131" indent="0" algn="ctr">
              <a:buNone/>
              <a:defRPr sz="1597"/>
            </a:lvl4pPr>
            <a:lvl5pPr marL="1825508" indent="0" algn="ctr">
              <a:buNone/>
              <a:defRPr sz="1597"/>
            </a:lvl5pPr>
            <a:lvl6pPr marL="2281885" indent="0" algn="ctr">
              <a:buNone/>
              <a:defRPr sz="1597"/>
            </a:lvl6pPr>
            <a:lvl7pPr marL="2738262" indent="0" algn="ctr">
              <a:buNone/>
              <a:defRPr sz="1597"/>
            </a:lvl7pPr>
            <a:lvl8pPr marL="3194639" indent="0" algn="ctr">
              <a:buNone/>
              <a:defRPr sz="1597"/>
            </a:lvl8pPr>
            <a:lvl9pPr marL="3651016" indent="0" algn="ctr">
              <a:buNone/>
              <a:defRPr sz="159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4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34" y="1795225"/>
            <a:ext cx="10496431" cy="2995374"/>
          </a:xfrm>
        </p:spPr>
        <p:txBody>
          <a:bodyPr anchor="b"/>
          <a:lstStyle>
            <a:lvl1pPr>
              <a:defRPr sz="59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334" y="4818937"/>
            <a:ext cx="10496431" cy="1575196"/>
          </a:xfrm>
        </p:spPr>
        <p:txBody>
          <a:bodyPr/>
          <a:lstStyle>
            <a:lvl1pPr marL="0" indent="0">
              <a:buNone/>
              <a:defRPr sz="2396">
                <a:solidFill>
                  <a:schemeClr val="tx1">
                    <a:tint val="75000"/>
                  </a:schemeClr>
                </a:solidFill>
              </a:defRPr>
            </a:lvl1pPr>
            <a:lvl2pPr marL="456377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754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6913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55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885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8262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463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5101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72" y="1916906"/>
            <a:ext cx="5172154" cy="4568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949" y="1916906"/>
            <a:ext cx="5172154" cy="4568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57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7" y="383382"/>
            <a:ext cx="10496431" cy="1391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8" y="1765221"/>
            <a:ext cx="5148385" cy="865108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58" y="2630329"/>
            <a:ext cx="5148385" cy="3868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949" y="1765221"/>
            <a:ext cx="5173739" cy="865108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949" y="2630329"/>
            <a:ext cx="5173739" cy="3868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7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66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53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8" y="480060"/>
            <a:ext cx="3925069" cy="168021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739" y="1036797"/>
            <a:ext cx="6160949" cy="5117306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58" y="2160270"/>
            <a:ext cx="3925069" cy="4002167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7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8" y="480060"/>
            <a:ext cx="3925069" cy="168021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3739" y="1036797"/>
            <a:ext cx="6160949" cy="511730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58" y="2160270"/>
            <a:ext cx="3925069" cy="4002167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18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47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383381"/>
            <a:ext cx="2624108" cy="6102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72" y="383381"/>
            <a:ext cx="7720201" cy="6102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14-10-2022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72" y="383382"/>
            <a:ext cx="10496431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72" y="1916906"/>
            <a:ext cx="10496431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72" y="6674168"/>
            <a:ext cx="273819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4"/>
            <a:fld id="{68CBAFDE-33DD-4B50-A8E0-4F54AF637D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10/14/2022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1238" y="6674168"/>
            <a:ext cx="410729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4904" y="6674168"/>
            <a:ext cx="273819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4"/>
            <a:fld id="{9FFC3847-B28C-41E9-B7A7-9336B447D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6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754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9" indent="-228189" algn="l" defTabSz="91275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3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0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3697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4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1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2828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79205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487" y="507296"/>
            <a:ext cx="11125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Overview of </a:t>
            </a:r>
            <a:r>
              <a:rPr lang="en-US" sz="2400" b="1" dirty="0" smtClean="0">
                <a:solidFill>
                  <a:srgbClr val="0000FF"/>
                </a:solidFill>
              </a:rPr>
              <a:t>transcription control </a:t>
            </a:r>
            <a:r>
              <a:rPr lang="en-US" sz="2400" b="1" dirty="0">
                <a:solidFill>
                  <a:srgbClr val="0000FF"/>
                </a:solidFill>
              </a:rPr>
              <a:t>in multicellular </a:t>
            </a:r>
            <a:r>
              <a:rPr lang="en-US" sz="2400" b="1" dirty="0" smtClean="0">
                <a:solidFill>
                  <a:srgbClr val="0000FF"/>
                </a:solidFill>
              </a:rPr>
              <a:t>eukaryotes</a:t>
            </a:r>
          </a:p>
          <a:p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Activator proteins </a:t>
            </a:r>
            <a:r>
              <a:rPr lang="en-US" sz="2400" dirty="0"/>
              <a:t>bind to specific DNA control </a:t>
            </a:r>
            <a:r>
              <a:rPr lang="en-US" sz="2400" dirty="0" smtClean="0"/>
              <a:t>elements in </a:t>
            </a:r>
            <a:r>
              <a:rPr lang="en-US" sz="2400" dirty="0"/>
              <a:t>chromatin and interact with multiprotein </a:t>
            </a:r>
            <a:r>
              <a:rPr lang="en-US" sz="2400" dirty="0" smtClean="0"/>
              <a:t>coactivator machines</a:t>
            </a:r>
            <a:r>
              <a:rPr lang="en-US" sz="2400" dirty="0"/>
              <a:t>, such as mediator, </a:t>
            </a:r>
            <a:r>
              <a:rPr lang="en-US" sz="2400" dirty="0" smtClean="0"/>
              <a:t>to </a:t>
            </a:r>
            <a:r>
              <a:rPr lang="en-US" sz="2400" dirty="0" err="1" smtClean="0"/>
              <a:t>decondense</a:t>
            </a:r>
            <a:r>
              <a:rPr lang="en-US" sz="2400" dirty="0" smtClean="0"/>
              <a:t> </a:t>
            </a:r>
            <a:r>
              <a:rPr lang="en-US" sz="2400" dirty="0"/>
              <a:t>chromatin and assemble </a:t>
            </a:r>
            <a:r>
              <a:rPr lang="en-US" sz="2400" dirty="0" smtClean="0"/>
              <a:t>RNA polymerase </a:t>
            </a:r>
            <a:r>
              <a:rPr lang="en-US" sz="2400" dirty="0"/>
              <a:t>and general transcription </a:t>
            </a:r>
            <a:r>
              <a:rPr lang="en-US" sz="2400" dirty="0" smtClean="0"/>
              <a:t>factors on promoters.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Inactive genes are </a:t>
            </a:r>
            <a:r>
              <a:rPr lang="en-US" sz="2400" dirty="0" smtClean="0"/>
              <a:t>assembled into </a:t>
            </a:r>
            <a:r>
              <a:rPr lang="en-US" sz="2400" dirty="0"/>
              <a:t>regions of condensed chromatin </a:t>
            </a:r>
            <a:r>
              <a:rPr lang="en-US" sz="2400" dirty="0" smtClean="0"/>
              <a:t>that inhibit </a:t>
            </a:r>
            <a:r>
              <a:rPr lang="en-US" sz="2400" dirty="0"/>
              <a:t>RNA polymerases and their </a:t>
            </a:r>
            <a:r>
              <a:rPr lang="en-US" sz="2400" dirty="0" smtClean="0"/>
              <a:t>associated general </a:t>
            </a:r>
            <a:r>
              <a:rPr lang="en-US" sz="2400" dirty="0"/>
              <a:t>transcription factors (GTFs) </a:t>
            </a:r>
            <a:r>
              <a:rPr lang="en-US" sz="2400" dirty="0" smtClean="0"/>
              <a:t>from interacting </a:t>
            </a:r>
            <a:r>
              <a:rPr lang="en-US" sz="2400" dirty="0"/>
              <a:t>with promoters.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Alternatively, repressor </a:t>
            </a:r>
            <a:r>
              <a:rPr lang="en-US" sz="2400" dirty="0"/>
              <a:t>proteins bind to other </a:t>
            </a:r>
            <a:r>
              <a:rPr lang="en-US" sz="2400" dirty="0" smtClean="0"/>
              <a:t>control elements </a:t>
            </a:r>
            <a:r>
              <a:rPr lang="en-US" sz="2400" dirty="0"/>
              <a:t>to inhibit initiation by </a:t>
            </a:r>
            <a:r>
              <a:rPr lang="en-US" sz="2400" dirty="0" smtClean="0"/>
              <a:t>RNA polymerase </a:t>
            </a:r>
            <a:r>
              <a:rPr lang="en-US" sz="2400" dirty="0"/>
              <a:t>and interact with multiprotein </a:t>
            </a:r>
            <a:r>
              <a:rPr lang="en-US" sz="2400" dirty="0" smtClean="0"/>
              <a:t>corepressor complexes </a:t>
            </a:r>
            <a:r>
              <a:rPr lang="en-US" sz="2400" dirty="0"/>
              <a:t>to condense chromatin.</a:t>
            </a:r>
          </a:p>
        </p:txBody>
      </p:sp>
    </p:spTree>
    <p:extLst>
      <p:ext uri="{BB962C8B-B14F-4D97-AF65-F5344CB8AC3E}">
        <p14:creationId xmlns:p14="http://schemas.microsoft.com/office/powerpoint/2010/main" val="667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7" y="627983"/>
            <a:ext cx="5181600" cy="6290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1450"/>
            <a:ext cx="12169775" cy="5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792004"/>
            <a:ext cx="1127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5’-Deletion </a:t>
            </a:r>
            <a:r>
              <a:rPr lang="en-US" sz="2400" b="1" dirty="0">
                <a:solidFill>
                  <a:srgbClr val="0000FF"/>
                </a:solidFill>
              </a:rPr>
              <a:t>analysis </a:t>
            </a:r>
            <a:r>
              <a:rPr lang="en-US" sz="2400" b="1" dirty="0" smtClean="0">
                <a:solidFill>
                  <a:srgbClr val="0000FF"/>
                </a:solidFill>
              </a:rPr>
              <a:t>can identify </a:t>
            </a:r>
            <a:r>
              <a:rPr lang="en-US" sz="2400" b="1" dirty="0">
                <a:solidFill>
                  <a:srgbClr val="0000FF"/>
                </a:solidFill>
              </a:rPr>
              <a:t>transcription-control sequences in DNA upstream </a:t>
            </a:r>
            <a:r>
              <a:rPr lang="en-US" sz="2400" b="1" dirty="0" smtClean="0">
                <a:solidFill>
                  <a:srgbClr val="0000FF"/>
                </a:solidFill>
              </a:rPr>
              <a:t>of a </a:t>
            </a:r>
            <a:r>
              <a:rPr lang="en-US" sz="2400" b="1" dirty="0">
                <a:solidFill>
                  <a:srgbClr val="0000FF"/>
                </a:solidFill>
              </a:rPr>
              <a:t>eukaryotic </a:t>
            </a:r>
            <a:r>
              <a:rPr lang="en-US" sz="2400" b="1" dirty="0" smtClean="0">
                <a:solidFill>
                  <a:srgbClr val="0000FF"/>
                </a:solidFill>
              </a:rPr>
              <a:t>gene</a:t>
            </a:r>
          </a:p>
          <a:p>
            <a:pPr algn="just"/>
            <a:endParaRPr lang="en-US" sz="24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400" b="1" dirty="0" smtClean="0"/>
              <a:t>Step 1: </a:t>
            </a:r>
            <a:r>
              <a:rPr lang="en-US" sz="2400" dirty="0"/>
              <a:t>Recombinant DNA techniques </a:t>
            </a:r>
            <a:r>
              <a:rPr lang="en-US" sz="2400" dirty="0" smtClean="0"/>
              <a:t>are used </a:t>
            </a:r>
            <a:r>
              <a:rPr lang="en-US" sz="2400" dirty="0"/>
              <a:t>to prepare a series of DNA fragments that extend from </a:t>
            </a:r>
            <a:r>
              <a:rPr lang="en-US" sz="2400" dirty="0" smtClean="0"/>
              <a:t>the 5</a:t>
            </a:r>
            <a:r>
              <a:rPr lang="en-US" sz="2400" dirty="0"/>
              <a:t>’-untranslated region of a gene various distances upstream.</a:t>
            </a:r>
          </a:p>
          <a:p>
            <a:pPr algn="just"/>
            <a:r>
              <a:rPr lang="en-US" sz="2400" b="1" dirty="0"/>
              <a:t>Step </a:t>
            </a:r>
            <a:r>
              <a:rPr lang="en-US" sz="2400" b="1" dirty="0" smtClean="0"/>
              <a:t>2: </a:t>
            </a:r>
            <a:r>
              <a:rPr lang="en-US" sz="2400" dirty="0"/>
              <a:t>The DNA fragments are ligated into a reporter </a:t>
            </a:r>
            <a:r>
              <a:rPr lang="en-US" sz="2400" dirty="0" smtClean="0"/>
              <a:t>plasmid upstream </a:t>
            </a:r>
            <a:r>
              <a:rPr lang="en-US" sz="2400" dirty="0"/>
              <a:t>of an easily assayed reporter gene.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Step 3: </a:t>
            </a:r>
            <a:r>
              <a:rPr lang="en-US" sz="2400" dirty="0"/>
              <a:t>The </a:t>
            </a:r>
            <a:r>
              <a:rPr lang="en-US" sz="2400" dirty="0" smtClean="0"/>
              <a:t>DNA is </a:t>
            </a:r>
            <a:r>
              <a:rPr lang="en-US" sz="2400" dirty="0"/>
              <a:t>transformed into E. coli to isolate plasmids with deletions </a:t>
            </a:r>
            <a:r>
              <a:rPr lang="en-US" sz="2400" dirty="0" smtClean="0"/>
              <a:t>of various </a:t>
            </a:r>
            <a:r>
              <a:rPr lang="en-US" sz="2400" dirty="0"/>
              <a:t>lengths </a:t>
            </a:r>
            <a:r>
              <a:rPr lang="en-US" sz="2400" dirty="0" smtClean="0"/>
              <a:t>5’ </a:t>
            </a:r>
            <a:r>
              <a:rPr lang="en-US" sz="2400" dirty="0"/>
              <a:t>to the transcription start site.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Step 4: </a:t>
            </a:r>
            <a:r>
              <a:rPr lang="en-US" sz="2400" dirty="0" smtClean="0"/>
              <a:t>Each plasmid </a:t>
            </a:r>
            <a:r>
              <a:rPr lang="en-US" sz="2400" dirty="0"/>
              <a:t>is then transfected into cultured cells (or used to </a:t>
            </a:r>
            <a:r>
              <a:rPr lang="en-US" sz="2400" dirty="0" smtClean="0"/>
              <a:t>prepare transgenic </a:t>
            </a:r>
            <a:r>
              <a:rPr lang="en-US" sz="2400" dirty="0"/>
              <a:t>organisms) and </a:t>
            </a:r>
            <a:endParaRPr lang="en-US" sz="2400" dirty="0" smtClean="0"/>
          </a:p>
          <a:p>
            <a:pPr algn="just"/>
            <a:r>
              <a:rPr lang="en-US" sz="2400" b="1" dirty="0" smtClean="0"/>
              <a:t>Step 5: </a:t>
            </a:r>
            <a:r>
              <a:rPr lang="en-US" sz="2400" dirty="0" smtClean="0"/>
              <a:t>Expression </a:t>
            </a:r>
            <a:r>
              <a:rPr lang="en-US" sz="2400" dirty="0"/>
              <a:t>of the reporter gene </a:t>
            </a:r>
            <a:r>
              <a:rPr lang="en-US" sz="2400" dirty="0" smtClean="0"/>
              <a:t>is assayed . </a:t>
            </a:r>
            <a:r>
              <a:rPr lang="en-US" sz="2400" dirty="0"/>
              <a:t>The results of this hypothetical </a:t>
            </a:r>
            <a:r>
              <a:rPr lang="en-US" sz="2400" dirty="0" smtClean="0"/>
              <a:t>example (bottom</a:t>
            </a:r>
            <a:r>
              <a:rPr lang="en-US" sz="2400" dirty="0"/>
              <a:t>) indicate that the test fragment contains two </a:t>
            </a:r>
            <a:r>
              <a:rPr lang="en-US" sz="2400" dirty="0" smtClean="0"/>
              <a:t>control elements</a:t>
            </a:r>
            <a:r>
              <a:rPr lang="en-US" sz="2400" dirty="0"/>
              <a:t>. The </a:t>
            </a:r>
            <a:r>
              <a:rPr lang="en-US" sz="2400" dirty="0" smtClean="0"/>
              <a:t>5’ </a:t>
            </a:r>
            <a:r>
              <a:rPr lang="en-US" sz="2400" dirty="0"/>
              <a:t>end of one lies between deletions 2 and 3; </a:t>
            </a:r>
            <a:r>
              <a:rPr lang="en-US" sz="2400" dirty="0" smtClean="0"/>
              <a:t>the 5’ </a:t>
            </a:r>
            <a:r>
              <a:rPr lang="en-US" sz="2400" dirty="0"/>
              <a:t>end of the other lies between deletions 4 and 5.</a:t>
            </a:r>
          </a:p>
        </p:txBody>
      </p:sp>
    </p:spTree>
    <p:extLst>
      <p:ext uri="{BB962C8B-B14F-4D97-AF65-F5344CB8AC3E}">
        <p14:creationId xmlns:p14="http://schemas.microsoft.com/office/powerpoint/2010/main" val="36177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8488" y="704850"/>
            <a:ext cx="10972799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Syllabus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" indent="0"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Transcription</a:t>
            </a: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Eukaryotic </a:t>
            </a:r>
            <a:r>
              <a:rPr lang="en-US" sz="24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RNA splicing and </a:t>
            </a: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Translation</a:t>
            </a:r>
            <a:r>
              <a:rPr lang="en-US" sz="24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; regulation of gene </a:t>
            </a: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expression </a:t>
            </a: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Cell signaling</a:t>
            </a: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Oncogenes, Programmed </a:t>
            </a:r>
            <a:r>
              <a:rPr lang="en-US" sz="24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cell death </a:t>
            </a:r>
            <a:endParaRPr lang="en-US" sz="2400" b="1" dirty="0" smtClean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Genes </a:t>
            </a:r>
            <a:r>
              <a:rPr lang="en-US" sz="24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in differentiation and </a:t>
            </a:r>
            <a:r>
              <a:rPr lang="en-US" sz="24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  <a:endParaRPr lang="en-IN" sz="24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4" y="768903"/>
            <a:ext cx="9295817" cy="616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0087" y="167827"/>
            <a:ext cx="9210307" cy="46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754"/>
            <a:r>
              <a:rPr lang="en-US" sz="2396" b="1" dirty="0">
                <a:solidFill>
                  <a:srgbClr val="0000FF"/>
                </a:solidFill>
              </a:rPr>
              <a:t>Transcription initiation and elongation by </a:t>
            </a:r>
            <a:r>
              <a:rPr lang="en-US" sz="2396" b="1" i="1" dirty="0">
                <a:solidFill>
                  <a:srgbClr val="0000FF"/>
                </a:solidFill>
              </a:rPr>
              <a:t>E. coli </a:t>
            </a:r>
            <a:r>
              <a:rPr lang="en-US" sz="2396" b="1" dirty="0">
                <a:solidFill>
                  <a:srgbClr val="0000FF"/>
                </a:solidFill>
              </a:rPr>
              <a:t>RNA polymerase.</a:t>
            </a:r>
          </a:p>
        </p:txBody>
      </p:sp>
    </p:spTree>
    <p:extLst>
      <p:ext uri="{BB962C8B-B14F-4D97-AF65-F5344CB8AC3E}">
        <p14:creationId xmlns:p14="http://schemas.microsoft.com/office/powerpoint/2010/main" val="4984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2" y="241375"/>
            <a:ext cx="5324415" cy="7764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Transcription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2" y="993916"/>
            <a:ext cx="10277415" cy="519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96" b="1" dirty="0">
                <a:solidFill>
                  <a:srgbClr val="0000FF"/>
                </a:solidFill>
              </a:rPr>
              <a:t>Termination of transcription in E. coli. </a:t>
            </a:r>
          </a:p>
          <a:p>
            <a:r>
              <a:rPr lang="en-US" sz="1996" b="1" dirty="0">
                <a:solidFill>
                  <a:srgbClr val="FF0000"/>
                </a:solidFill>
              </a:rPr>
              <a:t>(a) ρ-Independent termination</a:t>
            </a:r>
            <a:r>
              <a:rPr lang="en-US" sz="1996" dirty="0"/>
              <a:t>. RNA polymerase pauses at a variety of DNA sequences, some of which are terminators.</a:t>
            </a:r>
          </a:p>
          <a:p>
            <a:r>
              <a:rPr lang="en-US" sz="1996" dirty="0"/>
              <a:t> One of two outcomes is then possible: either the polymerase bypasses the site and continues on its way, or the </a:t>
            </a:r>
            <a:r>
              <a:rPr lang="en-US" sz="1996" dirty="0" smtClean="0"/>
              <a:t>complex undergoes </a:t>
            </a:r>
            <a:r>
              <a:rPr lang="en-US" sz="1996" dirty="0"/>
              <a:t>a conformational change (isomerization). </a:t>
            </a:r>
          </a:p>
          <a:p>
            <a:r>
              <a:rPr lang="en-US" sz="1996" dirty="0"/>
              <a:t>In the latter case, intramolecular pairing of complementary sequences in the newly formed RNA transcript may form a hairpin that disrupts the RNA-DNA hybrid or the interactions between RNA and polymerase, or both, resulting in isomerization.</a:t>
            </a:r>
          </a:p>
          <a:p>
            <a:r>
              <a:rPr lang="en-US" sz="1996" dirty="0"/>
              <a:t>An A=U hybrid region at the 3′ end of the new transcript is relatively unstable, and the RNA dissociates from the complex completely, leading to termination.</a:t>
            </a:r>
          </a:p>
          <a:p>
            <a:r>
              <a:rPr lang="en-US" sz="1996" dirty="0"/>
              <a:t>This is the usual outcome at terminators. At other pause sites, the complex may escape after the isomerization step to continue RNA synthesis. </a:t>
            </a:r>
          </a:p>
          <a:p>
            <a:pPr marL="0" indent="0">
              <a:buNone/>
            </a:pPr>
            <a:r>
              <a:rPr lang="en-US" sz="1996" b="1" dirty="0">
                <a:solidFill>
                  <a:srgbClr val="FF0000"/>
                </a:solidFill>
              </a:rPr>
              <a:t>(b) ρ-Dependent termination. </a:t>
            </a:r>
            <a:r>
              <a:rPr lang="en-US" sz="1996" dirty="0"/>
              <a:t>RNAs that include a rut site (purple) recruit the ρ helicase. The ρ helicase migrates along the mRNA in the 5′ → 3′ direction and separates it from the polymerase.</a:t>
            </a:r>
          </a:p>
        </p:txBody>
      </p:sp>
    </p:spTree>
    <p:extLst>
      <p:ext uri="{BB962C8B-B14F-4D97-AF65-F5344CB8AC3E}">
        <p14:creationId xmlns:p14="http://schemas.microsoft.com/office/powerpoint/2010/main" val="26372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1009650"/>
            <a:ext cx="6732837" cy="56369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07501" y="323850"/>
            <a:ext cx="4143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Transcription termination</a:t>
            </a:r>
          </a:p>
        </p:txBody>
      </p:sp>
    </p:spTree>
    <p:extLst>
      <p:ext uri="{BB962C8B-B14F-4D97-AF65-F5344CB8AC3E}">
        <p14:creationId xmlns:p14="http://schemas.microsoft.com/office/powerpoint/2010/main" val="38500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1095792"/>
            <a:ext cx="104933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Transcription </a:t>
            </a:r>
            <a:r>
              <a:rPr lang="en-US" sz="2800" b="1" dirty="0" smtClean="0">
                <a:solidFill>
                  <a:srgbClr val="0000FF"/>
                </a:solidFill>
              </a:rPr>
              <a:t>termination: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The termination of </a:t>
            </a:r>
            <a:r>
              <a:rPr lang="en-US" dirty="0" smtClean="0">
                <a:solidFill>
                  <a:prstClr val="black"/>
                </a:solidFill>
              </a:rPr>
              <a:t>transcription is </a:t>
            </a:r>
            <a:r>
              <a:rPr lang="en-US" dirty="0">
                <a:solidFill>
                  <a:prstClr val="black"/>
                </a:solidFill>
              </a:rPr>
              <a:t>signaled by a GC-rich inverted </a:t>
            </a:r>
            <a:r>
              <a:rPr lang="en-US" dirty="0" smtClean="0">
                <a:solidFill>
                  <a:prstClr val="black"/>
                </a:solidFill>
              </a:rPr>
              <a:t>repeat followed </a:t>
            </a:r>
            <a:r>
              <a:rPr lang="en-US" dirty="0">
                <a:solidFill>
                  <a:prstClr val="black"/>
                </a:solidFill>
              </a:rPr>
              <a:t>by seven A residues. </a:t>
            </a:r>
            <a:endParaRPr lang="en-US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The inverted </a:t>
            </a:r>
            <a:r>
              <a:rPr lang="en-US" dirty="0">
                <a:solidFill>
                  <a:prstClr val="black"/>
                </a:solidFill>
              </a:rPr>
              <a:t>repeat forms a stable </a:t>
            </a:r>
            <a:r>
              <a:rPr lang="en-US" dirty="0" err="1" smtClean="0">
                <a:solidFill>
                  <a:prstClr val="black"/>
                </a:solidFill>
              </a:rPr>
              <a:t>stemloop</a:t>
            </a:r>
            <a:r>
              <a:rPr lang="en-US" dirty="0" smtClean="0">
                <a:solidFill>
                  <a:prstClr val="black"/>
                </a:solidFill>
              </a:rPr>
              <a:t> structure </a:t>
            </a:r>
            <a:r>
              <a:rPr lang="en-US" dirty="0">
                <a:solidFill>
                  <a:prstClr val="black"/>
                </a:solidFill>
              </a:rPr>
              <a:t>in the RNA, causing </a:t>
            </a:r>
            <a:r>
              <a:rPr lang="en-US" dirty="0" smtClean="0">
                <a:solidFill>
                  <a:prstClr val="black"/>
                </a:solidFill>
              </a:rPr>
              <a:t>the RNA </a:t>
            </a:r>
            <a:r>
              <a:rPr lang="en-US" dirty="0">
                <a:solidFill>
                  <a:prstClr val="black"/>
                </a:solidFill>
              </a:rPr>
              <a:t>to dissociate from the DNA</a:t>
            </a:r>
          </a:p>
        </p:txBody>
      </p:sp>
    </p:spTree>
    <p:extLst>
      <p:ext uri="{BB962C8B-B14F-4D97-AF65-F5344CB8AC3E}">
        <p14:creationId xmlns:p14="http://schemas.microsoft.com/office/powerpoint/2010/main" val="23598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010" y="628650"/>
            <a:ext cx="8974877" cy="6455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0087" y="167827"/>
            <a:ext cx="9210307" cy="46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754"/>
            <a:r>
              <a:rPr lang="en-US" sz="2396" b="1" dirty="0">
                <a:solidFill>
                  <a:srgbClr val="0000FF"/>
                </a:solidFill>
              </a:rPr>
              <a:t>Transcription T</a:t>
            </a:r>
            <a:r>
              <a:rPr lang="en-US" sz="2396" b="1" dirty="0" smtClean="0">
                <a:solidFill>
                  <a:srgbClr val="0000FF"/>
                </a:solidFill>
              </a:rPr>
              <a:t>ermination of </a:t>
            </a:r>
            <a:r>
              <a:rPr lang="en-US" sz="2396" b="1" i="1" dirty="0" smtClean="0">
                <a:solidFill>
                  <a:srgbClr val="0000FF"/>
                </a:solidFill>
              </a:rPr>
              <a:t>E</a:t>
            </a:r>
            <a:r>
              <a:rPr lang="en-US" sz="2396" b="1" i="1" dirty="0">
                <a:solidFill>
                  <a:srgbClr val="0000FF"/>
                </a:solidFill>
              </a:rPr>
              <a:t>. coli </a:t>
            </a:r>
            <a:r>
              <a:rPr lang="en-US" sz="2396" b="1" dirty="0">
                <a:solidFill>
                  <a:srgbClr val="0000FF"/>
                </a:solidFill>
              </a:rPr>
              <a:t>RNA </a:t>
            </a:r>
            <a:r>
              <a:rPr lang="en-US" sz="2396" b="1" dirty="0" smtClean="0">
                <a:solidFill>
                  <a:srgbClr val="0000FF"/>
                </a:solidFill>
              </a:rPr>
              <a:t>polymerase</a:t>
            </a:r>
            <a:endParaRPr lang="en-US" sz="2396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7" y="2228850"/>
            <a:ext cx="10496431" cy="13918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Q. How do you do make a RNA transcript </a:t>
            </a:r>
            <a:r>
              <a:rPr lang="en-US" i="1" dirty="0" smtClean="0">
                <a:solidFill>
                  <a:srgbClr val="0000FF"/>
                </a:solidFill>
              </a:rPr>
              <a:t>in vitro </a:t>
            </a:r>
            <a:r>
              <a:rPr lang="en-US" dirty="0" smtClean="0">
                <a:solidFill>
                  <a:srgbClr val="0000FF"/>
                </a:solidFill>
              </a:rPr>
              <a:t>if you do not have terminator?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[Hint: Given a gene with promoter in a plasmid, RNA Polymerase and </a:t>
            </a:r>
            <a:r>
              <a:rPr lang="en-US" sz="2700" dirty="0" err="1" smtClean="0"/>
              <a:t>rNTPS</a:t>
            </a:r>
            <a:r>
              <a:rPr lang="en-US" sz="2700" dirty="0" smtClean="0"/>
              <a:t>]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924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7" y="1087124"/>
            <a:ext cx="7848600" cy="56395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487" y="400050"/>
            <a:ext cx="9274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Overview of transcription control in multicellular eukaryotes</a:t>
            </a:r>
          </a:p>
        </p:txBody>
      </p:sp>
    </p:spTree>
    <p:extLst>
      <p:ext uri="{BB962C8B-B14F-4D97-AF65-F5344CB8AC3E}">
        <p14:creationId xmlns:p14="http://schemas.microsoft.com/office/powerpoint/2010/main" val="11727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9DC38D-A1DA-42C6-BBBB-590885D4DB20}"/>
</file>

<file path=customXml/itemProps2.xml><?xml version="1.0" encoding="utf-8"?>
<ds:datastoreItem xmlns:ds="http://schemas.openxmlformats.org/officeDocument/2006/customXml" ds:itemID="{568E6038-5F04-411F-9DC1-01F4D19FC3DA}"/>
</file>

<file path=customXml/itemProps3.xml><?xml version="1.0" encoding="utf-8"?>
<ds:datastoreItem xmlns:ds="http://schemas.openxmlformats.org/officeDocument/2006/customXml" ds:itemID="{D0AB67F2-7B79-40CE-BB6B-EF00FC51B8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603</Words>
  <Application>Microsoft Office PowerPoint</Application>
  <PresentationFormat>Custom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Times New Roman</vt:lpstr>
      <vt:lpstr>Wingdings</vt:lpstr>
      <vt:lpstr>1_Basis</vt:lpstr>
      <vt:lpstr>Office Theme</vt:lpstr>
      <vt:lpstr>BT 205: Cell &amp; Molecular Biology</vt:lpstr>
      <vt:lpstr>PowerPoint Presentation</vt:lpstr>
      <vt:lpstr>PowerPoint Presentation</vt:lpstr>
      <vt:lpstr>Transcription Termination</vt:lpstr>
      <vt:lpstr>PowerPoint Presentation</vt:lpstr>
      <vt:lpstr>PowerPoint Presentation</vt:lpstr>
      <vt:lpstr>PowerPoint Presentation</vt:lpstr>
      <vt:lpstr>Q. How do you do make a RNA transcript in vitro if you do not have terminator? [Hint: Given a gene with promoter in a plasmid, RNA Polymerase and rNTPS]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IITG</cp:lastModifiedBy>
  <cp:revision>403</cp:revision>
  <dcterms:created xsi:type="dcterms:W3CDTF">2006-08-16T00:00:00Z</dcterms:created>
  <dcterms:modified xsi:type="dcterms:W3CDTF">2022-10-14T11:30:23Z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