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4E5774-5BFE-61C6-6F7F-109C24F28066}" v="1" dt="2023-03-02T11:05:10.392"/>
    <p1510:client id="{3409D4D6-B7E3-2893-DE95-177D6B1229F2}" v="1" dt="2023-03-02T12:48:55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KAR SHRUTI SADANAND" userId="S::s.mankar@iitg.ac.in::0148f7e7-f80d-4650-ac52-00207425f02b" providerId="AD" clId="Web-{3409D4D6-B7E3-2893-DE95-177D6B1229F2}"/>
    <pc:docChg chg="addSld">
      <pc:chgData name="MANKAR SHRUTI SADANAND" userId="S::s.mankar@iitg.ac.in::0148f7e7-f80d-4650-ac52-00207425f02b" providerId="AD" clId="Web-{3409D4D6-B7E3-2893-DE95-177D6B1229F2}" dt="2023-03-02T12:48:55.883" v="0"/>
      <pc:docMkLst>
        <pc:docMk/>
      </pc:docMkLst>
      <pc:sldChg chg="new">
        <pc:chgData name="MANKAR SHRUTI SADANAND" userId="S::s.mankar@iitg.ac.in::0148f7e7-f80d-4650-ac52-00207425f02b" providerId="AD" clId="Web-{3409D4D6-B7E3-2893-DE95-177D6B1229F2}" dt="2023-03-02T12:48:55.883" v="0"/>
        <pc:sldMkLst>
          <pc:docMk/>
          <pc:sldMk cId="3254538786" sldId="258"/>
        </pc:sldMkLst>
      </pc:sldChg>
    </pc:docChg>
  </pc:docChgLst>
  <pc:docChgLst>
    <pc:chgData name="DOMALA YAMINI" userId="S::y.domala@iitg.ac.in::a35a62a2-2dc8-4c51-8867-a0c269ed0e3b" providerId="AD" clId="Web-{144E5774-5BFE-61C6-6F7F-109C24F28066}"/>
    <pc:docChg chg="modSld">
      <pc:chgData name="DOMALA YAMINI" userId="S::y.domala@iitg.ac.in::a35a62a2-2dc8-4c51-8867-a0c269ed0e3b" providerId="AD" clId="Web-{144E5774-5BFE-61C6-6F7F-109C24F28066}" dt="2023-03-02T11:05:10.392" v="0" actId="1076"/>
      <pc:docMkLst>
        <pc:docMk/>
      </pc:docMkLst>
      <pc:sldChg chg="modSp">
        <pc:chgData name="DOMALA YAMINI" userId="S::y.domala@iitg.ac.in::a35a62a2-2dc8-4c51-8867-a0c269ed0e3b" providerId="AD" clId="Web-{144E5774-5BFE-61C6-6F7F-109C24F28066}" dt="2023-03-02T11:05:10.392" v="0" actId="1076"/>
        <pc:sldMkLst>
          <pc:docMk/>
          <pc:sldMk cId="290533820" sldId="257"/>
        </pc:sldMkLst>
        <pc:spChg chg="mod">
          <ac:chgData name="DOMALA YAMINI" userId="S::y.domala@iitg.ac.in::a35a62a2-2dc8-4c51-8867-a0c269ed0e3b" providerId="AD" clId="Web-{144E5774-5BFE-61C6-6F7F-109C24F28066}" dt="2023-03-02T11:05:10.392" v="0" actId="1076"/>
          <ac:spMkLst>
            <pc:docMk/>
            <pc:sldMk cId="290533820" sldId="257"/>
            <ac:spMk id="3" creationId="{48E7DEC0-BE53-AC4B-B1DC-B7079FF98A5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2AE29-ACAE-0A46-90F4-E918CEBBA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4212A-AC1D-C048-A572-58E7F68AA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D7863-5E23-BC4A-A302-C4337383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617D-B6FF-BF43-B8C4-D55AE0B7C33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D20CC-FAC6-C94B-89FD-DF09F45D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119FC-76AC-0340-BA6B-D4FE5EA3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0A1B-EFDE-A94D-9EC3-12CBD6DF9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3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0085-6232-C545-AE64-50D59D39E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CF4DD-E3B2-974F-BA25-2BEB4148C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5C11D-BF5E-654E-B22F-94F7069C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617D-B6FF-BF43-B8C4-D55AE0B7C33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0DADB-6E6E-4640-B400-9A4F63EBE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52072-9975-0740-A433-2E4223D8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0A1B-EFDE-A94D-9EC3-12CBD6DF9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6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753072-E5A8-5D49-BD6A-AD50F24F5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C7D9C-36E5-C64C-8471-5D560FF83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020BD-2E2D-F344-9693-45585AC8C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617D-B6FF-BF43-B8C4-D55AE0B7C33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FD8B4-AEF8-094C-97D0-5CAAC708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5CD28-D0E2-6848-A39E-BD2F260F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0A1B-EFDE-A94D-9EC3-12CBD6DF9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4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F0183-D0E4-D449-8787-42C306EC1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E8483-040F-6E40-A802-71104DABC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EB46A-A05B-F140-802C-0016DDD7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617D-B6FF-BF43-B8C4-D55AE0B7C33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B92FC-3283-A243-86CA-533D490F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F9A9A-7B42-F749-A7E7-B58E54F3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0A1B-EFDE-A94D-9EC3-12CBD6DF9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0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68F06-4829-0E41-B38F-145B567EF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4F8E1-6FF0-4146-B2CD-AD4B63AD4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7FFF3-5DFF-3141-8E9B-C140283C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617D-B6FF-BF43-B8C4-D55AE0B7C33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4F6D-64AE-5946-869B-F4D29C8D0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FA69F-515A-AA47-B05A-B5A4992CB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0A1B-EFDE-A94D-9EC3-12CBD6DF9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0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6663-2D47-3649-9E9E-783A9913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DADF9-C5DB-B84E-A385-F54F3D8B3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46549-C774-EA4E-BB7D-D3BE6F130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AD588-6473-E042-A4FC-C56093222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617D-B6FF-BF43-B8C4-D55AE0B7C33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61627-7C57-B44B-B45D-49675A76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20C9C-61A0-9A40-9D74-A12B90B0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0A1B-EFDE-A94D-9EC3-12CBD6DF9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8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34B7-3D48-2C43-800D-51A7D3D2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99F96-5BE5-CF45-90E8-FAAAAFE3A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BD2B5-2056-3B43-951C-728A1F939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F089F-48C2-354C-85AA-34EA5A56D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A8EA6-B560-1141-8655-AE2A6B3FF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72A2B8-EF26-B74B-89CD-5E0DD9CC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617D-B6FF-BF43-B8C4-D55AE0B7C33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F245C9-2E3A-E741-A081-436F34FB3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6A8A0-39B8-1843-B9A8-69A6FB01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0A1B-EFDE-A94D-9EC3-12CBD6DF9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8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603B-F9AF-F643-B24C-9009C993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27BCFC-DEC2-EB45-BAFB-EB20879F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617D-B6FF-BF43-B8C4-D55AE0B7C33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20AEA-343F-B348-A383-3592EFFD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CD2A3-4E1C-134F-AAD3-390C4AA8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0A1B-EFDE-A94D-9EC3-12CBD6DF9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9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E7C8F7-9729-364E-AC5F-C8D6B864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617D-B6FF-BF43-B8C4-D55AE0B7C33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F409D5-BCC8-8B41-AB59-6B4B1CAC5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6950A-9AB2-FC4C-AC5C-55F52E12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0A1B-EFDE-A94D-9EC3-12CBD6DF9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5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41385-C8A7-AE48-B844-F0AA4865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DF05B-2921-0E40-BEED-AD38F6E2E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285FB-DC4C-0A41-B9B8-C7EB4D27A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2A16D-E324-0645-A4D8-ABB4EEB82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617D-B6FF-BF43-B8C4-D55AE0B7C33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4B49E-A21D-0549-AB71-36B0667F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BBAAD-A248-4A4C-90DC-30B85942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0A1B-EFDE-A94D-9EC3-12CBD6DF9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8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246FE-1955-BD48-A6AB-D195A8BC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6D7C8B-E679-0946-A58D-D872B524C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D8AC6-2F9C-0F49-8E32-869DBF1BD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2974C-0A9A-1046-821B-718F7D8F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617D-B6FF-BF43-B8C4-D55AE0B7C33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98660-C49B-7944-9CB1-4D56CC59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A604A-47B9-5F4E-B1E5-C1DE858B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0A1B-EFDE-A94D-9EC3-12CBD6DF9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1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B1082F-94D1-7048-8408-0478F967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5A21B-5EB4-BB44-B184-79C442B5C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0047A-E7C7-C34A-89ED-B4EAACB54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5617D-B6FF-BF43-B8C4-D55AE0B7C33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EB86C-3BF1-5B44-B0AE-2A299FE61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A189A-8F81-3949-B9D7-D4C69F700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50A1B-EFDE-A94D-9EC3-12CBD6DF9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E7340-0786-0D44-9A3A-564A496DE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Economics of Health &amp; Education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33546-B2C7-A641-80AC-98F341DA8F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HS 156</a:t>
            </a:r>
          </a:p>
          <a:p>
            <a:endParaRPr lang="en-US" dirty="0"/>
          </a:p>
          <a:p>
            <a:r>
              <a:rPr lang="en-US" dirty="0"/>
              <a:t>Lecture 1</a:t>
            </a:r>
          </a:p>
          <a:p>
            <a:r>
              <a:rPr lang="en-US" dirty="0" err="1"/>
              <a:t>Btech</a:t>
            </a:r>
            <a:r>
              <a:rPr lang="en-US" dirty="0"/>
              <a:t> Winter Semester 2023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50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8F061-E7EA-FC4F-90A3-66B5B9530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906" y="365126"/>
            <a:ext cx="10201894" cy="668028"/>
          </a:xfrm>
        </p:spPr>
        <p:txBody>
          <a:bodyPr>
            <a:normAutofit fontScale="90000"/>
          </a:bodyPr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7DEC0-BE53-AC4B-B1DC-B7079FF98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096" y="1238992"/>
            <a:ext cx="10515600" cy="4680672"/>
          </a:xfrm>
        </p:spPr>
        <p:txBody>
          <a:bodyPr>
            <a:normAutofit/>
          </a:bodyPr>
          <a:lstStyle/>
          <a:p>
            <a:r>
              <a:rPr lang="en-US" sz="2200" u="sng" dirty="0">
                <a:solidFill>
                  <a:srgbClr val="FF0000"/>
                </a:solidFill>
              </a:rPr>
              <a:t>Microeconomic foundations of health and education</a:t>
            </a:r>
            <a:r>
              <a:rPr lang="en-US" sz="2200" dirty="0"/>
              <a:t>: demand &amp; supply, understanding the market for health &amp; education, health &amp; development, health-income linkages, complementarities between health &amp; education</a:t>
            </a:r>
          </a:p>
          <a:p>
            <a:r>
              <a:rPr lang="en-US" sz="2200" u="sng" dirty="0">
                <a:solidFill>
                  <a:srgbClr val="FF0000"/>
                </a:solidFill>
              </a:rPr>
              <a:t>Market failures</a:t>
            </a:r>
            <a:r>
              <a:rPr lang="en-US" sz="2200" dirty="0"/>
              <a:t>: social objectives &amp; market failure, policy response, financing for health &amp; education</a:t>
            </a:r>
          </a:p>
          <a:p>
            <a:r>
              <a:rPr lang="en-US" sz="2200" u="sng" dirty="0">
                <a:solidFill>
                  <a:srgbClr val="FF0000"/>
                </a:solidFill>
              </a:rPr>
              <a:t>Health insurance market</a:t>
            </a:r>
            <a:r>
              <a:rPr lang="en-US" sz="2200" dirty="0"/>
              <a:t>: the standard insurance model, group insurance &amp; administrative costs, informal insurance mechanisms</a:t>
            </a:r>
          </a:p>
          <a:p>
            <a:r>
              <a:rPr lang="en-US" sz="2200" u="sng" dirty="0">
                <a:solidFill>
                  <a:srgbClr val="FF0000"/>
                </a:solidFill>
              </a:rPr>
              <a:t>Returns to education</a:t>
            </a:r>
            <a:r>
              <a:rPr lang="en-US" sz="2200" dirty="0"/>
              <a:t>: private &amp; social returns, job market signaling, returns to education in developed &amp; developing countries, returns to education quality</a:t>
            </a:r>
          </a:p>
          <a:p>
            <a:r>
              <a:rPr lang="en-US" sz="2200" u="sng" dirty="0">
                <a:solidFill>
                  <a:srgbClr val="FF0000"/>
                </a:solidFill>
              </a:rPr>
              <a:t>Education &amp; inequality</a:t>
            </a:r>
            <a:r>
              <a:rPr lang="en-US" sz="2200" dirty="0"/>
              <a:t>: by educational outcomes, by race &amp; gender, ethnicity &amp; immigrant status</a:t>
            </a:r>
          </a:p>
        </p:txBody>
      </p:sp>
    </p:spTree>
    <p:extLst>
      <p:ext uri="{BB962C8B-B14F-4D97-AF65-F5344CB8AC3E}">
        <p14:creationId xmlns:p14="http://schemas.microsoft.com/office/powerpoint/2010/main" val="29053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93A4-77B6-3E23-9677-F58FCBFEC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D3694-63CF-602E-621D-D81D3FF31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38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124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Economics of Health &amp; Education</vt:lpstr>
      <vt:lpstr>Course outline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 of Health &amp; Education</dc:title>
  <dc:creator>Rajshree Bedamatta</dc:creator>
  <cp:lastModifiedBy>Rajshree Bedamatta</cp:lastModifiedBy>
  <cp:revision>6</cp:revision>
  <dcterms:created xsi:type="dcterms:W3CDTF">2023-01-02T06:55:36Z</dcterms:created>
  <dcterms:modified xsi:type="dcterms:W3CDTF">2023-03-02T12:48:56Z</dcterms:modified>
</cp:coreProperties>
</file>