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9" r:id="rId4"/>
    <p:sldId id="260" r:id="rId5"/>
    <p:sldId id="261" r:id="rId6"/>
    <p:sldId id="256" r:id="rId7"/>
    <p:sldId id="257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6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0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237D-8084-4B61-88FC-80570B464F2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DB36-E44C-4C24-A576-BD8F331F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587" y="436542"/>
            <a:ext cx="7856863" cy="58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7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83" y="821893"/>
            <a:ext cx="8566652" cy="48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3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" y="656641"/>
            <a:ext cx="9506758" cy="534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3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9" y="524438"/>
            <a:ext cx="9957226" cy="56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2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" y="804230"/>
            <a:ext cx="10223652" cy="57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3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41" y="667658"/>
            <a:ext cx="10466451" cy="58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8351" y="458598"/>
            <a:ext cx="1016122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Procedure:</a:t>
            </a:r>
          </a:p>
          <a:p>
            <a:endParaRPr lang="en-US" sz="2600" dirty="0" smtClean="0"/>
          </a:p>
          <a:p>
            <a:r>
              <a:rPr lang="en-US" sz="2600" dirty="0" smtClean="0"/>
              <a:t>1. Fix the column vertically to a column stand. Allow the column to come to room temperature.</a:t>
            </a:r>
          </a:p>
          <a:p>
            <a:r>
              <a:rPr lang="en-US" sz="2600" dirty="0" smtClean="0"/>
              <a:t>2. Add 4 ml of Gel Filtration Buffer to the column and allow it to drain out completely. This is done for the equilibration of the column.</a:t>
            </a:r>
          </a:p>
          <a:p>
            <a:r>
              <a:rPr lang="en-US" sz="2600" dirty="0" smtClean="0"/>
              <a:t>3. Load 0.2 ml of ready-to-use sample onto the column very carefully.</a:t>
            </a:r>
          </a:p>
          <a:p>
            <a:r>
              <a:rPr lang="en-US" sz="2600" dirty="0" smtClean="0"/>
              <a:t>4. Add 0.2 ml of Gel Filtration Buffer after the sample sinks completely.</a:t>
            </a:r>
          </a:p>
          <a:p>
            <a:r>
              <a:rPr lang="en-US" sz="2600" dirty="0" smtClean="0"/>
              <a:t>5. Allow the Gel Filtration Buffer to drain out completely.</a:t>
            </a:r>
          </a:p>
          <a:p>
            <a:r>
              <a:rPr lang="en-US" sz="2600" dirty="0" smtClean="0"/>
              <a:t>6. Add additional Gel Filtration Buffer to the column till all the </a:t>
            </a:r>
            <a:r>
              <a:rPr lang="en-US" sz="2600" dirty="0" err="1" smtClean="0"/>
              <a:t>coloured</a:t>
            </a:r>
            <a:r>
              <a:rPr lang="en-US" sz="2600" dirty="0" smtClean="0"/>
              <a:t> biomolecules are eluted out.</a:t>
            </a:r>
          </a:p>
          <a:p>
            <a:r>
              <a:rPr lang="en-US" sz="2600" dirty="0" smtClean="0"/>
              <a:t>7. Use different tubes for collection of the </a:t>
            </a:r>
            <a:r>
              <a:rPr lang="en-US" sz="2600" dirty="0" err="1" smtClean="0"/>
              <a:t>coloured</a:t>
            </a:r>
            <a:r>
              <a:rPr lang="en-US" sz="2600" dirty="0" smtClean="0"/>
              <a:t> fractions.</a:t>
            </a:r>
          </a:p>
          <a:p>
            <a:r>
              <a:rPr lang="en-US" sz="2600" dirty="0" smtClean="0"/>
              <a:t>8. Store the column at 2-8oC for next use after fixing the top and bottom caps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7921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0047" y="745059"/>
            <a:ext cx="1077816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gel matrix of the column is </a:t>
            </a:r>
            <a:r>
              <a:rPr lang="en-US" sz="2800" dirty="0" err="1" smtClean="0"/>
              <a:t>Sephadex</a:t>
            </a:r>
            <a:r>
              <a:rPr lang="en-US" sz="2800" dirty="0" smtClean="0"/>
              <a:t> G-25 which has the capacity to separate molecules with molecular weights from 1000 to 5000 Da.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ready to use sample </a:t>
            </a:r>
            <a:r>
              <a:rPr lang="en-US" sz="2800" dirty="0" err="1" smtClean="0"/>
              <a:t>containes</a:t>
            </a:r>
            <a:r>
              <a:rPr lang="en-US" sz="2800" dirty="0" smtClean="0"/>
              <a:t> 3 proteins: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The blue </a:t>
            </a:r>
            <a:r>
              <a:rPr lang="en-US" sz="2800" b="1" dirty="0" err="1" smtClean="0"/>
              <a:t>coloured</a:t>
            </a:r>
            <a:r>
              <a:rPr lang="en-US" sz="2800" b="1" dirty="0" smtClean="0"/>
              <a:t> </a:t>
            </a:r>
            <a:r>
              <a:rPr lang="en-US" sz="2800" dirty="0" smtClean="0"/>
              <a:t>component is blue dextran which has a molecular weight of 2000 </a:t>
            </a:r>
            <a:r>
              <a:rPr lang="en-US" sz="2800" dirty="0" err="1" smtClean="0"/>
              <a:t>kDa</a:t>
            </a:r>
            <a:r>
              <a:rPr lang="en-US" sz="2800" dirty="0" smtClean="0"/>
              <a:t>. For this reason it can’t enter the beads and elutes first.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The pink </a:t>
            </a:r>
            <a:r>
              <a:rPr lang="en-US" sz="2800" b="1" dirty="0" err="1" smtClean="0"/>
              <a:t>coloured</a:t>
            </a:r>
            <a:r>
              <a:rPr lang="en-US" sz="2800" b="1" dirty="0" smtClean="0"/>
              <a:t> </a:t>
            </a:r>
            <a:r>
              <a:rPr lang="en-US" sz="2800" dirty="0" smtClean="0"/>
              <a:t>component is vitamin B12 which has a molecular weight of 1357 Da. These molecules enter the pores but have a shorter retention period and collected as a second fraction.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The yellow </a:t>
            </a:r>
            <a:r>
              <a:rPr lang="en-US" sz="2800" b="1" dirty="0" err="1" smtClean="0"/>
              <a:t>coloured</a:t>
            </a:r>
            <a:r>
              <a:rPr lang="en-US" sz="2800" b="1" dirty="0" smtClean="0"/>
              <a:t> </a:t>
            </a:r>
            <a:r>
              <a:rPr lang="en-US" sz="2800" dirty="0" smtClean="0"/>
              <a:t>component is </a:t>
            </a:r>
            <a:r>
              <a:rPr lang="en-US" sz="2800" dirty="0" err="1" smtClean="0"/>
              <a:t>Paranitrophenol</a:t>
            </a:r>
            <a:r>
              <a:rPr lang="en-US" sz="2800" dirty="0" smtClean="0"/>
              <a:t> which has a molecular weight of 139 Da. For this reason they enter the pores of the beads and retain in the gel for a longer period of time and elutes as the last fraction.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77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28" y="116814"/>
            <a:ext cx="11298835" cy="63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3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42" y="193932"/>
            <a:ext cx="10192252" cy="57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3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6" y="634607"/>
            <a:ext cx="10799403" cy="60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7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11" y="694062"/>
            <a:ext cx="10760232" cy="60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3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423862"/>
            <a:ext cx="114776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33" y="1332065"/>
            <a:ext cx="8422051" cy="40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2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2" y="884553"/>
            <a:ext cx="9610807" cy="540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9" y="251561"/>
            <a:ext cx="11744778" cy="66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280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4</cp:revision>
  <dcterms:created xsi:type="dcterms:W3CDTF">2023-08-14T05:47:31Z</dcterms:created>
  <dcterms:modified xsi:type="dcterms:W3CDTF">2023-08-14T06:23:04Z</dcterms:modified>
</cp:coreProperties>
</file>