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9" r:id="rId3"/>
    <p:sldId id="270" r:id="rId4"/>
    <p:sldId id="280" r:id="rId5"/>
    <p:sldId id="271" r:id="rId6"/>
    <p:sldId id="281" r:id="rId7"/>
    <p:sldId id="272" r:id="rId8"/>
    <p:sldId id="282" r:id="rId9"/>
    <p:sldId id="273" r:id="rId10"/>
    <p:sldId id="257" r:id="rId11"/>
    <p:sldId id="259" r:id="rId12"/>
    <p:sldId id="258" r:id="rId13"/>
    <p:sldId id="260" r:id="rId14"/>
    <p:sldId id="262" r:id="rId15"/>
    <p:sldId id="263" r:id="rId16"/>
    <p:sldId id="283"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14CF32-7700-4F1C-BD55-77B7CEED43D9}" type="datetimeFigureOut">
              <a:rPr lang="en-US" smtClean="0"/>
              <a:pPr/>
              <a:t>1/25/2024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E7BD27-40D3-4DF3-A101-66DA608D3B83}" type="slidenum">
              <a:rPr lang="en-US" smtClean="0"/>
              <a:pPr/>
              <a:t>‹#›</a:t>
            </a:fld>
            <a:endParaRPr lang="en-US"/>
          </a:p>
        </p:txBody>
      </p:sp>
    </p:spTree>
    <p:extLst>
      <p:ext uri="{BB962C8B-B14F-4D97-AF65-F5344CB8AC3E}">
        <p14:creationId xmlns:p14="http://schemas.microsoft.com/office/powerpoint/2010/main" val="394573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C9077-24E5-4BB2-8B2A-95B70295A884}" type="slidenum">
              <a:rPr lang="en-US"/>
              <a:pPr/>
              <a:t>2</a:t>
            </a:fld>
            <a:endParaRPr lang="en-US"/>
          </a:p>
        </p:txBody>
      </p:sp>
      <p:sp>
        <p:nvSpPr>
          <p:cNvPr id="665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5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A80DAA-19DC-408A-AE09-9F34493C77B7}" type="slidenum">
              <a:rPr lang="en-US"/>
              <a:pPr/>
              <a:t>4</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988785-E016-4F14-93EC-1FAF55A734F8}" type="slidenum">
              <a:rPr lang="en-US"/>
              <a:pPr/>
              <a:t>6</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A14DFC-C157-4D49-9CCE-F41ADBA30333}" type="slidenum">
              <a:rPr lang="en-US"/>
              <a:pPr/>
              <a:t>8</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0E95EC-2515-48FD-A5EF-83C87E66F89F}"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E95EC-2515-48FD-A5EF-83C87E66F89F}"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E95EC-2515-48FD-A5EF-83C87E66F89F}"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A1DD50B6-C2DA-4FBE-B5BB-6855981898F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E95EC-2515-48FD-A5EF-83C87E66F89F}"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E95EC-2515-48FD-A5EF-83C87E66F89F}"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0E95EC-2515-48FD-A5EF-83C87E66F89F}"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0E95EC-2515-48FD-A5EF-83C87E66F89F}"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0E95EC-2515-48FD-A5EF-83C87E66F89F}"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95EC-2515-48FD-A5EF-83C87E66F89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0E95EC-2515-48FD-A5EF-83C87E66F89F}"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0E95EC-2515-48FD-A5EF-83C87E66F89F}"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0DE59-6718-4959-B5B0-6313BABA6C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E95EC-2515-48FD-A5EF-83C87E66F89F}"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0DE59-6718-4959-B5B0-6313BABA6C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09800"/>
            <a:ext cx="7086600" cy="1077218"/>
          </a:xfrm>
          <a:prstGeom prst="rect">
            <a:avLst/>
          </a:prstGeom>
          <a:noFill/>
        </p:spPr>
        <p:txBody>
          <a:bodyPr wrap="square" rtlCol="0">
            <a:spAutoFit/>
          </a:bodyPr>
          <a:lstStyle/>
          <a:p>
            <a:r>
              <a:rPr lang="en-US" sz="3200" b="1" dirty="0"/>
              <a:t>Lecture 5: Protein Folding &amp; Structure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D0B68419-48CB-4B49-8F15-19AC3CD4C05E}"/>
              </a:ext>
            </a:extLst>
          </p:cNvPr>
          <p:cNvSpPr txBox="1">
            <a:spLocks noChangeArrowheads="1"/>
          </p:cNvSpPr>
          <p:nvPr/>
        </p:nvSpPr>
        <p:spPr bwMode="auto">
          <a:xfrm>
            <a:off x="457200" y="228600"/>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b="1">
                <a:solidFill>
                  <a:srgbClr val="CC3300"/>
                </a:solidFill>
                <a:latin typeface="Helvetica" panose="020B0604020202020204" pitchFamily="34" charset="0"/>
              </a:rPr>
              <a:t>Homology Modeling</a:t>
            </a:r>
          </a:p>
        </p:txBody>
      </p:sp>
      <p:pic>
        <p:nvPicPr>
          <p:cNvPr id="4099" name="Picture 4" descr="Treshold for structural homology">
            <a:extLst>
              <a:ext uri="{FF2B5EF4-FFF2-40B4-BE49-F238E27FC236}">
                <a16:creationId xmlns:a16="http://schemas.microsoft.com/office/drawing/2014/main" id="{B1CCB318-9D0E-4F7C-8301-52D814268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58197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5">
            <a:extLst>
              <a:ext uri="{FF2B5EF4-FFF2-40B4-BE49-F238E27FC236}">
                <a16:creationId xmlns:a16="http://schemas.microsoft.com/office/drawing/2014/main" id="{96F78172-2AA2-4A52-89B9-C34C9C4B64DF}"/>
              </a:ext>
            </a:extLst>
          </p:cNvPr>
          <p:cNvSpPr txBox="1">
            <a:spLocks noChangeArrowheads="1"/>
          </p:cNvSpPr>
          <p:nvPr/>
        </p:nvSpPr>
        <p:spPr bwMode="auto">
          <a:xfrm>
            <a:off x="6781800" y="45720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4101" name="Text Box 6">
            <a:extLst>
              <a:ext uri="{FF2B5EF4-FFF2-40B4-BE49-F238E27FC236}">
                <a16:creationId xmlns:a16="http://schemas.microsoft.com/office/drawing/2014/main" id="{C2CB3B90-66A0-42B7-BB4B-F27E07CEFF40}"/>
              </a:ext>
            </a:extLst>
          </p:cNvPr>
          <p:cNvSpPr txBox="1">
            <a:spLocks noChangeArrowheads="1"/>
          </p:cNvSpPr>
          <p:nvPr/>
        </p:nvSpPr>
        <p:spPr bwMode="auto">
          <a:xfrm>
            <a:off x="6248400" y="4800600"/>
            <a:ext cx="2362200" cy="376238"/>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660066"/>
                </a:solidFill>
              </a:rPr>
              <a:t>Twilight zone</a:t>
            </a:r>
          </a:p>
        </p:txBody>
      </p:sp>
      <p:sp>
        <p:nvSpPr>
          <p:cNvPr id="4102" name="Line 7">
            <a:extLst>
              <a:ext uri="{FF2B5EF4-FFF2-40B4-BE49-F238E27FC236}">
                <a16:creationId xmlns:a16="http://schemas.microsoft.com/office/drawing/2014/main" id="{76E6BCA4-52FC-47E6-BA75-E5DE450B4836}"/>
              </a:ext>
            </a:extLst>
          </p:cNvPr>
          <p:cNvSpPr>
            <a:spLocks noChangeShapeType="1"/>
          </p:cNvSpPr>
          <p:nvPr/>
        </p:nvSpPr>
        <p:spPr bwMode="auto">
          <a:xfrm flipH="1">
            <a:off x="3505200" y="5029200"/>
            <a:ext cx="2743200" cy="0"/>
          </a:xfrm>
          <a:prstGeom prst="line">
            <a:avLst/>
          </a:prstGeom>
          <a:noFill/>
          <a:ln w="381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3" name="Text Box 8">
            <a:extLst>
              <a:ext uri="{FF2B5EF4-FFF2-40B4-BE49-F238E27FC236}">
                <a16:creationId xmlns:a16="http://schemas.microsoft.com/office/drawing/2014/main" id="{29CDB590-B4D4-4775-AE28-D87CBABC2270}"/>
              </a:ext>
            </a:extLst>
          </p:cNvPr>
          <p:cNvSpPr txBox="1">
            <a:spLocks noChangeArrowheads="1"/>
          </p:cNvSpPr>
          <p:nvPr/>
        </p:nvSpPr>
        <p:spPr bwMode="auto">
          <a:xfrm>
            <a:off x="6172200" y="3505200"/>
            <a:ext cx="2362200" cy="388938"/>
          </a:xfrm>
          <a:prstGeom prst="rect">
            <a:avLst/>
          </a:prstGeom>
          <a:noFill/>
          <a:ln w="222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chemeClr val="hlink"/>
                </a:solidFill>
              </a:rPr>
              <a:t>Safe zone</a:t>
            </a:r>
          </a:p>
        </p:txBody>
      </p:sp>
      <p:sp>
        <p:nvSpPr>
          <p:cNvPr id="4104" name="Line 9">
            <a:extLst>
              <a:ext uri="{FF2B5EF4-FFF2-40B4-BE49-F238E27FC236}">
                <a16:creationId xmlns:a16="http://schemas.microsoft.com/office/drawing/2014/main" id="{8D760738-22F9-4CC9-8C15-60D86DB11DD0}"/>
              </a:ext>
            </a:extLst>
          </p:cNvPr>
          <p:cNvSpPr>
            <a:spLocks noChangeShapeType="1"/>
          </p:cNvSpPr>
          <p:nvPr/>
        </p:nvSpPr>
        <p:spPr bwMode="auto">
          <a:xfrm flipH="1">
            <a:off x="3276600" y="3810000"/>
            <a:ext cx="2743200" cy="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EB267DE9-9A2F-40BD-B58F-AC638D0893F0}"/>
              </a:ext>
            </a:extLst>
          </p:cNvPr>
          <p:cNvSpPr txBox="1">
            <a:spLocks noChangeArrowheads="1"/>
          </p:cNvSpPr>
          <p:nvPr/>
        </p:nvSpPr>
        <p:spPr bwMode="auto">
          <a:xfrm>
            <a:off x="457200" y="228600"/>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b="1">
                <a:solidFill>
                  <a:srgbClr val="CC3300"/>
                </a:solidFill>
                <a:latin typeface="Helvetica" panose="020B0604020202020204" pitchFamily="34" charset="0"/>
              </a:rPr>
              <a:t>Homology Modeling …simple</a:t>
            </a:r>
          </a:p>
        </p:txBody>
      </p:sp>
      <p:sp>
        <p:nvSpPr>
          <p:cNvPr id="5123" name="Text Box 3">
            <a:extLst>
              <a:ext uri="{FF2B5EF4-FFF2-40B4-BE49-F238E27FC236}">
                <a16:creationId xmlns:a16="http://schemas.microsoft.com/office/drawing/2014/main" id="{D044BF25-4111-4F17-8222-1F9E50F59578}"/>
              </a:ext>
            </a:extLst>
          </p:cNvPr>
          <p:cNvSpPr txBox="1">
            <a:spLocks noChangeArrowheads="1"/>
          </p:cNvSpPr>
          <p:nvPr/>
        </p:nvSpPr>
        <p:spPr bwMode="auto">
          <a:xfrm>
            <a:off x="1219200" y="1447800"/>
            <a:ext cx="6477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b="1"/>
              <a:t>V A </a:t>
            </a:r>
            <a:r>
              <a:rPr lang="en-US" altLang="en-US" b="1">
                <a:solidFill>
                  <a:srgbClr val="0033CC"/>
                </a:solidFill>
              </a:rPr>
              <a:t>T</a:t>
            </a:r>
            <a:r>
              <a:rPr lang="en-US" altLang="en-US" b="1"/>
              <a:t> T P D K </a:t>
            </a:r>
            <a:r>
              <a:rPr lang="en-US" altLang="en-US" b="1">
                <a:solidFill>
                  <a:srgbClr val="0033CC"/>
                </a:solidFill>
              </a:rPr>
              <a:t>S W L</a:t>
            </a:r>
            <a:r>
              <a:rPr lang="en-US" altLang="en-US" b="1"/>
              <a:t> T V</a:t>
            </a:r>
          </a:p>
          <a:p>
            <a:pPr eaLnBrk="1" hangingPunct="1">
              <a:spcBef>
                <a:spcPct val="50000"/>
              </a:spcBef>
              <a:buFontTx/>
              <a:buNone/>
            </a:pPr>
            <a:r>
              <a:rPr lang="en-US" altLang="en-US" b="1"/>
              <a:t>A S </a:t>
            </a:r>
            <a:r>
              <a:rPr lang="en-US" altLang="en-US" b="1">
                <a:solidFill>
                  <a:srgbClr val="0033CC"/>
                </a:solidFill>
              </a:rPr>
              <a:t>T</a:t>
            </a:r>
            <a:r>
              <a:rPr lang="en-US" altLang="en-US" b="1"/>
              <a:t> P E R A </a:t>
            </a:r>
            <a:r>
              <a:rPr lang="en-US" altLang="en-US" b="1">
                <a:solidFill>
                  <a:srgbClr val="0033CC"/>
                </a:solidFill>
              </a:rPr>
              <a:t>S W L</a:t>
            </a:r>
            <a:r>
              <a:rPr lang="en-US" altLang="en-US" b="1"/>
              <a:t> G T A</a:t>
            </a:r>
          </a:p>
        </p:txBody>
      </p:sp>
      <p:sp>
        <p:nvSpPr>
          <p:cNvPr id="5124" name="Text Box 4">
            <a:extLst>
              <a:ext uri="{FF2B5EF4-FFF2-40B4-BE49-F238E27FC236}">
                <a16:creationId xmlns:a16="http://schemas.microsoft.com/office/drawing/2014/main" id="{37B7E09E-E05A-4526-9EC0-F917CFA4BD04}"/>
              </a:ext>
            </a:extLst>
          </p:cNvPr>
          <p:cNvSpPr txBox="1">
            <a:spLocks noChangeArrowheads="1"/>
          </p:cNvSpPr>
          <p:nvPr/>
        </p:nvSpPr>
        <p:spPr bwMode="auto">
          <a:xfrm>
            <a:off x="1143000" y="3276600"/>
            <a:ext cx="64770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b="1"/>
              <a:t>V </a:t>
            </a:r>
            <a:r>
              <a:rPr lang="en-US" altLang="en-US" b="1">
                <a:solidFill>
                  <a:srgbClr val="0033CC"/>
                </a:solidFill>
              </a:rPr>
              <a:t>A</a:t>
            </a:r>
            <a:r>
              <a:rPr lang="en-US" altLang="en-US" b="1"/>
              <a:t> </a:t>
            </a:r>
            <a:r>
              <a:rPr lang="en-US" altLang="en-US" b="1">
                <a:solidFill>
                  <a:srgbClr val="006600"/>
                </a:solidFill>
              </a:rPr>
              <a:t>T</a:t>
            </a:r>
            <a:r>
              <a:rPr lang="en-US" altLang="en-US" b="1"/>
              <a:t> </a:t>
            </a:r>
            <a:r>
              <a:rPr lang="en-US" altLang="en-US" b="1">
                <a:solidFill>
                  <a:srgbClr val="0033CC"/>
                </a:solidFill>
              </a:rPr>
              <a:t>T P</a:t>
            </a:r>
            <a:r>
              <a:rPr lang="en-US" altLang="en-US" b="1"/>
              <a:t> </a:t>
            </a:r>
            <a:r>
              <a:rPr lang="en-US" altLang="en-US" b="1">
                <a:solidFill>
                  <a:srgbClr val="006600"/>
                </a:solidFill>
              </a:rPr>
              <a:t>D</a:t>
            </a:r>
            <a:r>
              <a:rPr lang="en-US" altLang="en-US" b="1"/>
              <a:t> </a:t>
            </a:r>
            <a:r>
              <a:rPr lang="en-US" altLang="en-US" b="1">
                <a:solidFill>
                  <a:srgbClr val="008000"/>
                </a:solidFill>
              </a:rPr>
              <a:t>K</a:t>
            </a:r>
            <a:r>
              <a:rPr lang="en-US" altLang="en-US" b="1"/>
              <a:t> _  </a:t>
            </a:r>
            <a:r>
              <a:rPr lang="en-US" altLang="en-US" b="1">
                <a:solidFill>
                  <a:srgbClr val="0033CC"/>
                </a:solidFill>
              </a:rPr>
              <a:t>S W L</a:t>
            </a:r>
            <a:r>
              <a:rPr lang="en-US" altLang="en-US" b="1"/>
              <a:t> T V _</a:t>
            </a:r>
          </a:p>
          <a:p>
            <a:pPr eaLnBrk="1" hangingPunct="1">
              <a:spcBef>
                <a:spcPct val="50000"/>
              </a:spcBef>
              <a:buFontTx/>
              <a:buNone/>
            </a:pPr>
            <a:endParaRPr lang="en-US" altLang="en-US" b="1"/>
          </a:p>
          <a:p>
            <a:pPr eaLnBrk="1" hangingPunct="1">
              <a:spcBef>
                <a:spcPct val="50000"/>
              </a:spcBef>
              <a:buFontTx/>
              <a:buNone/>
            </a:pPr>
            <a:r>
              <a:rPr lang="en-US" altLang="en-US" b="1"/>
              <a:t>_ </a:t>
            </a:r>
            <a:r>
              <a:rPr lang="en-US" altLang="en-US" b="1">
                <a:solidFill>
                  <a:srgbClr val="0033CC"/>
                </a:solidFill>
              </a:rPr>
              <a:t>A</a:t>
            </a:r>
            <a:r>
              <a:rPr lang="en-US" altLang="en-US" b="1"/>
              <a:t> </a:t>
            </a:r>
            <a:r>
              <a:rPr lang="en-US" altLang="en-US" b="1">
                <a:solidFill>
                  <a:srgbClr val="006600"/>
                </a:solidFill>
              </a:rPr>
              <a:t>S</a:t>
            </a:r>
            <a:r>
              <a:rPr lang="en-US" altLang="en-US" b="1"/>
              <a:t> </a:t>
            </a:r>
            <a:r>
              <a:rPr lang="en-US" altLang="en-US" b="1">
                <a:solidFill>
                  <a:srgbClr val="0033CC"/>
                </a:solidFill>
              </a:rPr>
              <a:t>T P</a:t>
            </a:r>
            <a:r>
              <a:rPr lang="en-US" altLang="en-US" b="1"/>
              <a:t> </a:t>
            </a:r>
            <a:r>
              <a:rPr lang="en-US" altLang="en-US" b="1">
                <a:solidFill>
                  <a:srgbClr val="006600"/>
                </a:solidFill>
              </a:rPr>
              <a:t>E</a:t>
            </a:r>
            <a:r>
              <a:rPr lang="en-US" altLang="en-US" b="1"/>
              <a:t> </a:t>
            </a:r>
            <a:r>
              <a:rPr lang="en-US" altLang="en-US" b="1">
                <a:solidFill>
                  <a:srgbClr val="006600"/>
                </a:solidFill>
              </a:rPr>
              <a:t>R</a:t>
            </a:r>
            <a:r>
              <a:rPr lang="en-US" altLang="en-US" b="1"/>
              <a:t> A </a:t>
            </a:r>
            <a:r>
              <a:rPr lang="en-US" altLang="en-US" b="1">
                <a:solidFill>
                  <a:srgbClr val="0033CC"/>
                </a:solidFill>
              </a:rPr>
              <a:t>S W L</a:t>
            </a:r>
            <a:r>
              <a:rPr lang="en-US" altLang="en-US" b="1"/>
              <a:t> G T A</a:t>
            </a:r>
          </a:p>
        </p:txBody>
      </p:sp>
      <p:sp>
        <p:nvSpPr>
          <p:cNvPr id="5125" name="Text Box 5">
            <a:extLst>
              <a:ext uri="{FF2B5EF4-FFF2-40B4-BE49-F238E27FC236}">
                <a16:creationId xmlns:a16="http://schemas.microsoft.com/office/drawing/2014/main" id="{3440080B-30A2-40AD-B8A0-82416470CE50}"/>
              </a:ext>
            </a:extLst>
          </p:cNvPr>
          <p:cNvSpPr txBox="1">
            <a:spLocks noChangeArrowheads="1"/>
          </p:cNvSpPr>
          <p:nvPr/>
        </p:nvSpPr>
        <p:spPr bwMode="auto">
          <a:xfrm>
            <a:off x="838200" y="5638800"/>
            <a:ext cx="7696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 Residues with similar proerties in </a:t>
            </a:r>
            <a:r>
              <a:rPr lang="en-US" altLang="en-US" sz="2400" b="1">
                <a:solidFill>
                  <a:srgbClr val="006600"/>
                </a:solidFill>
              </a:rPr>
              <a:t>green</a:t>
            </a:r>
            <a:r>
              <a:rPr lang="en-US" altLang="en-US" sz="2400"/>
              <a:t> </a:t>
            </a:r>
          </a:p>
          <a:p>
            <a:pPr eaLnBrk="1" hangingPunct="1">
              <a:spcBef>
                <a:spcPct val="50000"/>
              </a:spcBef>
              <a:buFontTx/>
              <a:buNone/>
            </a:pPr>
            <a:r>
              <a:rPr lang="en-US" altLang="en-US" sz="2400"/>
              <a:t>_ is a gap </a:t>
            </a:r>
          </a:p>
        </p:txBody>
      </p:sp>
      <p:sp>
        <p:nvSpPr>
          <p:cNvPr id="5126" name="Line 6">
            <a:extLst>
              <a:ext uri="{FF2B5EF4-FFF2-40B4-BE49-F238E27FC236}">
                <a16:creationId xmlns:a16="http://schemas.microsoft.com/office/drawing/2014/main" id="{604272EB-58D2-4525-A91E-0AF32D7A2AC3}"/>
              </a:ext>
            </a:extLst>
          </p:cNvPr>
          <p:cNvSpPr>
            <a:spLocks noChangeShapeType="1"/>
          </p:cNvSpPr>
          <p:nvPr/>
        </p:nvSpPr>
        <p:spPr bwMode="auto">
          <a:xfrm>
            <a:off x="533400" y="2895600"/>
            <a:ext cx="784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7" name="Text Box 7">
            <a:extLst>
              <a:ext uri="{FF2B5EF4-FFF2-40B4-BE49-F238E27FC236}">
                <a16:creationId xmlns:a16="http://schemas.microsoft.com/office/drawing/2014/main" id="{F827043D-CB83-41FA-87BD-6F13C817A3F6}"/>
              </a:ext>
            </a:extLst>
          </p:cNvPr>
          <p:cNvSpPr txBox="1">
            <a:spLocks noChangeArrowheads="1"/>
          </p:cNvSpPr>
          <p:nvPr/>
        </p:nvSpPr>
        <p:spPr bwMode="auto">
          <a:xfrm>
            <a:off x="609600" y="838200"/>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a:solidFill>
                  <a:srgbClr val="660066"/>
                </a:solidFill>
              </a:rPr>
              <a:t>Template Recognition and initial alignment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F3935EB7-D594-4755-B20D-87C03472B47A}"/>
              </a:ext>
            </a:extLst>
          </p:cNvPr>
          <p:cNvSpPr txBox="1">
            <a:spLocks noChangeArrowheads="1"/>
          </p:cNvSpPr>
          <p:nvPr/>
        </p:nvSpPr>
        <p:spPr bwMode="auto">
          <a:xfrm>
            <a:off x="457200" y="228600"/>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b="1">
                <a:solidFill>
                  <a:srgbClr val="CC3300"/>
                </a:solidFill>
                <a:latin typeface="Helvetica" panose="020B0604020202020204" pitchFamily="34" charset="0"/>
              </a:rPr>
              <a:t>Homology Modeling</a:t>
            </a:r>
          </a:p>
        </p:txBody>
      </p:sp>
      <p:pic>
        <p:nvPicPr>
          <p:cNvPr id="6147" name="Picture 5" descr="I_3_tt74">
            <a:extLst>
              <a:ext uri="{FF2B5EF4-FFF2-40B4-BE49-F238E27FC236}">
                <a16:creationId xmlns:a16="http://schemas.microsoft.com/office/drawing/2014/main" id="{8999DD97-CCFF-424F-A27E-AFA07E58F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0104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7">
            <a:extLst>
              <a:ext uri="{FF2B5EF4-FFF2-40B4-BE49-F238E27FC236}">
                <a16:creationId xmlns:a16="http://schemas.microsoft.com/office/drawing/2014/main" id="{0CFEF14B-4F7F-4437-B19F-83AA3CF11440}"/>
              </a:ext>
            </a:extLst>
          </p:cNvPr>
          <p:cNvSpPr txBox="1">
            <a:spLocks noChangeArrowheads="1"/>
          </p:cNvSpPr>
          <p:nvPr/>
        </p:nvSpPr>
        <p:spPr bwMode="auto">
          <a:xfrm>
            <a:off x="1676400" y="5943600"/>
            <a:ext cx="609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solidFill>
                  <a:srgbClr val="006600"/>
                </a:solidFill>
              </a:rPr>
              <a:t>Residue Exchange matrix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D777930A-154C-4E67-ABB5-74CE64E6C3A4}"/>
              </a:ext>
            </a:extLst>
          </p:cNvPr>
          <p:cNvSpPr txBox="1">
            <a:spLocks noChangeArrowheads="1"/>
          </p:cNvSpPr>
          <p:nvPr/>
        </p:nvSpPr>
        <p:spPr bwMode="auto">
          <a:xfrm>
            <a:off x="457200" y="228600"/>
            <a:ext cx="6477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b="1">
                <a:solidFill>
                  <a:srgbClr val="CC3300"/>
                </a:solidFill>
                <a:latin typeface="Helvetica" panose="020B0604020202020204" pitchFamily="34" charset="0"/>
              </a:rPr>
              <a:t>Homology Modeling</a:t>
            </a:r>
          </a:p>
          <a:p>
            <a:pPr eaLnBrk="1" hangingPunct="1">
              <a:spcBef>
                <a:spcPct val="50000"/>
              </a:spcBef>
              <a:buFontTx/>
              <a:buNone/>
            </a:pPr>
            <a:r>
              <a:rPr lang="en-US" altLang="en-US" b="1">
                <a:solidFill>
                  <a:srgbClr val="CC3300"/>
                </a:solidFill>
                <a:latin typeface="Helvetica" panose="020B0604020202020204" pitchFamily="34" charset="0"/>
              </a:rPr>
              <a:t>			</a:t>
            </a:r>
            <a:r>
              <a:rPr lang="en-US" altLang="en-US" sz="2400" b="1">
                <a:solidFill>
                  <a:srgbClr val="0033CC"/>
                </a:solidFill>
                <a:latin typeface="Helvetica" panose="020B0604020202020204" pitchFamily="34" charset="0"/>
              </a:rPr>
              <a:t>Alignment Correction</a:t>
            </a:r>
          </a:p>
        </p:txBody>
      </p:sp>
      <p:sp>
        <p:nvSpPr>
          <p:cNvPr id="7171" name="Text Box 3">
            <a:extLst>
              <a:ext uri="{FF2B5EF4-FFF2-40B4-BE49-F238E27FC236}">
                <a16:creationId xmlns:a16="http://schemas.microsoft.com/office/drawing/2014/main" id="{C1EC9A8C-8DF7-4375-83F6-E1671EF08EF6}"/>
              </a:ext>
            </a:extLst>
          </p:cNvPr>
          <p:cNvSpPr txBox="1">
            <a:spLocks noChangeArrowheads="1"/>
          </p:cNvSpPr>
          <p:nvPr/>
        </p:nvSpPr>
        <p:spPr bwMode="auto">
          <a:xfrm>
            <a:off x="1143000" y="1828800"/>
            <a:ext cx="3352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t>L T  L T L T  L T</a:t>
            </a:r>
          </a:p>
          <a:p>
            <a:pPr eaLnBrk="1" hangingPunct="1">
              <a:spcBef>
                <a:spcPct val="50000"/>
              </a:spcBef>
              <a:buFontTx/>
              <a:buNone/>
            </a:pPr>
            <a:r>
              <a:rPr lang="en-US" altLang="en-US"/>
              <a:t>Y A Y A Y A Y A</a:t>
            </a:r>
          </a:p>
        </p:txBody>
      </p:sp>
      <p:sp>
        <p:nvSpPr>
          <p:cNvPr id="7172" name="Text Box 4">
            <a:extLst>
              <a:ext uri="{FF2B5EF4-FFF2-40B4-BE49-F238E27FC236}">
                <a16:creationId xmlns:a16="http://schemas.microsoft.com/office/drawing/2014/main" id="{160FF899-916D-4596-8149-5A602B8700A9}"/>
              </a:ext>
            </a:extLst>
          </p:cNvPr>
          <p:cNvSpPr txBox="1">
            <a:spLocks noChangeArrowheads="1"/>
          </p:cNvSpPr>
          <p:nvPr/>
        </p:nvSpPr>
        <p:spPr bwMode="auto">
          <a:xfrm>
            <a:off x="5181600" y="2133600"/>
            <a:ext cx="3124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solidFill>
                  <a:srgbClr val="660066"/>
                </a:solidFill>
              </a:rPr>
              <a:t>Poor possibilities of alignment</a:t>
            </a:r>
          </a:p>
        </p:txBody>
      </p:sp>
      <p:sp>
        <p:nvSpPr>
          <p:cNvPr id="7173" name="Text Box 5">
            <a:extLst>
              <a:ext uri="{FF2B5EF4-FFF2-40B4-BE49-F238E27FC236}">
                <a16:creationId xmlns:a16="http://schemas.microsoft.com/office/drawing/2014/main" id="{B9474D6A-16EF-4180-BBA8-4A176B643A10}"/>
              </a:ext>
            </a:extLst>
          </p:cNvPr>
          <p:cNvSpPr txBox="1">
            <a:spLocks noChangeArrowheads="1"/>
          </p:cNvSpPr>
          <p:nvPr/>
        </p:nvSpPr>
        <p:spPr bwMode="auto">
          <a:xfrm>
            <a:off x="1143000" y="4038600"/>
            <a:ext cx="41910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t>L T  L T L T  L T</a:t>
            </a:r>
          </a:p>
          <a:p>
            <a:pPr eaLnBrk="1" hangingPunct="1">
              <a:spcBef>
                <a:spcPct val="50000"/>
              </a:spcBef>
              <a:buFontTx/>
              <a:buNone/>
            </a:pPr>
            <a:r>
              <a:rPr lang="en-US" altLang="en-US"/>
              <a:t>    </a:t>
            </a:r>
            <a:r>
              <a:rPr lang="en-US" altLang="en-US">
                <a:solidFill>
                  <a:srgbClr val="006600"/>
                </a:solidFill>
              </a:rPr>
              <a:t>T Y T Y T Y T Y</a:t>
            </a:r>
          </a:p>
          <a:p>
            <a:pPr eaLnBrk="1" hangingPunct="1">
              <a:spcBef>
                <a:spcPct val="50000"/>
              </a:spcBef>
              <a:buFontTx/>
              <a:buNone/>
            </a:pPr>
            <a:r>
              <a:rPr lang="en-US" altLang="en-US"/>
              <a:t>Y A Y A Y A Y A</a:t>
            </a:r>
          </a:p>
        </p:txBody>
      </p:sp>
      <p:sp>
        <p:nvSpPr>
          <p:cNvPr id="7174" name="Text Box 6">
            <a:extLst>
              <a:ext uri="{FF2B5EF4-FFF2-40B4-BE49-F238E27FC236}">
                <a16:creationId xmlns:a16="http://schemas.microsoft.com/office/drawing/2014/main" id="{33007FA7-C276-4107-B8A3-B1BB8D8495D9}"/>
              </a:ext>
            </a:extLst>
          </p:cNvPr>
          <p:cNvSpPr txBox="1">
            <a:spLocks noChangeArrowheads="1"/>
          </p:cNvSpPr>
          <p:nvPr/>
        </p:nvSpPr>
        <p:spPr bwMode="auto">
          <a:xfrm>
            <a:off x="5181600" y="4495800"/>
            <a:ext cx="3429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solidFill>
                  <a:srgbClr val="CC3300"/>
                </a:solidFill>
              </a:rPr>
              <a:t>Concept …of Multiple Sequence Alignment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0DAB3C53-F43C-4387-AAC4-6012EB179B63}"/>
              </a:ext>
            </a:extLst>
          </p:cNvPr>
          <p:cNvSpPr txBox="1">
            <a:spLocks noChangeArrowheads="1"/>
          </p:cNvSpPr>
          <p:nvPr/>
        </p:nvSpPr>
        <p:spPr bwMode="auto">
          <a:xfrm>
            <a:off x="457200" y="228600"/>
            <a:ext cx="7772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b="1">
                <a:solidFill>
                  <a:srgbClr val="CC3300"/>
                </a:solidFill>
                <a:latin typeface="Helvetica" panose="020B0604020202020204" pitchFamily="34" charset="0"/>
              </a:rPr>
              <a:t>Homology Modeling</a:t>
            </a:r>
          </a:p>
          <a:p>
            <a:pPr eaLnBrk="1" hangingPunct="1">
              <a:spcBef>
                <a:spcPct val="50000"/>
              </a:spcBef>
              <a:buFontTx/>
              <a:buNone/>
            </a:pPr>
            <a:r>
              <a:rPr lang="en-US" altLang="en-US" b="1">
                <a:solidFill>
                  <a:srgbClr val="CC3300"/>
                </a:solidFill>
                <a:latin typeface="Helvetica" panose="020B0604020202020204" pitchFamily="34" charset="0"/>
              </a:rPr>
              <a:t>				Loop modeling</a:t>
            </a:r>
          </a:p>
        </p:txBody>
      </p:sp>
      <p:sp>
        <p:nvSpPr>
          <p:cNvPr id="9219" name="Text Box 3">
            <a:extLst>
              <a:ext uri="{FF2B5EF4-FFF2-40B4-BE49-F238E27FC236}">
                <a16:creationId xmlns:a16="http://schemas.microsoft.com/office/drawing/2014/main" id="{6CB49B14-6F32-4F3C-91AD-3BD804DF3439}"/>
              </a:ext>
            </a:extLst>
          </p:cNvPr>
          <p:cNvSpPr txBox="1">
            <a:spLocks noChangeArrowheads="1"/>
          </p:cNvSpPr>
          <p:nvPr/>
        </p:nvSpPr>
        <p:spPr bwMode="auto">
          <a:xfrm>
            <a:off x="609600" y="1981200"/>
            <a:ext cx="7924800"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Char char="ü"/>
            </a:pPr>
            <a:r>
              <a:rPr lang="en-US" altLang="en-US" sz="1800"/>
              <a:t> </a:t>
            </a:r>
            <a:r>
              <a:rPr lang="en-US" altLang="en-US" sz="1800" b="1"/>
              <a:t>Good News</a:t>
            </a:r>
            <a:r>
              <a:rPr lang="en-US" altLang="en-US" sz="1800"/>
              <a:t>: Conformational change wont happen within regular secondary structural elements.</a:t>
            </a:r>
          </a:p>
          <a:p>
            <a:pPr eaLnBrk="1" hangingPunct="1">
              <a:spcBef>
                <a:spcPct val="50000"/>
              </a:spcBef>
              <a:buFontTx/>
              <a:buNone/>
            </a:pPr>
            <a:r>
              <a:rPr lang="en-US" altLang="en-US" sz="1800"/>
              <a:t>So its safe to shift all insertions or deletions in the alignment out of helices and strands.</a:t>
            </a:r>
          </a:p>
          <a:p>
            <a:pPr eaLnBrk="1" hangingPunct="1">
              <a:spcBef>
                <a:spcPct val="50000"/>
              </a:spcBef>
              <a:buFontTx/>
              <a:buBlip>
                <a:blip r:embed="rId2"/>
              </a:buBlip>
            </a:pPr>
            <a:r>
              <a:rPr lang="en-US" altLang="en-US" sz="1800"/>
              <a:t> </a:t>
            </a:r>
            <a:r>
              <a:rPr lang="en-US" altLang="en-US" sz="1800" b="1"/>
              <a:t>Bad News</a:t>
            </a:r>
            <a:r>
              <a:rPr lang="en-US" altLang="en-US" sz="1800"/>
              <a:t>: Loops are notoriously difficult to predict.</a:t>
            </a:r>
          </a:p>
          <a:p>
            <a:pPr eaLnBrk="1" hangingPunct="1">
              <a:spcBef>
                <a:spcPct val="50000"/>
              </a:spcBef>
              <a:buFontTx/>
              <a:buNone/>
            </a:pPr>
            <a:endParaRPr lang="en-US" altLang="en-US" sz="1800"/>
          </a:p>
          <a:p>
            <a:pPr eaLnBrk="1" hangingPunct="1">
              <a:spcBef>
                <a:spcPct val="50000"/>
              </a:spcBef>
              <a:buFontTx/>
              <a:buNone/>
            </a:pPr>
            <a:r>
              <a:rPr lang="en-US" altLang="en-US" sz="1800" b="1"/>
              <a:t>Possible problems:</a:t>
            </a:r>
          </a:p>
          <a:p>
            <a:pPr eaLnBrk="1" hangingPunct="1">
              <a:spcBef>
                <a:spcPct val="50000"/>
              </a:spcBef>
              <a:buFont typeface="Wingdings" panose="05000000000000000000" pitchFamily="2" charset="2"/>
              <a:buChar char="v"/>
            </a:pPr>
            <a:r>
              <a:rPr lang="en-US" altLang="en-US" sz="1800"/>
              <a:t> Surface loops tend to be involved in crystal contacts…</a:t>
            </a:r>
          </a:p>
          <a:p>
            <a:pPr eaLnBrk="1" hangingPunct="1">
              <a:spcBef>
                <a:spcPct val="50000"/>
              </a:spcBef>
              <a:buFont typeface="Wingdings" panose="05000000000000000000" pitchFamily="2" charset="2"/>
              <a:buChar char="v"/>
            </a:pPr>
            <a:r>
              <a:rPr lang="en-US" altLang="en-US" sz="1800"/>
              <a:t> Exchange of small with bulky sidechains underneath the group pushes it aside</a:t>
            </a:r>
          </a:p>
          <a:p>
            <a:pPr eaLnBrk="1" hangingPunct="1">
              <a:spcBef>
                <a:spcPct val="50000"/>
              </a:spcBef>
              <a:buFont typeface="Wingdings" panose="05000000000000000000" pitchFamily="2" charset="2"/>
              <a:buChar char="v"/>
            </a:pPr>
            <a:r>
              <a:rPr lang="en-US" altLang="en-US" sz="1800"/>
              <a:t> Mutation of loop residue to pro or from ala to pro restrict their respective Ramachandran space considerably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942877ED-BA33-4DE6-A558-94905D6B396B}"/>
              </a:ext>
            </a:extLst>
          </p:cNvPr>
          <p:cNvSpPr txBox="1">
            <a:spLocks noChangeArrowheads="1"/>
          </p:cNvSpPr>
          <p:nvPr/>
        </p:nvSpPr>
        <p:spPr bwMode="auto">
          <a:xfrm>
            <a:off x="457200" y="228600"/>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b="1">
                <a:solidFill>
                  <a:srgbClr val="CC3300"/>
                </a:solidFill>
                <a:latin typeface="Helvetica" panose="020B0604020202020204" pitchFamily="34" charset="0"/>
              </a:rPr>
              <a:t>Homology Modeling</a:t>
            </a:r>
          </a:p>
        </p:txBody>
      </p:sp>
      <p:sp>
        <p:nvSpPr>
          <p:cNvPr id="10243" name="Text Box 3">
            <a:extLst>
              <a:ext uri="{FF2B5EF4-FFF2-40B4-BE49-F238E27FC236}">
                <a16:creationId xmlns:a16="http://schemas.microsoft.com/office/drawing/2014/main" id="{3CD60B7C-7EB0-4BDA-A522-3D644009EC8C}"/>
              </a:ext>
            </a:extLst>
          </p:cNvPr>
          <p:cNvSpPr txBox="1">
            <a:spLocks noChangeArrowheads="1"/>
          </p:cNvSpPr>
          <p:nvPr/>
        </p:nvSpPr>
        <p:spPr bwMode="auto">
          <a:xfrm>
            <a:off x="838200" y="1600200"/>
            <a:ext cx="7391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solidFill>
                  <a:srgbClr val="660066"/>
                </a:solidFill>
              </a:rPr>
              <a:t>Loop modeling approaches:</a:t>
            </a:r>
          </a:p>
          <a:p>
            <a:pPr eaLnBrk="1" hangingPunct="1">
              <a:spcBef>
                <a:spcPct val="50000"/>
              </a:spcBef>
              <a:buFontTx/>
              <a:buNone/>
            </a:pPr>
            <a:r>
              <a:rPr lang="en-US" altLang="en-US" sz="2400" b="1"/>
              <a:t>Knowledge based: Search PDB with endpoints that match the residues between the loop and copy the loop conformation</a:t>
            </a:r>
          </a:p>
          <a:p>
            <a:pPr eaLnBrk="1" hangingPunct="1">
              <a:spcBef>
                <a:spcPct val="50000"/>
              </a:spcBef>
              <a:buFontTx/>
              <a:buNone/>
            </a:pPr>
            <a:r>
              <a:rPr lang="en-US" altLang="en-US" sz="2400" b="1"/>
              <a:t>Energy based: ab initio fold prediction with an energy function, MD, MC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75491-AD00-4BB8-BF04-232BACE34010}"/>
              </a:ext>
            </a:extLst>
          </p:cNvPr>
          <p:cNvSpPr>
            <a:spLocks noGrp="1"/>
          </p:cNvSpPr>
          <p:nvPr>
            <p:ph idx="1"/>
          </p:nvPr>
        </p:nvSpPr>
        <p:spPr>
          <a:xfrm>
            <a:off x="1143000" y="2590800"/>
            <a:ext cx="6629400" cy="685800"/>
          </a:xfrm>
        </p:spPr>
        <p:txBody>
          <a:bodyPr/>
          <a:lstStyle/>
          <a:p>
            <a:r>
              <a:rPr lang="en-IN" dirty="0"/>
              <a:t>Principles of Molecular Modelling</a:t>
            </a:r>
          </a:p>
          <a:p>
            <a:endParaRPr lang="en-IN" dirty="0"/>
          </a:p>
        </p:txBody>
      </p:sp>
    </p:spTree>
    <p:extLst>
      <p:ext uri="{BB962C8B-B14F-4D97-AF65-F5344CB8AC3E}">
        <p14:creationId xmlns:p14="http://schemas.microsoft.com/office/powerpoint/2010/main" val="3651789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lassical force fields used for MD simulations: (Right) potential... |  Download Scientific Diagram">
            <a:extLst>
              <a:ext uri="{FF2B5EF4-FFF2-40B4-BE49-F238E27FC236}">
                <a16:creationId xmlns:a16="http://schemas.microsoft.com/office/drawing/2014/main" id="{17DFECCB-7AD3-44A6-887C-1A5914FE6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00" y="1066800"/>
            <a:ext cx="79866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5E61C4-EB4F-42A6-94CD-2B93D2C2AE0A}"/>
              </a:ext>
            </a:extLst>
          </p:cNvPr>
          <p:cNvSpPr txBox="1"/>
          <p:nvPr/>
        </p:nvSpPr>
        <p:spPr>
          <a:xfrm>
            <a:off x="2819400" y="152400"/>
            <a:ext cx="4191000" cy="707886"/>
          </a:xfrm>
          <a:prstGeom prst="rect">
            <a:avLst/>
          </a:prstGeom>
          <a:noFill/>
        </p:spPr>
        <p:txBody>
          <a:bodyPr wrap="square" rtlCol="0">
            <a:spAutoFit/>
          </a:bodyPr>
          <a:lstStyle/>
          <a:p>
            <a:r>
              <a:rPr lang="en-IN" sz="4000" i="1" dirty="0">
                <a:solidFill>
                  <a:srgbClr val="0070C0"/>
                </a:solidFill>
                <a:latin typeface="Times" panose="02020603050405020304" pitchFamily="18" charset="0"/>
                <a:cs typeface="Times" panose="02020603050405020304" pitchFamily="18" charset="0"/>
              </a:rPr>
              <a:t>Force Field</a:t>
            </a:r>
          </a:p>
        </p:txBody>
      </p:sp>
    </p:spTree>
    <p:extLst>
      <p:ext uri="{BB962C8B-B14F-4D97-AF65-F5344CB8AC3E}">
        <p14:creationId xmlns:p14="http://schemas.microsoft.com/office/powerpoint/2010/main" val="143721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0" y="228600"/>
            <a:ext cx="6324600" cy="519113"/>
          </a:xfrm>
          <a:prstGeom prst="rect">
            <a:avLst/>
          </a:prstGeom>
          <a:noFill/>
          <a:ln w="9525">
            <a:noFill/>
            <a:miter lim="800000"/>
            <a:headEnd/>
            <a:tailEnd/>
          </a:ln>
          <a:effectLst/>
        </p:spPr>
        <p:txBody>
          <a:bodyPr>
            <a:spAutoFit/>
          </a:bodyPr>
          <a:lstStyle/>
          <a:p>
            <a:pPr eaLnBrk="1" hangingPunct="1">
              <a:spcBef>
                <a:spcPct val="50000"/>
              </a:spcBef>
            </a:pPr>
            <a:r>
              <a:rPr lang="en-US" sz="2800" b="1" i="1">
                <a:solidFill>
                  <a:srgbClr val="320019"/>
                </a:solidFill>
                <a:effectLst/>
                <a:latin typeface="Times CY" pitchFamily="64" charset="-52"/>
                <a:cs typeface="Arial" charset="0"/>
              </a:rPr>
              <a:t>Polypeptide Chain</a:t>
            </a:r>
            <a:endParaRPr lang="en-US" sz="2800" b="1" i="1">
              <a:solidFill>
                <a:srgbClr val="320019"/>
              </a:solidFill>
              <a:effectLst/>
              <a:latin typeface="Arial" charset="0"/>
              <a:cs typeface="Arial" charset="0"/>
            </a:endParaRPr>
          </a:p>
        </p:txBody>
      </p:sp>
      <p:pic>
        <p:nvPicPr>
          <p:cNvPr id="65539" name="Picture 3"/>
          <p:cNvPicPr>
            <a:picLocks noChangeAspect="1" noChangeArrowheads="1"/>
          </p:cNvPicPr>
          <p:nvPr/>
        </p:nvPicPr>
        <p:blipFill>
          <a:blip r:embed="rId4" cstate="print"/>
          <a:srcRect/>
          <a:stretch>
            <a:fillRect/>
          </a:stretch>
        </p:blipFill>
        <p:spPr bwMode="auto">
          <a:xfrm>
            <a:off x="0" y="838200"/>
            <a:ext cx="5238750" cy="2667000"/>
          </a:xfrm>
          <a:prstGeom prst="rect">
            <a:avLst/>
          </a:prstGeom>
          <a:noFill/>
        </p:spPr>
      </p:pic>
      <p:sp>
        <p:nvSpPr>
          <p:cNvPr id="65540" name="Rectangle 4"/>
          <p:cNvSpPr>
            <a:spLocks noChangeArrowheads="1"/>
          </p:cNvSpPr>
          <p:nvPr/>
        </p:nvSpPr>
        <p:spPr bwMode="auto">
          <a:xfrm>
            <a:off x="0" y="2438400"/>
            <a:ext cx="3962400" cy="822325"/>
          </a:xfrm>
          <a:prstGeom prst="rect">
            <a:avLst/>
          </a:prstGeom>
          <a:noFill/>
          <a:ln w="9525">
            <a:noFill/>
            <a:miter lim="800000"/>
            <a:headEnd/>
            <a:tailEnd/>
          </a:ln>
          <a:effectLst/>
        </p:spPr>
        <p:txBody>
          <a:bodyPr>
            <a:spAutoFit/>
          </a:bodyPr>
          <a:lstStyle/>
          <a:p>
            <a:pPr eaLnBrk="1" hangingPunct="1"/>
            <a:r>
              <a:rPr lang="en-US" sz="2400" b="1">
                <a:solidFill>
                  <a:srgbClr val="320019"/>
                </a:solidFill>
                <a:effectLst/>
                <a:cs typeface="Arial" charset="0"/>
              </a:rPr>
              <a:t>Invariant Backbone</a:t>
            </a:r>
          </a:p>
          <a:p>
            <a:pPr eaLnBrk="1" hangingPunct="1"/>
            <a:r>
              <a:rPr lang="en-US" sz="2400" b="1">
                <a:solidFill>
                  <a:srgbClr val="320019"/>
                </a:solidFill>
                <a:effectLst/>
                <a:cs typeface="Arial" charset="0"/>
              </a:rPr>
              <a:t>Variant Side chain</a:t>
            </a:r>
            <a:endParaRPr lang="en-US" sz="2400" b="1">
              <a:solidFill>
                <a:srgbClr val="320019"/>
              </a:solidFill>
              <a:effectLst/>
              <a:latin typeface="Arial" charset="0"/>
              <a:cs typeface="Arial" charset="0"/>
            </a:endParaRPr>
          </a:p>
        </p:txBody>
      </p:sp>
      <p:sp>
        <p:nvSpPr>
          <p:cNvPr id="65541" name="Text Box 5"/>
          <p:cNvSpPr txBox="1">
            <a:spLocks noChangeArrowheads="1"/>
          </p:cNvSpPr>
          <p:nvPr/>
        </p:nvSpPr>
        <p:spPr bwMode="auto">
          <a:xfrm>
            <a:off x="152400" y="4114800"/>
            <a:ext cx="8763000" cy="366713"/>
          </a:xfrm>
          <a:prstGeom prst="rect">
            <a:avLst/>
          </a:prstGeom>
          <a:noFill/>
          <a:ln w="9525">
            <a:noFill/>
            <a:miter lim="800000"/>
            <a:headEnd/>
            <a:tailEnd/>
          </a:ln>
          <a:effectLst/>
        </p:spPr>
        <p:txBody>
          <a:bodyPr>
            <a:spAutoFit/>
          </a:bodyPr>
          <a:lstStyle/>
          <a:p>
            <a:pPr eaLnBrk="1" hangingPunct="1">
              <a:spcBef>
                <a:spcPct val="50000"/>
              </a:spcBef>
            </a:pPr>
            <a:endParaRPr lang="en-US" sz="1800">
              <a:solidFill>
                <a:schemeClr val="tx1"/>
              </a:solidFill>
              <a:effectLst/>
              <a:latin typeface="Arial" charset="0"/>
              <a:cs typeface="Arial" charset="0"/>
            </a:endParaRPr>
          </a:p>
        </p:txBody>
      </p:sp>
      <p:graphicFrame>
        <p:nvGraphicFramePr>
          <p:cNvPr id="65542" name="Object 6"/>
          <p:cNvGraphicFramePr>
            <a:graphicFrameLocks noGrp="1" noChangeAspect="1"/>
          </p:cNvGraphicFramePr>
          <p:nvPr>
            <p:ph/>
          </p:nvPr>
        </p:nvGraphicFramePr>
        <p:xfrm>
          <a:off x="5943600" y="2971800"/>
          <a:ext cx="2809875" cy="2771775"/>
        </p:xfrm>
        <a:graphic>
          <a:graphicData uri="http://schemas.openxmlformats.org/presentationml/2006/ole">
            <mc:AlternateContent xmlns:mc="http://schemas.openxmlformats.org/markup-compatibility/2006">
              <mc:Choice xmlns:v="urn:schemas-microsoft-com:vml" Requires="v">
                <p:oleObj spid="_x0000_s60423" name="Bitmap Image" r:id="rId5" imgW="2809524" imgH="2771429" progId="PBrush">
                  <p:embed/>
                </p:oleObj>
              </mc:Choice>
              <mc:Fallback>
                <p:oleObj name="Bitmap Image" r:id="rId5" imgW="2809524" imgH="2771429" progId="PBrush">
                  <p:embed/>
                  <p:pic>
                    <p:nvPicPr>
                      <p:cNvPr id="0" name="Picture 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2971800"/>
                        <a:ext cx="2809875" cy="277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3" name="Text Box 7"/>
          <p:cNvSpPr txBox="1">
            <a:spLocks noChangeArrowheads="1"/>
          </p:cNvSpPr>
          <p:nvPr/>
        </p:nvSpPr>
        <p:spPr bwMode="auto">
          <a:xfrm>
            <a:off x="0" y="3429000"/>
            <a:ext cx="5715000" cy="3624263"/>
          </a:xfrm>
          <a:prstGeom prst="rect">
            <a:avLst/>
          </a:prstGeom>
          <a:noFill/>
          <a:ln w="9525">
            <a:noFill/>
            <a:miter lim="800000"/>
            <a:headEnd/>
            <a:tailEnd/>
          </a:ln>
          <a:effectLst/>
        </p:spPr>
        <p:txBody>
          <a:bodyPr>
            <a:spAutoFit/>
          </a:bodyPr>
          <a:lstStyle/>
          <a:p>
            <a:pPr eaLnBrk="1" hangingPunct="1">
              <a:spcBef>
                <a:spcPct val="50000"/>
              </a:spcBef>
            </a:pPr>
            <a:r>
              <a:rPr lang="en-US" sz="2300">
                <a:solidFill>
                  <a:schemeClr val="tx1"/>
                </a:solidFill>
                <a:effectLst/>
                <a:cs typeface="Arial" charset="0"/>
              </a:rPr>
              <a:t>Conformationally constrained chain due to the planarity of the peptide bond</a:t>
            </a:r>
          </a:p>
          <a:p>
            <a:pPr eaLnBrk="1" hangingPunct="1">
              <a:spcBef>
                <a:spcPct val="50000"/>
              </a:spcBef>
            </a:pPr>
            <a:r>
              <a:rPr lang="en-US" sz="2300">
                <a:solidFill>
                  <a:schemeClr val="tx1"/>
                </a:solidFill>
                <a:effectLst/>
                <a:cs typeface="Arial" charset="0"/>
              </a:rPr>
              <a:t>Conformational variables: dihedral angles</a:t>
            </a:r>
          </a:p>
          <a:p>
            <a:pPr eaLnBrk="1" hangingPunct="1">
              <a:spcBef>
                <a:spcPct val="50000"/>
              </a:spcBef>
            </a:pPr>
            <a:r>
              <a:rPr lang="en-US" sz="2300">
                <a:solidFill>
                  <a:schemeClr val="tx1"/>
                </a:solidFill>
                <a:effectLst/>
                <a:cs typeface="Arial" charset="0"/>
              </a:rPr>
              <a:t>Local organization restricted to two - alpha helices and beta sheets</a:t>
            </a:r>
          </a:p>
          <a:p>
            <a:pPr eaLnBrk="1" hangingPunct="1">
              <a:spcBef>
                <a:spcPct val="50000"/>
              </a:spcBef>
            </a:pPr>
            <a:r>
              <a:rPr lang="en-US" sz="2300">
                <a:solidFill>
                  <a:schemeClr val="tx1"/>
                </a:solidFill>
                <a:effectLst/>
                <a:cs typeface="Arial" charset="0"/>
              </a:rPr>
              <a:t>Global organization restricted to only ~1000 variants</a:t>
            </a:r>
            <a:endParaRPr lang="en-US" sz="1800">
              <a:solidFill>
                <a:schemeClr val="tx1"/>
              </a:solidFill>
              <a:effectLst/>
              <a:cs typeface="Arial" charset="0"/>
            </a:endParaRPr>
          </a:p>
          <a:p>
            <a:pPr eaLnBrk="1" hangingPunct="1">
              <a:spcBef>
                <a:spcPct val="50000"/>
              </a:spcBef>
            </a:pPr>
            <a:endParaRPr lang="en-US" sz="2400" b="1">
              <a:solidFill>
                <a:srgbClr val="320019"/>
              </a:solidFill>
              <a:effectLst/>
              <a:latin typeface="Arial" charset="0"/>
              <a:cs typeface="Arial" charset="0"/>
            </a:endParaRPr>
          </a:p>
        </p:txBody>
      </p:sp>
      <p:pic>
        <p:nvPicPr>
          <p:cNvPr id="65544" name="Picture 8" descr="fold_fy"/>
          <p:cNvPicPr>
            <a:picLocks noChangeAspect="1" noChangeArrowheads="1"/>
          </p:cNvPicPr>
          <p:nvPr/>
        </p:nvPicPr>
        <p:blipFill>
          <a:blip r:embed="rId7" cstate="print"/>
          <a:srcRect/>
          <a:stretch>
            <a:fillRect/>
          </a:stretch>
        </p:blipFill>
        <p:spPr bwMode="auto">
          <a:xfrm>
            <a:off x="5638800" y="1295400"/>
            <a:ext cx="3276600" cy="1111250"/>
          </a:xfrm>
          <a:prstGeom prst="rect">
            <a:avLst/>
          </a:prstGeom>
          <a:noFill/>
        </p:spPr>
      </p:pic>
      <p:sp>
        <p:nvSpPr>
          <p:cNvPr id="65545" name="Rectangle 9"/>
          <p:cNvSpPr>
            <a:spLocks noChangeArrowheads="1"/>
          </p:cNvSpPr>
          <p:nvPr/>
        </p:nvSpPr>
        <p:spPr bwMode="auto">
          <a:xfrm>
            <a:off x="6705600" y="4724400"/>
            <a:ext cx="328613" cy="366713"/>
          </a:xfrm>
          <a:prstGeom prst="rect">
            <a:avLst/>
          </a:prstGeom>
          <a:noFill/>
          <a:ln w="9525">
            <a:noFill/>
            <a:miter lim="800000"/>
            <a:headEnd/>
            <a:tailEnd/>
          </a:ln>
          <a:effectLst/>
        </p:spPr>
        <p:txBody>
          <a:bodyPr wrap="none">
            <a:spAutoFit/>
          </a:bodyPr>
          <a:lstStyle/>
          <a:p>
            <a:pPr eaLnBrk="1" hangingPunct="1"/>
            <a:r>
              <a:rPr lang="en-US" sz="1800" b="1">
                <a:solidFill>
                  <a:schemeClr val="tx1"/>
                </a:solidFill>
                <a:effectLst/>
                <a:latin typeface="Arial" charset="0"/>
                <a:cs typeface="Arial" charset="0"/>
                <a:sym typeface="Symbol" pitchFamily="64" charset="2"/>
              </a:rPr>
              <a:t></a:t>
            </a:r>
          </a:p>
        </p:txBody>
      </p:sp>
      <p:sp>
        <p:nvSpPr>
          <p:cNvPr id="65546" name="Rectangle 10"/>
          <p:cNvSpPr>
            <a:spLocks noChangeArrowheads="1"/>
          </p:cNvSpPr>
          <p:nvPr/>
        </p:nvSpPr>
        <p:spPr bwMode="auto">
          <a:xfrm>
            <a:off x="6553200" y="3505200"/>
            <a:ext cx="309563" cy="366713"/>
          </a:xfrm>
          <a:prstGeom prst="rect">
            <a:avLst/>
          </a:prstGeom>
          <a:noFill/>
          <a:ln w="9525">
            <a:noFill/>
            <a:miter lim="800000"/>
            <a:headEnd/>
            <a:tailEnd/>
          </a:ln>
          <a:effectLst/>
        </p:spPr>
        <p:txBody>
          <a:bodyPr wrap="none">
            <a:spAutoFit/>
          </a:bodyPr>
          <a:lstStyle/>
          <a:p>
            <a:pPr eaLnBrk="1" hangingPunct="1"/>
            <a:r>
              <a:rPr lang="en-US" sz="1800" b="1">
                <a:solidFill>
                  <a:schemeClr val="tx1"/>
                </a:solidFill>
                <a:effectLst/>
                <a:latin typeface="Arial" charset="0"/>
                <a:cs typeface="Arial" charset="0"/>
                <a:sym typeface="Symbol" pitchFamily="64" charset="2"/>
              </a:rPr>
              <a:t></a:t>
            </a:r>
          </a:p>
        </p:txBody>
      </p:sp>
      <p:sp>
        <p:nvSpPr>
          <p:cNvPr id="65547" name="Text Box 11"/>
          <p:cNvSpPr txBox="1">
            <a:spLocks noChangeArrowheads="1"/>
          </p:cNvSpPr>
          <p:nvPr/>
        </p:nvSpPr>
        <p:spPr bwMode="auto">
          <a:xfrm>
            <a:off x="5791200" y="5715000"/>
            <a:ext cx="3048000" cy="822325"/>
          </a:xfrm>
          <a:prstGeom prst="rect">
            <a:avLst/>
          </a:prstGeom>
          <a:noFill/>
          <a:ln w="9525">
            <a:noFill/>
            <a:miter lim="800000"/>
            <a:headEnd/>
            <a:tailEnd/>
          </a:ln>
          <a:effectLst/>
        </p:spPr>
        <p:txBody>
          <a:bodyPr>
            <a:spAutoFit/>
          </a:bodyPr>
          <a:lstStyle/>
          <a:p>
            <a:pPr algn="ctr" eaLnBrk="1" hangingPunct="1">
              <a:spcBef>
                <a:spcPct val="50000"/>
              </a:spcBef>
            </a:pPr>
            <a:r>
              <a:rPr lang="en-US" sz="2400" b="1">
                <a:solidFill>
                  <a:schemeClr val="tx1"/>
                </a:solidFill>
                <a:effectLst/>
                <a:latin typeface="Arial" charset="0"/>
                <a:cs typeface="Arial" charset="0"/>
              </a:rPr>
              <a:t>Restricted Access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4572000" cy="523220"/>
          </a:xfrm>
          <a:prstGeom prst="rect">
            <a:avLst/>
          </a:prstGeom>
          <a:noFill/>
        </p:spPr>
        <p:txBody>
          <a:bodyPr wrap="square" rtlCol="0">
            <a:spAutoFit/>
          </a:bodyPr>
          <a:lstStyle/>
          <a:p>
            <a:r>
              <a:rPr lang="en-US" sz="2800" b="1" dirty="0"/>
              <a:t>Protein Folding Problem</a:t>
            </a:r>
          </a:p>
        </p:txBody>
      </p:sp>
      <p:cxnSp>
        <p:nvCxnSpPr>
          <p:cNvPr id="4" name="Straight Connector 3"/>
          <p:cNvCxnSpPr/>
          <p:nvPr/>
        </p:nvCxnSpPr>
        <p:spPr>
          <a:xfrm>
            <a:off x="990600" y="1143000"/>
            <a:ext cx="4419600" cy="0"/>
          </a:xfrm>
          <a:prstGeom prst="line">
            <a:avLst/>
          </a:prstGeom>
          <a:ln w="25400"/>
          <a:effectLst>
            <a:outerShdw blurRad="50800" dist="50800" dir="5400000" algn="ctr" rotWithShape="0">
              <a:schemeClr val="tx2">
                <a:lumMod val="40000"/>
                <a:lumOff val="60000"/>
              </a:schemeClr>
            </a:outerShdw>
          </a:effectLst>
        </p:spPr>
        <p:style>
          <a:lnRef idx="1">
            <a:schemeClr val="accent1"/>
          </a:lnRef>
          <a:fillRef idx="0">
            <a:schemeClr val="accent1"/>
          </a:fillRef>
          <a:effectRef idx="0">
            <a:schemeClr val="accent1"/>
          </a:effectRef>
          <a:fontRef idx="minor">
            <a:schemeClr val="tx1"/>
          </a:fontRef>
        </p:style>
      </p:cxnSp>
      <p:sp>
        <p:nvSpPr>
          <p:cNvPr id="5" name="Rectangle 3"/>
          <p:cNvSpPr txBox="1">
            <a:spLocks noChangeArrowheads="1"/>
          </p:cNvSpPr>
          <p:nvPr/>
        </p:nvSpPr>
        <p:spPr>
          <a:xfrm>
            <a:off x="488950" y="1371600"/>
            <a:ext cx="8166100" cy="2514600"/>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ja-JP" altLang="en-US" sz="1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ja-JP" sz="3200" b="0" i="0" u="none" strike="noStrike" kern="1200" cap="none" spc="0" normalizeH="0" baseline="0" noProof="0" dirty="0">
                <a:ln>
                  <a:noFill/>
                </a:ln>
                <a:effectLst/>
                <a:uLnTx/>
                <a:uFillTx/>
                <a:latin typeface="+mn-lt"/>
                <a:ea typeface="HGP創英角ﾎﾟｯﾌﾟ体" pitchFamily="50" charset="-128"/>
                <a:cs typeface="+mn-cs"/>
              </a:rPr>
              <a:t>PF Problem is the difficulty in </a:t>
            </a:r>
            <a:r>
              <a:rPr lang="en-US" altLang="ja-JP" sz="3200" dirty="0">
                <a:ea typeface="HGP創英角ﾎﾟｯﾌﾟ体" pitchFamily="50" charset="-128"/>
              </a:rPr>
              <a:t>p</a:t>
            </a:r>
            <a:r>
              <a:rPr kumimoji="0" lang="en-US" altLang="ja-JP" sz="3200" b="0" i="0" u="none" strike="noStrike" kern="1200" cap="none" spc="0" normalizeH="0" baseline="0" noProof="0" dirty="0" err="1">
                <a:ln>
                  <a:noFill/>
                </a:ln>
                <a:effectLst/>
                <a:uLnTx/>
                <a:uFillTx/>
                <a:latin typeface="+mn-lt"/>
                <a:ea typeface="HGP創英角ﾎﾟｯﾌﾟ体" pitchFamily="50" charset="-128"/>
                <a:cs typeface="+mn-cs"/>
              </a:rPr>
              <a:t>redicting</a:t>
            </a:r>
            <a:r>
              <a:rPr kumimoji="0" lang="en-US" altLang="ja-JP" sz="3200" b="0" i="0" u="none" strike="noStrike" kern="1200" cap="none" spc="0" normalizeH="0" baseline="0" noProof="0" dirty="0">
                <a:ln>
                  <a:noFill/>
                </a:ln>
                <a:effectLst/>
                <a:uLnTx/>
                <a:uFillTx/>
                <a:latin typeface="+mn-lt"/>
                <a:ea typeface="HGP創英角ﾎﾟｯﾌﾟ体" pitchFamily="50" charset="-128"/>
                <a:cs typeface="+mn-cs"/>
              </a:rPr>
              <a:t> a three-dimensional structure of a protein from its</a:t>
            </a:r>
            <a:r>
              <a:rPr kumimoji="0" lang="en-US" altLang="ja-JP" sz="3200" b="0" i="0" u="none" strike="noStrike" kern="1200" cap="none" spc="0" normalizeH="0" noProof="0" dirty="0">
                <a:ln>
                  <a:noFill/>
                </a:ln>
                <a:effectLst/>
                <a:uLnTx/>
                <a:uFillTx/>
                <a:latin typeface="+mn-lt"/>
                <a:ea typeface="HGP創英角ﾎﾟｯﾌﾟ体" pitchFamily="50" charset="-128"/>
                <a:cs typeface="+mn-cs"/>
              </a:rPr>
              <a:t> </a:t>
            </a:r>
            <a:r>
              <a:rPr kumimoji="0" lang="en-US" altLang="ja-JP" sz="3200" b="0" i="0" u="none" strike="noStrike" kern="1200" cap="none" spc="0" normalizeH="0" baseline="0" noProof="0" dirty="0">
                <a:ln>
                  <a:noFill/>
                </a:ln>
                <a:effectLst/>
                <a:uLnTx/>
                <a:uFillTx/>
                <a:latin typeface="+mn-lt"/>
                <a:ea typeface="HGP創英角ﾎﾟｯﾌﾟ体" pitchFamily="50" charset="-128"/>
                <a:cs typeface="+mn-cs"/>
              </a:rPr>
              <a:t>amino acid sequence.</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ja-JP" sz="3200" b="0" i="0" u="none" strike="noStrike" kern="1200" cap="none" spc="0" normalizeH="0" baseline="0" noProof="0" dirty="0">
                <a:ln>
                  <a:noFill/>
                </a:ln>
                <a:effectLst/>
                <a:uLnTx/>
                <a:uFillTx/>
                <a:latin typeface="+mn-lt"/>
                <a:ea typeface="HGP創英角ﾎﾟｯﾌﾟ体" pitchFamily="50" charset="-128"/>
                <a:cs typeface="+mn-cs"/>
              </a:rPr>
              <a:t>How does a protein fold into its</a:t>
            </a:r>
            <a:r>
              <a:rPr kumimoji="0" lang="en-US" altLang="ja-JP" sz="3200" b="0" i="0" u="none" strike="noStrike" kern="1200" cap="none" spc="0" normalizeH="0" noProof="0" dirty="0">
                <a:ln>
                  <a:noFill/>
                </a:ln>
                <a:effectLst/>
                <a:uLnTx/>
                <a:uFillTx/>
                <a:latin typeface="+mn-lt"/>
                <a:ea typeface="HGP創英角ﾎﾟｯﾌﾟ体" pitchFamily="50" charset="-128"/>
                <a:cs typeface="+mn-cs"/>
              </a:rPr>
              <a:t> prescribed functional</a:t>
            </a:r>
            <a:r>
              <a:rPr kumimoji="0" lang="en-US" altLang="ja-JP" sz="3200" b="0" i="0" u="none" strike="noStrike" kern="1200" cap="none" spc="0" normalizeH="0" baseline="0" noProof="0" dirty="0">
                <a:ln>
                  <a:noFill/>
                </a:ln>
                <a:effectLst/>
                <a:uLnTx/>
                <a:uFillTx/>
                <a:latin typeface="+mn-lt"/>
                <a:ea typeface="HGP創英角ﾎﾟｯﾌﾟ体" pitchFamily="50" charset="-128"/>
                <a:cs typeface="+mn-cs"/>
              </a:rPr>
              <a:t> structure?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ja-JP" altLang="en-US" sz="24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endParaRPr>
          </a:p>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en-US" altLang="ja-JP" sz="24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p:cNvPicPr>
            <a:picLocks noChangeAspect="1" noChangeArrowheads="1"/>
          </p:cNvPicPr>
          <p:nvPr/>
        </p:nvPicPr>
        <p:blipFill>
          <a:blip r:embed="rId4" cstate="print"/>
          <a:srcRect/>
          <a:stretch>
            <a:fillRect/>
          </a:stretch>
        </p:blipFill>
        <p:spPr bwMode="auto">
          <a:xfrm>
            <a:off x="609600" y="304800"/>
            <a:ext cx="7277100" cy="4552950"/>
          </a:xfrm>
          <a:prstGeom prst="rect">
            <a:avLst/>
          </a:prstGeom>
          <a:noFill/>
          <a:ln w="9525">
            <a:noFill/>
            <a:miter lim="800000"/>
            <a:headEnd/>
            <a:tailEnd/>
          </a:ln>
        </p:spPr>
      </p:pic>
      <p:sp>
        <p:nvSpPr>
          <p:cNvPr id="60419" name="Text Box 3"/>
          <p:cNvSpPr txBox="1">
            <a:spLocks noChangeArrowheads="1"/>
          </p:cNvSpPr>
          <p:nvPr/>
        </p:nvSpPr>
        <p:spPr bwMode="auto">
          <a:xfrm>
            <a:off x="457200" y="4953000"/>
            <a:ext cx="8077200" cy="1809726"/>
          </a:xfrm>
          <a:prstGeom prst="rect">
            <a:avLst/>
          </a:prstGeom>
          <a:noFill/>
          <a:ln w="9525">
            <a:noFill/>
            <a:miter lim="800000"/>
            <a:headEnd/>
            <a:tailEnd/>
          </a:ln>
          <a:effectLst/>
        </p:spPr>
        <p:txBody>
          <a:bodyPr>
            <a:spAutoFit/>
          </a:bodyPr>
          <a:lstStyle/>
          <a:p>
            <a:pPr algn="just">
              <a:spcBef>
                <a:spcPct val="50000"/>
              </a:spcBef>
            </a:pPr>
            <a:r>
              <a:rPr lang="en-US" sz="1800" dirty="0">
                <a:solidFill>
                  <a:schemeClr val="tx1"/>
                </a:solidFill>
                <a:effectLst/>
                <a:latin typeface="Times CY" pitchFamily="64" charset="-52"/>
              </a:rPr>
              <a:t>The three dimensional structure of a native protein in its normal physiological conditions is the one in which Gibbs free energy of the whole system is the lowest; that is native conformation is determined by the totality of inter-atomic interactions and hence amino acid sequence</a:t>
            </a:r>
          </a:p>
          <a:p>
            <a:pPr lvl="4" eaLnBrk="1" hangingPunct="1">
              <a:lnSpc>
                <a:spcPct val="90000"/>
              </a:lnSpc>
              <a:spcBef>
                <a:spcPct val="20000"/>
              </a:spcBef>
            </a:pPr>
            <a:r>
              <a:rPr lang="en-US" sz="1800" dirty="0">
                <a:solidFill>
                  <a:schemeClr val="tx1"/>
                </a:solidFill>
                <a:effectLst/>
                <a:latin typeface="Times CY" pitchFamily="64" charset="-52"/>
              </a:rPr>
              <a:t>                    ----Thermodynamic hypothesis, Anfinsen 1973</a:t>
            </a:r>
          </a:p>
          <a:p>
            <a:pPr lvl="4" eaLnBrk="1" hangingPunct="1">
              <a:lnSpc>
                <a:spcPct val="90000"/>
              </a:lnSpc>
              <a:spcBef>
                <a:spcPct val="20000"/>
              </a:spcBef>
              <a:buFontTx/>
              <a:buChar char="»"/>
            </a:pPr>
            <a:endParaRPr lang="en-US" dirty="0">
              <a:effectLst>
                <a:outerShdw blurRad="38100" dist="38100" dir="2700000" algn="tl">
                  <a:srgbClr val="C0C0C0"/>
                </a:outerShdw>
              </a:effectLst>
            </a:endParaRPr>
          </a:p>
        </p:txBody>
      </p:sp>
      <p:pic>
        <p:nvPicPr>
          <p:cNvPr id="60420" name="Picture 4"/>
          <p:cNvPicPr>
            <a:picLocks noChangeAspect="1" noChangeArrowheads="1"/>
          </p:cNvPicPr>
          <p:nvPr/>
        </p:nvPicPr>
        <p:blipFill>
          <a:blip r:embed="rId5" cstate="print"/>
          <a:srcRect/>
          <a:stretch>
            <a:fillRect/>
          </a:stretch>
        </p:blipFill>
        <p:spPr bwMode="auto">
          <a:xfrm>
            <a:off x="152400" y="457200"/>
            <a:ext cx="1295400" cy="831850"/>
          </a:xfrm>
          <a:prstGeom prst="rect">
            <a:avLst/>
          </a:prstGeom>
          <a:noFill/>
        </p:spPr>
      </p:pic>
      <p:graphicFrame>
        <p:nvGraphicFramePr>
          <p:cNvPr id="60421" name="Object 5"/>
          <p:cNvGraphicFramePr>
            <a:graphicFrameLocks noChangeAspect="1"/>
          </p:cNvGraphicFramePr>
          <p:nvPr/>
        </p:nvGraphicFramePr>
        <p:xfrm>
          <a:off x="4876800" y="3581400"/>
          <a:ext cx="533400" cy="914400"/>
        </p:xfrm>
        <a:graphic>
          <a:graphicData uri="http://schemas.openxmlformats.org/presentationml/2006/ole">
            <mc:AlternateContent xmlns:mc="http://schemas.openxmlformats.org/markup-compatibility/2006">
              <mc:Choice xmlns:v="urn:schemas-microsoft-com:vml" Requires="v">
                <p:oleObj spid="_x0000_s61447" name="Document" r:id="rId6" imgW="679704" imgH="1432560" progId="Word.Document.8">
                  <p:embed/>
                </p:oleObj>
              </mc:Choice>
              <mc:Fallback>
                <p:oleObj name="Document" r:id="rId6" imgW="679704" imgH="1432560" progId="Word.Document.8">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581400"/>
                        <a:ext cx="533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3" name="Text Box 7"/>
          <p:cNvSpPr txBox="1">
            <a:spLocks noChangeArrowheads="1"/>
          </p:cNvSpPr>
          <p:nvPr/>
        </p:nvSpPr>
        <p:spPr bwMode="auto">
          <a:xfrm>
            <a:off x="8077200" y="2133600"/>
            <a:ext cx="609600" cy="641350"/>
          </a:xfrm>
          <a:prstGeom prst="rect">
            <a:avLst/>
          </a:prstGeom>
          <a:noFill/>
          <a:ln w="9525">
            <a:noFill/>
            <a:miter lim="800000"/>
            <a:headEnd/>
            <a:tailEnd/>
          </a:ln>
        </p:spPr>
        <p:txBody>
          <a:bodyPr>
            <a:spAutoFit/>
          </a:bodyPr>
          <a:lstStyle/>
          <a:p>
            <a:pPr>
              <a:spcBef>
                <a:spcPct val="50000"/>
              </a:spcBef>
            </a:pPr>
            <a:endParaRPr lang="en-US">
              <a:effectLst>
                <a:outerShdw blurRad="38100" dist="38100" dir="2700000" algn="tl">
                  <a:srgbClr val="C0C0C0"/>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01650" y="1676400"/>
            <a:ext cx="8140700" cy="4114800"/>
          </a:xfrm>
          <a:prstGeom prst="rect">
            <a:avLst/>
          </a:prstGeom>
        </p:spPr>
        <p:txBody>
          <a:bodyPr vert="horz" lIns="91440" tIns="45720" rIns="91440" bIns="45720" rtlCol="0">
            <a:normAutofit lnSpcReduction="10000"/>
          </a:bodyPr>
          <a:lstStyle/>
          <a:p>
            <a:pPr marL="0" marR="0" lvl="0" indent="196850" algn="ctr" defTabSz="914400" rtl="0" eaLnBrk="1" fontAlgn="auto" latinLnBrk="0" hangingPunct="1">
              <a:lnSpc>
                <a:spcPct val="90000"/>
              </a:lnSpc>
              <a:spcBef>
                <a:spcPct val="35000"/>
              </a:spcBef>
              <a:spcAft>
                <a:spcPts val="0"/>
              </a:spcAft>
              <a:buClrTx/>
              <a:buSzTx/>
              <a:buFontTx/>
              <a:buNone/>
              <a:tabLst/>
              <a:defRPr/>
            </a:pP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We assume that there are three conformations for each amino acid (ex. </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mn-ea"/>
                <a:cs typeface="Tahoma" pitchFamily="34" charset="0"/>
              </a:rPr>
              <a:t>α-</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helix, </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mn-ea"/>
                <a:cs typeface="Tahoma" pitchFamily="34" charset="0"/>
              </a:rPr>
              <a:t>β-</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sheet and random coil). If a protein is made up of 100 amino acid residues, a total number of conformations is  </a:t>
            </a:r>
          </a:p>
          <a:p>
            <a:pPr marL="0" marR="0" lvl="0" indent="196850" algn="ctr" defTabSz="914400" rtl="0" eaLnBrk="1" fontAlgn="auto" latinLnBrk="0" hangingPunct="1">
              <a:lnSpc>
                <a:spcPct val="90000"/>
              </a:lnSpc>
              <a:spcBef>
                <a:spcPct val="35000"/>
              </a:spcBef>
              <a:spcAft>
                <a:spcPts val="0"/>
              </a:spcAft>
              <a:buClrTx/>
              <a:buSzTx/>
              <a:buFontTx/>
              <a:buNone/>
              <a:tabLst/>
              <a:defRPr/>
            </a:pPr>
            <a:r>
              <a:rPr kumimoji="0" lang="ja-JP" altLang="en-US"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3</a:t>
            </a:r>
            <a:r>
              <a:rPr kumimoji="0" lang="ja-JP" altLang="en-US" sz="2000" b="0" i="0" u="none" strike="noStrike" kern="1200" cap="none" spc="0" normalizeH="0" baseline="30000" noProof="0" dirty="0">
                <a:ln>
                  <a:noFill/>
                </a:ln>
                <a:solidFill>
                  <a:schemeClr val="tx1">
                    <a:tint val="75000"/>
                  </a:schemeClr>
                </a:solidFill>
                <a:effectLst/>
                <a:uLnTx/>
                <a:uFillTx/>
                <a:latin typeface="+mn-lt"/>
                <a:ea typeface="HGP創英角ﾎﾟｯﾌﾟ体" pitchFamily="50" charset="-128"/>
                <a:cs typeface="+mn-cs"/>
              </a:rPr>
              <a:t>100</a:t>
            </a:r>
            <a:r>
              <a:rPr kumimoji="0" lang="ja-JP" altLang="en-US"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 = 515377520732011331036461129765621272702107522001</a:t>
            </a:r>
            <a:br>
              <a:rPr kumimoji="0" lang="ja-JP" altLang="en-US"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br>
            <a:r>
              <a:rPr kumimoji="0" lang="ja-JP" altLang="en-US" sz="2000" b="0" i="0" u="none" strike="noStrike" kern="1200" cap="none" spc="0" normalizeH="0" baseline="0" noProof="0" dirty="0">
                <a:ln>
                  <a:noFill/>
                </a:ln>
                <a:solidFill>
                  <a:schemeClr val="tx1">
                    <a:tint val="75000"/>
                  </a:schemeClr>
                </a:solidFill>
                <a:effectLst/>
                <a:uLnTx/>
                <a:uFillTx/>
                <a:latin typeface="+mn-lt"/>
                <a:ea typeface="+mn-ea"/>
                <a:cs typeface="Tahoma" pitchFamily="34" charset="0"/>
              </a:rPr>
              <a:t>≒</a:t>
            </a:r>
            <a:r>
              <a:rPr kumimoji="0" lang="ja-JP" altLang="en-US"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 </a:t>
            </a:r>
            <a:r>
              <a:rPr kumimoji="0" lang="ja-JP" altLang="en-US"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5 </a:t>
            </a:r>
            <a:r>
              <a:rPr kumimoji="0" lang="en-US" altLang="ja-JP" sz="2000" b="0" i="0" u="none" strike="noStrike" kern="1200" cap="none" spc="0" normalizeH="0" baseline="0" noProof="0" dirty="0">
                <a:ln>
                  <a:noFill/>
                </a:ln>
                <a:solidFill>
                  <a:srgbClr val="FF0000"/>
                </a:solidFill>
                <a:effectLst/>
                <a:uLnTx/>
                <a:uFillTx/>
                <a:latin typeface="+mn-lt"/>
                <a:ea typeface="+mn-ea"/>
                <a:cs typeface="Tahoma" pitchFamily="34" charset="0"/>
              </a:rPr>
              <a:t>x</a:t>
            </a:r>
            <a:r>
              <a:rPr kumimoji="0" lang="en-US" altLang="ja-JP"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 10</a:t>
            </a:r>
            <a:r>
              <a:rPr kumimoji="0" lang="en-US" altLang="ja-JP" sz="2000" b="0" i="0" u="none" strike="noStrike" kern="1200" cap="none" spc="0" normalizeH="0" baseline="30000" noProof="0" dirty="0">
                <a:ln>
                  <a:noFill/>
                </a:ln>
                <a:solidFill>
                  <a:srgbClr val="FF0000"/>
                </a:solidFill>
                <a:effectLst/>
                <a:uLnTx/>
                <a:uFillTx/>
                <a:latin typeface="+mn-lt"/>
                <a:ea typeface="HGP創英角ﾎﾟｯﾌﾟ体" pitchFamily="50" charset="-128"/>
                <a:cs typeface="+mn-cs"/>
              </a:rPr>
              <a:t>47</a:t>
            </a:r>
            <a:r>
              <a:rPr kumimoji="0" lang="en-US" altLang="ja-JP"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a:t>
            </a:r>
            <a:endParaRPr kumimoji="0" lang="ja-JP" altLang="en-US" sz="2000" b="0" i="0" u="none" strike="noStrike" kern="1200" cap="none" spc="0" normalizeH="0" baseline="0" noProof="0" dirty="0">
              <a:ln>
                <a:noFill/>
              </a:ln>
              <a:solidFill>
                <a:srgbClr val="0000FF"/>
              </a:solidFill>
              <a:effectLst/>
              <a:uLnTx/>
              <a:uFillTx/>
              <a:latin typeface="+mn-lt"/>
              <a:ea typeface="HGP創英角ﾎﾟｯﾌﾟ体" pitchFamily="50" charset="-128"/>
              <a:cs typeface="+mn-cs"/>
            </a:endParaRPr>
          </a:p>
          <a:p>
            <a:pPr marL="0" marR="0" lvl="0" indent="196850" algn="ctr" defTabSz="914400" rtl="0" eaLnBrk="1" fontAlgn="auto" latinLnBrk="0" hangingPunct="1">
              <a:lnSpc>
                <a:spcPct val="90000"/>
              </a:lnSpc>
              <a:spcBef>
                <a:spcPct val="35000"/>
              </a:spcBef>
              <a:spcAft>
                <a:spcPts val="0"/>
              </a:spcAft>
              <a:buClrTx/>
              <a:buSzTx/>
              <a:buFontTx/>
              <a:buNone/>
              <a:tabLst/>
              <a:defRPr/>
            </a:pP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If 100 </a:t>
            </a:r>
            <a:r>
              <a:rPr kumimoji="0" lang="en-US" altLang="ja-JP" sz="2000" b="0" i="0" u="none" strike="noStrike" kern="1200" cap="none" spc="0" normalizeH="0" baseline="0" noProof="0" dirty="0" err="1">
                <a:ln>
                  <a:noFill/>
                </a:ln>
                <a:solidFill>
                  <a:schemeClr val="tx1">
                    <a:tint val="75000"/>
                  </a:schemeClr>
                </a:solidFill>
                <a:effectLst/>
                <a:uLnTx/>
                <a:uFillTx/>
                <a:latin typeface="+mn-lt"/>
                <a:ea typeface="HGP創英角ﾎﾟｯﾌﾟ体" pitchFamily="50" charset="-128"/>
                <a:cs typeface="+mn-cs"/>
              </a:rPr>
              <a:t>psec</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 (10</a:t>
            </a:r>
            <a:r>
              <a:rPr kumimoji="0" lang="en-US" altLang="ja-JP" sz="2000" b="0" i="0" u="none" strike="noStrike" kern="1200" cap="none" spc="0" normalizeH="0" baseline="30000" noProof="0" dirty="0">
                <a:ln>
                  <a:noFill/>
                </a:ln>
                <a:solidFill>
                  <a:schemeClr val="tx1">
                    <a:tint val="75000"/>
                  </a:schemeClr>
                </a:solidFill>
                <a:effectLst/>
                <a:uLnTx/>
                <a:uFillTx/>
                <a:latin typeface="+mn-lt"/>
                <a:ea typeface="HGP創英角ﾎﾟｯﾌﾟ体" pitchFamily="50" charset="-128"/>
                <a:cs typeface="+mn-cs"/>
              </a:rPr>
              <a:t>-10</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 sec) were required to convert from a conformation to another</a:t>
            </a:r>
            <a:r>
              <a:rPr kumimoji="0" lang="en-US" altLang="ja-JP" sz="2000" b="0" i="0" u="none" strike="noStrike" kern="1200" cap="none" spc="0" normalizeH="0" baseline="0" noProof="0" dirty="0">
                <a:ln>
                  <a:noFill/>
                </a:ln>
                <a:solidFill>
                  <a:srgbClr val="0000FF"/>
                </a:solidFill>
                <a:effectLst/>
                <a:uLnTx/>
                <a:uFillTx/>
                <a:latin typeface="+mn-lt"/>
                <a:ea typeface="HGP創英角ﾎﾟｯﾌﾟ体" pitchFamily="50" charset="-128"/>
                <a:cs typeface="+mn-cs"/>
              </a:rPr>
              <a:t> </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one, a random search of all conformations would require </a:t>
            </a:r>
          </a:p>
          <a:p>
            <a:pPr marL="0" marR="0" lvl="0" indent="196850" algn="ctr" defTabSz="914400" rtl="0" eaLnBrk="1" fontAlgn="auto" latinLnBrk="0" hangingPunct="1">
              <a:lnSpc>
                <a:spcPct val="90000"/>
              </a:lnSpc>
              <a:spcBef>
                <a:spcPct val="35000"/>
              </a:spcBef>
              <a:spcAft>
                <a:spcPts val="0"/>
              </a:spcAft>
              <a:buClrTx/>
              <a:buSzTx/>
              <a:buFontTx/>
              <a:buNone/>
              <a:tabLst/>
              <a:defRPr/>
            </a:pPr>
            <a:r>
              <a:rPr kumimoji="0" lang="ja-JP" altLang="en-US"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5 </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mn-ea"/>
                <a:cs typeface="Tahoma" pitchFamily="34" charset="0"/>
              </a:rPr>
              <a:t>x</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 10</a:t>
            </a:r>
            <a:r>
              <a:rPr kumimoji="0" lang="en-US" altLang="ja-JP" sz="2000" b="0" i="0" u="none" strike="noStrike" kern="1200" cap="none" spc="0" normalizeH="0" baseline="30000" noProof="0" dirty="0">
                <a:ln>
                  <a:noFill/>
                </a:ln>
                <a:solidFill>
                  <a:schemeClr val="tx1">
                    <a:tint val="75000"/>
                  </a:schemeClr>
                </a:solidFill>
                <a:effectLst/>
                <a:uLnTx/>
                <a:uFillTx/>
                <a:latin typeface="+mn-lt"/>
                <a:ea typeface="HGP創英角ﾎﾟｯﾌﾟ体" pitchFamily="50" charset="-128"/>
                <a:cs typeface="+mn-cs"/>
              </a:rPr>
              <a:t>47</a:t>
            </a:r>
            <a:r>
              <a:rPr kumimoji="0" lang="en-US" altLang="ja-JP" sz="2000" b="0" i="0" u="none" strike="noStrike" kern="1200" cap="none" spc="0" normalizeH="0" baseline="30000" noProof="0" dirty="0">
                <a:ln>
                  <a:noFill/>
                </a:ln>
                <a:solidFill>
                  <a:srgbClr val="FF0000"/>
                </a:solidFill>
                <a:effectLst/>
                <a:uLnTx/>
                <a:uFillTx/>
                <a:latin typeface="+mn-lt"/>
                <a:ea typeface="HGP創英角ﾎﾟｯﾌﾟ体" pitchFamily="50" charset="-128"/>
                <a:cs typeface="+mn-cs"/>
              </a:rPr>
              <a:t> </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x 10</a:t>
            </a:r>
            <a:r>
              <a:rPr kumimoji="0" lang="en-US" altLang="ja-JP" sz="2000" b="0" i="0" u="none" strike="noStrike" kern="1200" cap="none" spc="0" normalizeH="0" baseline="30000" noProof="0" dirty="0">
                <a:ln>
                  <a:noFill/>
                </a:ln>
                <a:solidFill>
                  <a:schemeClr val="tx1">
                    <a:tint val="75000"/>
                  </a:schemeClr>
                </a:solidFill>
                <a:effectLst/>
                <a:uLnTx/>
                <a:uFillTx/>
                <a:latin typeface="+mn-lt"/>
                <a:ea typeface="HGP創英角ﾎﾟｯﾌﾟ体" pitchFamily="50" charset="-128"/>
                <a:cs typeface="+mn-cs"/>
              </a:rPr>
              <a:t>-10 </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sec </a:t>
            </a:r>
            <a:r>
              <a:rPr kumimoji="0" lang="ja-JP" altLang="en-US" sz="2000" b="0" i="0" u="none" strike="noStrike" kern="1200" cap="none" spc="0" normalizeH="0" baseline="0" noProof="0" dirty="0">
                <a:ln>
                  <a:noFill/>
                </a:ln>
                <a:solidFill>
                  <a:schemeClr val="tx1">
                    <a:tint val="75000"/>
                  </a:schemeClr>
                </a:solidFill>
                <a:effectLst/>
                <a:uLnTx/>
                <a:uFillTx/>
                <a:latin typeface="+mn-lt"/>
                <a:ea typeface="+mn-ea"/>
                <a:cs typeface="Tahoma" pitchFamily="34" charset="0"/>
              </a:rPr>
              <a:t>≒</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 </a:t>
            </a:r>
            <a:r>
              <a:rPr kumimoji="0" lang="en-US" altLang="ja-JP"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1.6 x 10</a:t>
            </a:r>
            <a:r>
              <a:rPr kumimoji="0" lang="en-US" altLang="ja-JP" sz="2000" b="0" i="0" u="none" strike="noStrike" kern="1200" cap="none" spc="0" normalizeH="0" baseline="30000" noProof="0" dirty="0">
                <a:ln>
                  <a:noFill/>
                </a:ln>
                <a:solidFill>
                  <a:srgbClr val="FF0000"/>
                </a:solidFill>
                <a:effectLst/>
                <a:uLnTx/>
                <a:uFillTx/>
                <a:latin typeface="+mn-lt"/>
                <a:ea typeface="HGP創英角ﾎﾟｯﾌﾟ体" pitchFamily="50" charset="-128"/>
                <a:cs typeface="+mn-cs"/>
              </a:rPr>
              <a:t>30 </a:t>
            </a:r>
            <a:r>
              <a:rPr kumimoji="0" lang="en-US" altLang="ja-JP"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years.</a:t>
            </a:r>
            <a:endParaRPr kumimoji="0" lang="ja-JP" altLang="en-US" sz="2000" b="0" i="0" u="none" strike="noStrike" kern="1200" cap="none" spc="0" normalizeH="0" baseline="0" noProof="0" dirty="0">
              <a:ln>
                <a:noFill/>
              </a:ln>
              <a:solidFill>
                <a:srgbClr val="0000FF"/>
              </a:solidFill>
              <a:effectLst/>
              <a:uLnTx/>
              <a:uFillTx/>
              <a:latin typeface="+mn-lt"/>
              <a:ea typeface="HGP創英角ﾎﾟｯﾌﾟ体" pitchFamily="50" charset="-128"/>
              <a:cs typeface="+mn-cs"/>
            </a:endParaRPr>
          </a:p>
          <a:p>
            <a:pPr marL="0" marR="0" lvl="0" indent="196850" algn="ctr" defTabSz="914400" rtl="0" eaLnBrk="1" fontAlgn="auto" latinLnBrk="0" hangingPunct="1">
              <a:lnSpc>
                <a:spcPct val="90000"/>
              </a:lnSpc>
              <a:spcBef>
                <a:spcPct val="35000"/>
              </a:spcBef>
              <a:spcAft>
                <a:spcPts val="0"/>
              </a:spcAft>
              <a:buClrTx/>
              <a:buSzTx/>
              <a:buFontTx/>
              <a:buNone/>
              <a:tabLst/>
              <a:defRPr/>
            </a:pP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However, </a:t>
            </a:r>
            <a:r>
              <a:rPr kumimoji="0" lang="en-US" altLang="ja-JP"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folding of proteins takes</a:t>
            </a:r>
            <a:r>
              <a:rPr kumimoji="0" lang="ja-JP" altLang="en-US"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 </a:t>
            </a:r>
            <a:r>
              <a:rPr kumimoji="0" lang="en-US" altLang="ja-JP"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place in </a:t>
            </a:r>
            <a:r>
              <a:rPr kumimoji="0" lang="en-US" altLang="ja-JP" sz="2000" b="0" i="0" u="none" strike="noStrike" kern="1200" cap="none" spc="0" normalizeH="0" baseline="0" noProof="0" dirty="0" err="1">
                <a:ln>
                  <a:noFill/>
                </a:ln>
                <a:solidFill>
                  <a:srgbClr val="FF0000"/>
                </a:solidFill>
                <a:effectLst/>
                <a:uLnTx/>
                <a:uFillTx/>
                <a:latin typeface="+mn-lt"/>
                <a:ea typeface="HGP創英角ﾎﾟｯﾌﾟ体" pitchFamily="50" charset="-128"/>
                <a:cs typeface="+mn-cs"/>
              </a:rPr>
              <a:t>milli</a:t>
            </a:r>
            <a:r>
              <a:rPr kumimoji="0" lang="en-US" altLang="ja-JP"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 second to second order</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 Therefore, proteins fold not </a:t>
            </a:r>
            <a:r>
              <a:rPr kumimoji="0" lang="en-US" altLang="ja-JP" sz="2000" b="0" i="1"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via</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rPr>
              <a:t> a random search but a more sophisticated search process.</a:t>
            </a:r>
          </a:p>
          <a:p>
            <a:pPr marL="0" marR="0" lvl="0" indent="196850" algn="ctr" defTabSz="914400" rtl="0" eaLnBrk="1" fontAlgn="auto" latinLnBrk="0" hangingPunct="1">
              <a:lnSpc>
                <a:spcPct val="90000"/>
              </a:lnSpc>
              <a:spcBef>
                <a:spcPct val="35000"/>
              </a:spcBef>
              <a:spcAft>
                <a:spcPts val="0"/>
              </a:spcAft>
              <a:buClrTx/>
              <a:buSzTx/>
              <a:buFontTx/>
              <a:buNone/>
              <a:tabLst/>
              <a:defRPr/>
            </a:pPr>
            <a:endParaRPr kumimoji="0" lang="en-US" altLang="ja-JP" sz="5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endParaRPr>
          </a:p>
          <a:p>
            <a:pPr marL="0" marR="0" lvl="0" indent="196850" algn="ctr" defTabSz="914400" rtl="0" eaLnBrk="1" fontAlgn="auto" latinLnBrk="0" hangingPunct="1">
              <a:lnSpc>
                <a:spcPct val="90000"/>
              </a:lnSpc>
              <a:spcBef>
                <a:spcPct val="35000"/>
              </a:spcBef>
              <a:spcAft>
                <a:spcPts val="0"/>
              </a:spcAft>
              <a:buClrTx/>
              <a:buSzTx/>
              <a:buFontTx/>
              <a:buNone/>
              <a:tabLst/>
              <a:defRPr/>
            </a:pPr>
            <a:r>
              <a:rPr kumimoji="0" lang="en-US" altLang="ja-JP" sz="2000" b="0" i="0" u="none" strike="noStrike" kern="1200" cap="none" spc="0" normalizeH="0" baseline="0" noProof="0" dirty="0">
                <a:ln>
                  <a:noFill/>
                </a:ln>
                <a:solidFill>
                  <a:srgbClr val="FF0000"/>
                </a:solidFill>
                <a:effectLst/>
                <a:uLnTx/>
                <a:uFillTx/>
                <a:latin typeface="+mn-lt"/>
                <a:ea typeface="HGP創英角ﾎﾟｯﾌﾟ体" pitchFamily="50" charset="-128"/>
                <a:cs typeface="+mn-cs"/>
              </a:rPr>
              <a:t>We want to watch the folding process of a protein using molecular simulation techniques.</a:t>
            </a:r>
            <a:endParaRPr kumimoji="0" lang="ja-JP" altLang="en-US" sz="2000" b="0" i="0" u="none" strike="noStrike" kern="1200" cap="none" spc="0" normalizeH="0" baseline="0" noProof="0" dirty="0">
              <a:ln>
                <a:noFill/>
              </a:ln>
              <a:solidFill>
                <a:schemeClr val="tx1">
                  <a:tint val="75000"/>
                </a:schemeClr>
              </a:solidFill>
              <a:effectLst/>
              <a:uLnTx/>
              <a:uFillTx/>
              <a:latin typeface="+mn-lt"/>
              <a:ea typeface="HGP創英角ﾎﾟｯﾌﾟ体" pitchFamily="50" charset="-128"/>
              <a:cs typeface="+mn-cs"/>
            </a:endParaRPr>
          </a:p>
        </p:txBody>
      </p:sp>
      <p:sp>
        <p:nvSpPr>
          <p:cNvPr id="3" name="TextBox 2"/>
          <p:cNvSpPr txBox="1"/>
          <p:nvPr/>
        </p:nvSpPr>
        <p:spPr>
          <a:xfrm>
            <a:off x="762000" y="609600"/>
            <a:ext cx="4572000" cy="523220"/>
          </a:xfrm>
          <a:prstGeom prst="rect">
            <a:avLst/>
          </a:prstGeom>
          <a:noFill/>
        </p:spPr>
        <p:txBody>
          <a:bodyPr wrap="square" rtlCol="0">
            <a:spAutoFit/>
          </a:bodyPr>
          <a:lstStyle/>
          <a:p>
            <a:r>
              <a:rPr lang="en-US" sz="2800" b="1" dirty="0" err="1"/>
              <a:t>Levinthal’s</a:t>
            </a:r>
            <a:r>
              <a:rPr lang="en-US" sz="2800" b="1" dirty="0"/>
              <a:t> Paradox</a:t>
            </a:r>
          </a:p>
        </p:txBody>
      </p:sp>
      <p:cxnSp>
        <p:nvCxnSpPr>
          <p:cNvPr id="4" name="Straight Connector 3"/>
          <p:cNvCxnSpPr/>
          <p:nvPr/>
        </p:nvCxnSpPr>
        <p:spPr>
          <a:xfrm>
            <a:off x="990600" y="1143000"/>
            <a:ext cx="4419600" cy="0"/>
          </a:xfrm>
          <a:prstGeom prst="line">
            <a:avLst/>
          </a:prstGeom>
          <a:ln w="25400"/>
          <a:effectLst>
            <a:outerShdw blurRad="50800" dist="50800" dir="5400000" algn="ctr" rotWithShape="0">
              <a:schemeClr val="tx2">
                <a:lumMod val="40000"/>
                <a:lumOff val="60000"/>
              </a:scheme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p:cNvPicPr>
            <a:picLocks noChangeAspect="1" noChangeArrowheads="1"/>
          </p:cNvPicPr>
          <p:nvPr/>
        </p:nvPicPr>
        <p:blipFill>
          <a:blip r:embed="rId3" cstate="print"/>
          <a:srcRect/>
          <a:stretch>
            <a:fillRect/>
          </a:stretch>
        </p:blipFill>
        <p:spPr bwMode="auto">
          <a:xfrm>
            <a:off x="4648200" y="381000"/>
            <a:ext cx="4495800" cy="2971800"/>
          </a:xfrm>
          <a:prstGeom prst="rect">
            <a:avLst/>
          </a:prstGeom>
          <a:noFill/>
          <a:ln w="9525">
            <a:noFill/>
            <a:miter lim="800000"/>
            <a:headEnd/>
            <a:tailEnd/>
          </a:ln>
        </p:spPr>
      </p:pic>
      <p:sp>
        <p:nvSpPr>
          <p:cNvPr id="6" name="Oval 5"/>
          <p:cNvSpPr/>
          <p:nvPr/>
        </p:nvSpPr>
        <p:spPr>
          <a:xfrm>
            <a:off x="4724400" y="3276600"/>
            <a:ext cx="23622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solidFill>
                  <a:schemeClr val="tx1"/>
                </a:solidFill>
                <a:latin typeface="Times New Roman" pitchFamily="18" charset="0"/>
                <a:ea typeface="Arial Unicode MS" pitchFamily="34" charset="-128"/>
                <a:cs typeface="Times New Roman" pitchFamily="18" charset="0"/>
              </a:rPr>
              <a:t>Kinetic Trap</a:t>
            </a:r>
          </a:p>
        </p:txBody>
      </p:sp>
      <p:pic>
        <p:nvPicPr>
          <p:cNvPr id="61444" name="Picture 2"/>
          <p:cNvPicPr>
            <a:picLocks noChangeAspect="1" noChangeArrowheads="1"/>
          </p:cNvPicPr>
          <p:nvPr/>
        </p:nvPicPr>
        <p:blipFill>
          <a:blip r:embed="rId4" cstate="print"/>
          <a:srcRect/>
          <a:stretch>
            <a:fillRect/>
          </a:stretch>
        </p:blipFill>
        <p:spPr bwMode="auto">
          <a:xfrm>
            <a:off x="457200" y="381000"/>
            <a:ext cx="4343400" cy="2971800"/>
          </a:xfrm>
          <a:prstGeom prst="rect">
            <a:avLst/>
          </a:prstGeom>
          <a:noFill/>
          <a:ln w="9525">
            <a:noFill/>
            <a:miter lim="800000"/>
            <a:headEnd/>
            <a:tailEnd/>
          </a:ln>
        </p:spPr>
      </p:pic>
      <p:cxnSp>
        <p:nvCxnSpPr>
          <p:cNvPr id="9" name="Straight Arrow Connector 8"/>
          <p:cNvCxnSpPr/>
          <p:nvPr/>
        </p:nvCxnSpPr>
        <p:spPr>
          <a:xfrm rot="5400000" flipH="1" flipV="1">
            <a:off x="-646112" y="2247900"/>
            <a:ext cx="20558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446" name="Text Box 6"/>
          <p:cNvSpPr txBox="1">
            <a:spLocks noChangeArrowheads="1"/>
          </p:cNvSpPr>
          <p:nvPr/>
        </p:nvSpPr>
        <p:spPr bwMode="auto">
          <a:xfrm>
            <a:off x="647700" y="3886200"/>
            <a:ext cx="8001000" cy="2597634"/>
          </a:xfrm>
          <a:prstGeom prst="rect">
            <a:avLst/>
          </a:prstGeom>
          <a:noFill/>
          <a:ln w="9525">
            <a:noFill/>
            <a:miter lim="800000"/>
            <a:headEnd/>
            <a:tailEnd/>
          </a:ln>
          <a:effectLst/>
        </p:spPr>
        <p:txBody>
          <a:bodyPr>
            <a:spAutoFit/>
          </a:bodyPr>
          <a:lstStyle/>
          <a:p>
            <a:pPr algn="just" eaLnBrk="1" hangingPunct="1">
              <a:spcBef>
                <a:spcPct val="20000"/>
              </a:spcBef>
            </a:pPr>
            <a:r>
              <a:rPr lang="en-US" sz="2200" dirty="0">
                <a:solidFill>
                  <a:schemeClr val="tx1"/>
                </a:solidFill>
                <a:effectLst/>
                <a:latin typeface="Times CY" pitchFamily="64" charset="-52"/>
                <a:cs typeface="Arial" charset="0"/>
              </a:rPr>
              <a:t>Only a tiny fraction of total possible conformations available to a polypeptide chain can be sampled during folding; the subset of conformations can be viewed as a kinetic Pathway.</a:t>
            </a:r>
          </a:p>
          <a:p>
            <a:pPr algn="just" eaLnBrk="1" hangingPunct="1">
              <a:spcBef>
                <a:spcPct val="20000"/>
              </a:spcBef>
            </a:pPr>
            <a:r>
              <a:rPr lang="en-US" sz="2200" dirty="0">
                <a:solidFill>
                  <a:schemeClr val="tx1"/>
                </a:solidFill>
                <a:effectLst/>
                <a:latin typeface="Times CY" pitchFamily="64" charset="-52"/>
                <a:cs typeface="Arial" charset="0"/>
              </a:rPr>
              <a:t>			-----Kinetic hypothesis, Levinthal 1968</a:t>
            </a:r>
          </a:p>
          <a:p>
            <a:pPr algn="just" eaLnBrk="1" hangingPunct="1">
              <a:spcBef>
                <a:spcPct val="20000"/>
              </a:spcBef>
            </a:pPr>
            <a:r>
              <a:rPr lang="en-US" sz="2200" dirty="0">
                <a:solidFill>
                  <a:schemeClr val="tx1"/>
                </a:solidFill>
                <a:effectLst/>
                <a:latin typeface="Times CY" pitchFamily="64" charset="-52"/>
                <a:cs typeface="Arial" charset="0"/>
              </a:rPr>
              <a:t>Kinetic trap along the pathway slows down folding, and if such large TS barrier is for the folded state, such proteins have high degree of kinetic stability</a:t>
            </a:r>
          </a:p>
        </p:txBody>
      </p:sp>
      <p:sp>
        <p:nvSpPr>
          <p:cNvPr id="61447" name="Text Box 7"/>
          <p:cNvSpPr txBox="1">
            <a:spLocks noChangeArrowheads="1"/>
          </p:cNvSpPr>
          <p:nvPr/>
        </p:nvSpPr>
        <p:spPr bwMode="auto">
          <a:xfrm>
            <a:off x="1905000" y="762000"/>
            <a:ext cx="2057400" cy="641350"/>
          </a:xfrm>
          <a:prstGeom prst="rect">
            <a:avLst/>
          </a:prstGeom>
          <a:noFill/>
          <a:ln w="9525">
            <a:noFill/>
            <a:miter lim="800000"/>
            <a:headEnd/>
            <a:tailEnd/>
          </a:ln>
        </p:spPr>
        <p:txBody>
          <a:bodyPr>
            <a:spAutoFit/>
          </a:bodyPr>
          <a:lstStyle/>
          <a:p>
            <a:pPr>
              <a:spcBef>
                <a:spcPct val="50000"/>
              </a:spcBef>
            </a:pPr>
            <a:r>
              <a:rPr lang="en-US">
                <a:effectLst>
                  <a:outerShdw blurRad="38100" dist="38100" dir="2700000" algn="tl">
                    <a:srgbClr val="C0C0C0"/>
                  </a:outerShdw>
                </a:effectLst>
              </a:rPr>
              <a:t>t &lt; 1sec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09600" y="1371600"/>
            <a:ext cx="7912100" cy="4114800"/>
          </a:xfrm>
          <a:prstGeom prst="rect">
            <a:avLst/>
          </a:prstGeom>
        </p:spPr>
        <p:txBody>
          <a:bodyPr vert="horz" lIns="91440" tIns="45720" rIns="91440" bIns="45720" rtlCol="0">
            <a:normAutofit/>
          </a:bodyPr>
          <a:lstStyle/>
          <a:p>
            <a:pPr marL="609600" marR="0" lvl="0" indent="-609600" algn="ctr" defTabSz="914400" rtl="0" eaLnBrk="1" fontAlgn="auto" latinLnBrk="0" hangingPunct="1">
              <a:lnSpc>
                <a:spcPct val="90000"/>
              </a:lnSpc>
              <a:spcBef>
                <a:spcPct val="20000"/>
              </a:spcBef>
              <a:spcAft>
                <a:spcPts val="0"/>
              </a:spcAft>
              <a:buClrTx/>
              <a:buSzTx/>
              <a:buFontTx/>
              <a:buNone/>
              <a:tabLst/>
              <a:defRPr/>
            </a:pPr>
            <a:r>
              <a:rPr kumimoji="0" lang="en-US" altLang="ja-JP" sz="2000" b="1" i="0" u="none" strike="noStrike" kern="1200" cap="none" spc="0" normalizeH="0" baseline="0" noProof="0" dirty="0">
                <a:ln>
                  <a:noFill/>
                </a:ln>
                <a:solidFill>
                  <a:schemeClr val="tx1">
                    <a:tint val="75000"/>
                  </a:schemeClr>
                </a:solidFill>
                <a:effectLst/>
                <a:uLnTx/>
                <a:uFillTx/>
                <a:latin typeface="+mn-lt"/>
                <a:ea typeface="+mn-ea"/>
                <a:cs typeface="+mn-cs"/>
              </a:rPr>
              <a:t>From the view point</a:t>
            </a:r>
            <a:r>
              <a:rPr kumimoji="0" lang="ja-JP" altLang="en-US" sz="2000" b="1"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ja-JP" sz="2000" b="1" i="0" u="none" strike="noStrike" kern="1200" cap="none" spc="0" normalizeH="0" baseline="0" noProof="0" dirty="0">
                <a:ln>
                  <a:noFill/>
                </a:ln>
                <a:solidFill>
                  <a:schemeClr val="tx1">
                    <a:tint val="75000"/>
                  </a:schemeClr>
                </a:solidFill>
                <a:effectLst/>
                <a:uLnTx/>
                <a:uFillTx/>
                <a:latin typeface="+mn-lt"/>
                <a:ea typeface="+mn-ea"/>
                <a:cs typeface="+mn-cs"/>
              </a:rPr>
              <a:t>of computer simulation,</a:t>
            </a:r>
          </a:p>
          <a:p>
            <a:pPr marL="609600" marR="0" lvl="0" indent="-609600" defTabSz="914400" rtl="0" eaLnBrk="1" fontAlgn="auto" latinLnBrk="0" hangingPunct="1">
              <a:lnSpc>
                <a:spcPct val="90000"/>
              </a:lnSpc>
              <a:spcBef>
                <a:spcPct val="20000"/>
              </a:spcBef>
              <a:spcAft>
                <a:spcPts val="0"/>
              </a:spcAft>
              <a:buClrTx/>
              <a:buSzTx/>
              <a:buFontTx/>
              <a:buAutoNum type="arabicPeriod"/>
              <a:tabLst/>
              <a:defRPr/>
            </a:pPr>
            <a:r>
              <a:rPr kumimoji="0" lang="en-US" altLang="ja-JP" sz="2000" b="0" i="0" u="none" strike="noStrike" kern="1200" cap="none" spc="0" normalizeH="0" baseline="0" noProof="0" dirty="0">
                <a:ln>
                  <a:noFill/>
                </a:ln>
                <a:solidFill>
                  <a:schemeClr val="tx1">
                    <a:tint val="75000"/>
                  </a:schemeClr>
                </a:solidFill>
                <a:effectLst/>
                <a:uLnTx/>
                <a:uFillTx/>
                <a:latin typeface="+mn-lt"/>
                <a:ea typeface="+mn-ea"/>
                <a:cs typeface="+mn-cs"/>
              </a:rPr>
              <a:t>It is difficult to simulate the whole process of protein folding at atomistic level using even state-of-the-art computers.</a:t>
            </a:r>
          </a:p>
          <a:p>
            <a:pPr marL="609600" marR="0" lvl="0" indent="-609600" defTabSz="914400" rtl="0" eaLnBrk="1" fontAlgn="auto" latinLnBrk="0" hangingPunct="1">
              <a:lnSpc>
                <a:spcPct val="90000"/>
              </a:lnSpc>
              <a:spcBef>
                <a:spcPct val="20000"/>
              </a:spcBef>
              <a:spcAft>
                <a:spcPts val="0"/>
              </a:spcAft>
              <a:buClrTx/>
              <a:buSzTx/>
              <a:buFontTx/>
              <a:buAutoNum type="arabicPeriod"/>
              <a:tabLst/>
              <a:defRPr/>
            </a:pPr>
            <a:r>
              <a:rPr kumimoji="0" lang="en-US" altLang="ja-JP" sz="2000" b="0" i="0" u="none" strike="noStrike" kern="1200" cap="none" spc="0" normalizeH="0" baseline="0" noProof="0" dirty="0">
                <a:ln>
                  <a:noFill/>
                </a:ln>
                <a:solidFill>
                  <a:schemeClr val="tx1">
                    <a:tint val="75000"/>
                  </a:schemeClr>
                </a:solidFill>
                <a:effectLst/>
                <a:uLnTx/>
                <a:uFillTx/>
                <a:latin typeface="+mn-lt"/>
                <a:ea typeface="+mn-ea"/>
                <a:cs typeface="+mn-cs"/>
              </a:rPr>
              <a:t>It is uncertain whether the accuracy of current energy functions and parameters are sufficient for protein folding simulation or not.</a:t>
            </a:r>
          </a:p>
          <a:p>
            <a:pPr marL="609600" marR="0" lvl="0" indent="-609600" algn="ctr" defTabSz="914400" rtl="0" eaLnBrk="1" fontAlgn="auto" latinLnBrk="0" hangingPunct="1">
              <a:lnSpc>
                <a:spcPct val="90000"/>
              </a:lnSpc>
              <a:spcBef>
                <a:spcPct val="20000"/>
              </a:spcBef>
              <a:spcAft>
                <a:spcPts val="0"/>
              </a:spcAft>
              <a:buClrTx/>
              <a:buSzTx/>
              <a:buFontTx/>
              <a:buNone/>
              <a:tabLst/>
              <a:defRPr/>
            </a:pPr>
            <a:endParaRPr kumimoji="0" lang="en-US" altLang="ja-JP"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 Box 4"/>
          <p:cNvSpPr txBox="1">
            <a:spLocks noChangeArrowheads="1"/>
          </p:cNvSpPr>
          <p:nvPr/>
        </p:nvSpPr>
        <p:spPr bwMode="auto">
          <a:xfrm>
            <a:off x="685800" y="3124200"/>
            <a:ext cx="7874000" cy="2391424"/>
          </a:xfrm>
          <a:prstGeom prst="rect">
            <a:avLst/>
          </a:prstGeom>
          <a:noFill/>
          <a:ln w="9525">
            <a:solidFill>
              <a:schemeClr val="tx1"/>
            </a:solidFill>
            <a:miter lim="800000"/>
            <a:headEnd/>
            <a:tailEnd/>
          </a:ln>
          <a:effectLst/>
        </p:spPr>
        <p:txBody>
          <a:bodyPr>
            <a:spAutoFit/>
          </a:bodyPr>
          <a:lstStyle/>
          <a:p>
            <a:pPr>
              <a:spcBef>
                <a:spcPct val="30000"/>
              </a:spcBef>
            </a:pPr>
            <a:r>
              <a:rPr lang="en-US" altLang="ja-JP" sz="1800" dirty="0">
                <a:ea typeface="ＭＳ 明朝" pitchFamily="17" charset="-128"/>
              </a:rPr>
              <a:t>…, let me recount a conversation with Francis in 1975 (who won the Novel prize for discovering the structure of DNA). Crick stated that "it is very difficult to conceive of a scientific problem that would not be solved in the coming twenty years … except for a model of brain function and protein folding". Although Crick was more interested in brain function, he did state that both problems were difficult because they involve many cooperative interactions in three-dimensional space.</a:t>
            </a:r>
            <a:r>
              <a:rPr lang="en-US" altLang="ja-JP" sz="1800" dirty="0"/>
              <a:t>  </a:t>
            </a:r>
          </a:p>
          <a:p>
            <a:pPr algn="r">
              <a:spcBef>
                <a:spcPct val="30000"/>
              </a:spcBef>
            </a:pPr>
            <a:r>
              <a:rPr lang="en-US" altLang="ja-JP" sz="1800" dirty="0"/>
              <a:t>(Levitt M, “Through the breach.” </a:t>
            </a:r>
            <a:r>
              <a:rPr lang="en-US" altLang="ja-JP" sz="1800" i="1" dirty="0" err="1"/>
              <a:t>Curr</a:t>
            </a:r>
            <a:r>
              <a:rPr lang="en-US" altLang="ja-JP" sz="1800" dirty="0"/>
              <a:t>. </a:t>
            </a:r>
            <a:r>
              <a:rPr lang="en-US" altLang="ja-JP" sz="1800" i="1" dirty="0" err="1"/>
              <a:t>Opin</a:t>
            </a:r>
            <a:r>
              <a:rPr lang="en-US" altLang="ja-JP" sz="1800" dirty="0"/>
              <a:t>. </a:t>
            </a:r>
            <a:r>
              <a:rPr lang="en-US" altLang="ja-JP" sz="1800" i="1" dirty="0" err="1"/>
              <a:t>Struct</a:t>
            </a:r>
            <a:r>
              <a:rPr lang="en-US" altLang="ja-JP" sz="1800" dirty="0"/>
              <a:t>. </a:t>
            </a:r>
            <a:r>
              <a:rPr lang="en-US" altLang="ja-JP" sz="1800" i="1" dirty="0"/>
              <a:t>Biol</a:t>
            </a:r>
            <a:r>
              <a:rPr lang="en-US" altLang="ja-JP" sz="1800" dirty="0"/>
              <a:t>. 1996,  </a:t>
            </a:r>
            <a:r>
              <a:rPr lang="en-US" altLang="ja-JP" sz="1800" b="1" dirty="0"/>
              <a:t>1</a:t>
            </a:r>
            <a:r>
              <a:rPr lang="en-US" altLang="ja-JP" sz="1800" dirty="0"/>
              <a:t>, 193-194)</a:t>
            </a:r>
            <a:endParaRPr lang="ja-JP" altLang="en-US" sz="1800" dirty="0"/>
          </a:p>
        </p:txBody>
      </p:sp>
      <p:sp>
        <p:nvSpPr>
          <p:cNvPr id="9" name="Text Box 8"/>
          <p:cNvSpPr txBox="1">
            <a:spLocks noChangeArrowheads="1"/>
          </p:cNvSpPr>
          <p:nvPr/>
        </p:nvSpPr>
        <p:spPr bwMode="auto">
          <a:xfrm>
            <a:off x="2935288" y="5788025"/>
            <a:ext cx="6175375" cy="369332"/>
          </a:xfrm>
          <a:prstGeom prst="rect">
            <a:avLst/>
          </a:prstGeom>
          <a:noFill/>
          <a:ln w="9525">
            <a:noFill/>
            <a:miter lim="800000"/>
            <a:headEnd/>
            <a:tailEnd/>
          </a:ln>
          <a:effectLst/>
        </p:spPr>
        <p:txBody>
          <a:bodyPr>
            <a:spAutoFit/>
          </a:bodyPr>
          <a:lstStyle/>
          <a:p>
            <a:pPr algn="ctr">
              <a:spcBef>
                <a:spcPct val="50000"/>
              </a:spcBef>
            </a:pPr>
            <a:r>
              <a:rPr lang="en-US" altLang="ja-JP" dirty="0">
                <a:latin typeface="Tahoma" pitchFamily="34" charset="0"/>
                <a:ea typeface="HGP創英角ﾎﾟｯﾌﾟ体" pitchFamily="50" charset="-128"/>
              </a:rPr>
              <a:t> Courtesy: Tokyo University of Science   Tadashi Ando</a:t>
            </a:r>
          </a:p>
        </p:txBody>
      </p:sp>
      <p:sp>
        <p:nvSpPr>
          <p:cNvPr id="10" name="TextBox 9"/>
          <p:cNvSpPr txBox="1"/>
          <p:nvPr/>
        </p:nvSpPr>
        <p:spPr>
          <a:xfrm>
            <a:off x="762000" y="457200"/>
            <a:ext cx="6324600" cy="461665"/>
          </a:xfrm>
          <a:prstGeom prst="rect">
            <a:avLst/>
          </a:prstGeom>
          <a:noFill/>
        </p:spPr>
        <p:txBody>
          <a:bodyPr wrap="square" rtlCol="0">
            <a:spAutoFit/>
          </a:bodyPr>
          <a:lstStyle/>
          <a:p>
            <a:r>
              <a:rPr lang="en-US" sz="2400" b="1" dirty="0"/>
              <a:t>Difficulty in studying Protein Folding</a:t>
            </a:r>
            <a:r>
              <a:rPr lang="en-US" dirty="0"/>
              <a:t>:</a:t>
            </a:r>
          </a:p>
        </p:txBody>
      </p:sp>
      <p:cxnSp>
        <p:nvCxnSpPr>
          <p:cNvPr id="11" name="Straight Connector 10"/>
          <p:cNvCxnSpPr/>
          <p:nvPr/>
        </p:nvCxnSpPr>
        <p:spPr>
          <a:xfrm>
            <a:off x="1219200" y="990600"/>
            <a:ext cx="4419600" cy="0"/>
          </a:xfrm>
          <a:prstGeom prst="line">
            <a:avLst/>
          </a:prstGeom>
          <a:ln w="25400"/>
          <a:effectLst>
            <a:outerShdw blurRad="50800" dist="50800" dir="5400000" algn="ctr" rotWithShape="0">
              <a:schemeClr val="tx2">
                <a:lumMod val="40000"/>
                <a:lumOff val="60000"/>
              </a:scheme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04800" y="228600"/>
            <a:ext cx="8610600" cy="609600"/>
          </a:xfrm>
          <a:prstGeom prst="rect">
            <a:avLst/>
          </a:prstGeom>
          <a:noFill/>
          <a:ln w="9525">
            <a:noFill/>
            <a:miter lim="800000"/>
            <a:headEnd/>
            <a:tailEnd/>
          </a:ln>
          <a:effectLst/>
        </p:spPr>
        <p:txBody>
          <a:bodyPr>
            <a:spAutoFit/>
          </a:bodyPr>
          <a:lstStyle/>
          <a:p>
            <a:pPr>
              <a:spcBef>
                <a:spcPct val="50000"/>
              </a:spcBef>
            </a:pPr>
            <a:r>
              <a:rPr lang="en-US" sz="3400" dirty="0">
                <a:effectLst>
                  <a:outerShdw blurRad="38100" dist="38100" dir="2700000" algn="tl">
                    <a:srgbClr val="C0C0C0"/>
                  </a:outerShdw>
                </a:effectLst>
              </a:rPr>
              <a:t>  Understanding Protein </a:t>
            </a:r>
            <a:r>
              <a:rPr lang="en-US" sz="3400" i="1" dirty="0" err="1">
                <a:effectLst>
                  <a:outerShdw blurRad="38100" dist="38100" dir="2700000" algn="tl">
                    <a:srgbClr val="C0C0C0"/>
                  </a:outerShdw>
                </a:effectLst>
              </a:rPr>
              <a:t>mis</a:t>
            </a:r>
            <a:r>
              <a:rPr lang="en-US" sz="3400" dirty="0">
                <a:effectLst>
                  <a:outerShdw blurRad="38100" dist="38100" dir="2700000" algn="tl">
                    <a:srgbClr val="C0C0C0"/>
                  </a:outerShdw>
                </a:effectLst>
              </a:rPr>
              <a:t>-folding pathways</a:t>
            </a:r>
            <a:endParaRPr lang="en-US" dirty="0">
              <a:effectLst>
                <a:outerShdw blurRad="38100" dist="38100" dir="2700000" algn="tl">
                  <a:srgbClr val="C0C0C0"/>
                </a:outerShdw>
              </a:effectLst>
            </a:endParaRPr>
          </a:p>
        </p:txBody>
      </p:sp>
      <p:pic>
        <p:nvPicPr>
          <p:cNvPr id="62467" name="Picture 3"/>
          <p:cNvPicPr>
            <a:picLocks noChangeAspect="1" noChangeArrowheads="1"/>
          </p:cNvPicPr>
          <p:nvPr/>
        </p:nvPicPr>
        <p:blipFill>
          <a:blip r:embed="rId3" cstate="print"/>
          <a:srcRect/>
          <a:stretch>
            <a:fillRect/>
          </a:stretch>
        </p:blipFill>
        <p:spPr bwMode="auto">
          <a:xfrm>
            <a:off x="3733800" y="857250"/>
            <a:ext cx="5181600" cy="3571875"/>
          </a:xfrm>
          <a:prstGeom prst="rect">
            <a:avLst/>
          </a:prstGeom>
          <a:noFill/>
          <a:ln w="9525">
            <a:noFill/>
            <a:miter lim="800000"/>
            <a:headEnd/>
            <a:tailEnd/>
          </a:ln>
          <a:effectLst/>
        </p:spPr>
      </p:pic>
      <p:sp>
        <p:nvSpPr>
          <p:cNvPr id="62469" name="Text Box 5"/>
          <p:cNvSpPr txBox="1">
            <a:spLocks noChangeArrowheads="1"/>
          </p:cNvSpPr>
          <p:nvPr/>
        </p:nvSpPr>
        <p:spPr bwMode="auto">
          <a:xfrm>
            <a:off x="3657600" y="4419600"/>
            <a:ext cx="5257800" cy="519113"/>
          </a:xfrm>
          <a:prstGeom prst="rect">
            <a:avLst/>
          </a:prstGeom>
          <a:noFill/>
          <a:ln w="9525">
            <a:noFill/>
            <a:miter lim="800000"/>
            <a:headEnd/>
            <a:tailEnd/>
          </a:ln>
          <a:effectLst/>
        </p:spPr>
        <p:txBody>
          <a:bodyPr>
            <a:spAutoFit/>
          </a:bodyPr>
          <a:lstStyle/>
          <a:p>
            <a:pPr>
              <a:spcBef>
                <a:spcPct val="50000"/>
              </a:spcBef>
            </a:pPr>
            <a:r>
              <a:rPr lang="en-US" sz="2800">
                <a:effectLst>
                  <a:outerShdw blurRad="38100" dist="38100" dir="2700000" algn="tl">
                    <a:srgbClr val="C0C0C0"/>
                  </a:outerShdw>
                </a:effectLst>
              </a:rPr>
              <a:t>Intra-molecular </a:t>
            </a:r>
            <a:r>
              <a:rPr lang="en-US" sz="2800" i="1">
                <a:effectLst>
                  <a:outerShdw blurRad="38100" dist="38100" dir="2700000" algn="tl">
                    <a:srgbClr val="C0C0C0"/>
                  </a:outerShdw>
                </a:effectLst>
              </a:rPr>
              <a:t>Vs</a:t>
            </a:r>
            <a:r>
              <a:rPr lang="en-US" sz="2800">
                <a:effectLst>
                  <a:outerShdw blurRad="38100" dist="38100" dir="2700000" algn="tl">
                    <a:srgbClr val="C0C0C0"/>
                  </a:outerShdw>
                </a:effectLst>
              </a:rPr>
              <a:t> Inter-molecular</a:t>
            </a:r>
            <a:endParaRPr lang="en-US">
              <a:effectLst>
                <a:outerShdw blurRad="38100" dist="38100" dir="2700000" algn="tl">
                  <a:srgbClr val="C0C0C0"/>
                </a:outerShdw>
              </a:effectLst>
            </a:endParaRPr>
          </a:p>
        </p:txBody>
      </p:sp>
      <p:sp>
        <p:nvSpPr>
          <p:cNvPr id="62470" name="Text Box 6"/>
          <p:cNvSpPr txBox="1">
            <a:spLocks noChangeArrowheads="1"/>
          </p:cNvSpPr>
          <p:nvPr/>
        </p:nvSpPr>
        <p:spPr bwMode="auto">
          <a:xfrm>
            <a:off x="2895600" y="6172200"/>
            <a:ext cx="5791200" cy="641350"/>
          </a:xfrm>
          <a:prstGeom prst="rect">
            <a:avLst/>
          </a:prstGeom>
          <a:noFill/>
          <a:ln w="9525">
            <a:noFill/>
            <a:miter lim="800000"/>
            <a:headEnd/>
            <a:tailEnd/>
          </a:ln>
          <a:effectLst/>
        </p:spPr>
        <p:txBody>
          <a:bodyPr>
            <a:spAutoFit/>
          </a:bodyPr>
          <a:lstStyle/>
          <a:p>
            <a:pPr>
              <a:spcBef>
                <a:spcPct val="50000"/>
              </a:spcBef>
            </a:pPr>
            <a:endParaRPr lang="en-US">
              <a:effectLst>
                <a:outerShdw blurRad="38100" dist="38100" dir="2700000" algn="tl">
                  <a:srgbClr val="C0C0C0"/>
                </a:outerShdw>
              </a:effectLst>
            </a:endParaRPr>
          </a:p>
        </p:txBody>
      </p:sp>
      <p:sp>
        <p:nvSpPr>
          <p:cNvPr id="62471" name="Text Box 7"/>
          <p:cNvSpPr txBox="1">
            <a:spLocks noChangeArrowheads="1"/>
          </p:cNvSpPr>
          <p:nvPr/>
        </p:nvSpPr>
        <p:spPr bwMode="auto">
          <a:xfrm>
            <a:off x="5334000" y="6248400"/>
            <a:ext cx="3352800" cy="396875"/>
          </a:xfrm>
          <a:prstGeom prst="rect">
            <a:avLst/>
          </a:prstGeom>
          <a:noFill/>
          <a:ln w="9525">
            <a:noFill/>
            <a:miter lim="800000"/>
            <a:headEnd/>
            <a:tailEnd/>
          </a:ln>
          <a:effectLst/>
        </p:spPr>
        <p:txBody>
          <a:bodyPr>
            <a:spAutoFit/>
          </a:bodyPr>
          <a:lstStyle/>
          <a:p>
            <a:pPr>
              <a:spcBef>
                <a:spcPct val="50000"/>
              </a:spcBef>
            </a:pPr>
            <a:r>
              <a:rPr lang="en-US" sz="2000">
                <a:effectLst>
                  <a:outerShdw blurRad="38100" dist="38100" dir="2700000" algn="tl">
                    <a:srgbClr val="C0C0C0"/>
                  </a:outerShdw>
                </a:effectLst>
              </a:rPr>
              <a:t>Jahn and Radford, FEBS, 2005</a:t>
            </a:r>
            <a:endParaRPr lang="en-US" sz="3000">
              <a:effectLst>
                <a:outerShdw blurRad="38100" dist="38100" dir="2700000" algn="tl">
                  <a:srgbClr val="C0C0C0"/>
                </a:outerShdw>
              </a:effectLst>
            </a:endParaRPr>
          </a:p>
        </p:txBody>
      </p:sp>
      <p:sp>
        <p:nvSpPr>
          <p:cNvPr id="62472" name="Text Box 8"/>
          <p:cNvSpPr txBox="1">
            <a:spLocks noChangeArrowheads="1"/>
          </p:cNvSpPr>
          <p:nvPr/>
        </p:nvSpPr>
        <p:spPr bwMode="auto">
          <a:xfrm>
            <a:off x="0" y="5029200"/>
            <a:ext cx="9144000" cy="854075"/>
          </a:xfrm>
          <a:prstGeom prst="rect">
            <a:avLst/>
          </a:prstGeom>
          <a:noFill/>
          <a:ln w="9525">
            <a:noFill/>
            <a:miter lim="800000"/>
            <a:headEnd/>
            <a:tailEnd/>
          </a:ln>
        </p:spPr>
        <p:txBody>
          <a:bodyPr>
            <a:spAutoFit/>
          </a:bodyPr>
          <a:lstStyle/>
          <a:p>
            <a:pPr>
              <a:spcBef>
                <a:spcPct val="50000"/>
              </a:spcBef>
              <a:buFont typeface="Wingdings" pitchFamily="64" charset="2"/>
              <a:buChar char="Ø"/>
            </a:pPr>
            <a:r>
              <a:rPr lang="en-US" sz="2000" b="1">
                <a:effectLst>
                  <a:outerShdw blurRad="38100" dist="38100" dir="2700000" algn="tl">
                    <a:srgbClr val="C0C0C0"/>
                  </a:outerShdw>
                </a:effectLst>
              </a:rPr>
              <a:t> Understanding the kinetic mechanism of misfolding and aggregation.</a:t>
            </a:r>
          </a:p>
          <a:p>
            <a:pPr>
              <a:spcBef>
                <a:spcPct val="50000"/>
              </a:spcBef>
              <a:buFont typeface="Wingdings" pitchFamily="64" charset="2"/>
              <a:buChar char="Ø"/>
            </a:pPr>
            <a:r>
              <a:rPr lang="en-US" sz="2000" b="1">
                <a:effectLst>
                  <a:outerShdw blurRad="38100" dist="38100" dir="2700000" algn="tl">
                    <a:srgbClr val="C0C0C0"/>
                  </a:outerShdw>
                </a:effectLst>
              </a:rPr>
              <a:t> Explore the effect of mutations (sequence and topological) on folding pathways</a:t>
            </a:r>
            <a:r>
              <a:rPr lang="en-US" sz="2000">
                <a:effectLst>
                  <a:outerShdw blurRad="38100" dist="38100" dir="2700000" algn="tl">
                    <a:srgbClr val="C0C0C0"/>
                  </a:outerShdw>
                </a:effectLst>
              </a:rPr>
              <a:t> </a:t>
            </a:r>
          </a:p>
        </p:txBody>
      </p:sp>
      <p:sp>
        <p:nvSpPr>
          <p:cNvPr id="62473" name="AutoShape 9"/>
          <p:cNvSpPr>
            <a:spLocks noChangeArrowheads="1"/>
          </p:cNvSpPr>
          <p:nvPr/>
        </p:nvSpPr>
        <p:spPr bwMode="auto">
          <a:xfrm>
            <a:off x="228600" y="1066800"/>
            <a:ext cx="3200400" cy="3048000"/>
          </a:xfrm>
          <a:prstGeom prst="octagon">
            <a:avLst>
              <a:gd name="adj" fmla="val 29287"/>
            </a:avLst>
          </a:prstGeom>
          <a:solidFill>
            <a:srgbClr val="C5DCFF"/>
          </a:solidFill>
          <a:ln w="9525">
            <a:solidFill>
              <a:schemeClr val="tx1"/>
            </a:solidFill>
            <a:miter lim="800000"/>
            <a:headEnd/>
            <a:tailEnd/>
          </a:ln>
        </p:spPr>
        <p:txBody>
          <a:bodyPr wrap="none" anchor="ctr"/>
          <a:lstStyle/>
          <a:p>
            <a:pPr algn="ctr"/>
            <a:r>
              <a:rPr lang="en-US" sz="2400">
                <a:effectLst>
                  <a:outerShdw blurRad="38100" dist="38100" dir="2700000" algn="tl">
                    <a:srgbClr val="FFFFFF"/>
                  </a:outerShdw>
                </a:effectLst>
              </a:rPr>
              <a:t>Multiple </a:t>
            </a:r>
          </a:p>
          <a:p>
            <a:pPr algn="ctr"/>
            <a:r>
              <a:rPr lang="en-US" sz="2400">
                <a:effectLst>
                  <a:outerShdw blurRad="38100" dist="38100" dir="2700000" algn="tl">
                    <a:srgbClr val="FFFFFF"/>
                  </a:outerShdw>
                </a:effectLst>
              </a:rPr>
              <a:t>intermediate states </a:t>
            </a:r>
          </a:p>
          <a:p>
            <a:pPr algn="ctr"/>
            <a:r>
              <a:rPr lang="en-US" sz="2400">
                <a:effectLst>
                  <a:outerShdw blurRad="38100" dist="38100" dir="2700000" algn="tl">
                    <a:srgbClr val="FFFFFF"/>
                  </a:outerShdw>
                </a:effectLst>
              </a:rPr>
              <a:t>through </a:t>
            </a:r>
          </a:p>
          <a:p>
            <a:pPr algn="ctr"/>
            <a:r>
              <a:rPr lang="en-US" sz="2400">
                <a:effectLst>
                  <a:outerShdw blurRad="38100" dist="38100" dir="2700000" algn="tl">
                    <a:srgbClr val="FFFFFF"/>
                  </a:outerShdw>
                </a:effectLst>
              </a:rPr>
              <a:t>multiple pathways </a:t>
            </a:r>
          </a:p>
          <a:p>
            <a:pPr algn="ctr"/>
            <a:r>
              <a:rPr lang="en-US" sz="2400">
                <a:effectLst>
                  <a:outerShdw blurRad="38100" dist="38100" dir="2700000" algn="tl">
                    <a:srgbClr val="FFFFFF"/>
                  </a:outerShdw>
                </a:effectLst>
              </a:rPr>
              <a:t>funneled towards </a:t>
            </a:r>
          </a:p>
          <a:p>
            <a:pPr algn="ctr"/>
            <a:r>
              <a:rPr lang="en-US" sz="2400">
                <a:effectLst>
                  <a:outerShdw blurRad="38100" dist="38100" dir="2700000" algn="tl">
                    <a:srgbClr val="FFFFFF"/>
                  </a:outerShdw>
                </a:effectLst>
              </a:rPr>
              <a:t>stable native state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447800"/>
            <a:ext cx="8083550" cy="3886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altLang="ja-JP" sz="2000" b="0" i="0" u="none" strike="noStrike" kern="1200" cap="none" spc="0" normalizeH="0" baseline="0" noProof="0" dirty="0">
                <a:ln>
                  <a:noFill/>
                </a:ln>
                <a:solidFill>
                  <a:srgbClr val="FF0000"/>
                </a:solidFill>
                <a:effectLst/>
                <a:uLnTx/>
                <a:uFillTx/>
                <a:latin typeface="+mn-lt"/>
                <a:ea typeface="ＭＳ 明朝" pitchFamily="17" charset="-128"/>
                <a:cs typeface="+mn-cs"/>
              </a:rPr>
              <a:t>Proteins play important roles in living organisms</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ＭＳ 明朝" pitchFamily="17" charset="-128"/>
                <a:cs typeface="+mn-cs"/>
              </a:rPr>
              <a:t>.</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altLang="ja-JP" sz="2000" b="0" i="0" u="none" strike="noStrike" kern="1200" cap="none" spc="0" normalizeH="0" baseline="0" noProof="0" dirty="0">
                <a:ln>
                  <a:noFill/>
                </a:ln>
                <a:solidFill>
                  <a:schemeClr val="tx1">
                    <a:tint val="75000"/>
                  </a:schemeClr>
                </a:solidFill>
                <a:effectLst/>
                <a:uLnTx/>
                <a:uFillTx/>
                <a:latin typeface="+mn-lt"/>
                <a:ea typeface="ＭＳ 明朝" pitchFamily="17" charset="-128"/>
                <a:cs typeface="+mn-cs"/>
              </a:rPr>
              <a:t>Some proteins are deeply related with diseases. And structural information of a protein is necessary to explain and predict its gene function as well as to design molecules that bind to the protein in drug design. </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altLang="ja-JP" sz="2000" b="0" i="0" u="none" strike="noStrike" kern="1200" cap="none" spc="0" normalizeH="0" baseline="0" noProof="0" dirty="0">
                <a:ln>
                  <a:noFill/>
                </a:ln>
                <a:solidFill>
                  <a:schemeClr val="tx1">
                    <a:tint val="75000"/>
                  </a:schemeClr>
                </a:solidFill>
                <a:effectLst/>
                <a:uLnTx/>
                <a:uFillTx/>
                <a:latin typeface="+mn-lt"/>
                <a:ea typeface="ＭＳ 明朝" pitchFamily="17" charset="-128"/>
                <a:cs typeface="+mn-cs"/>
              </a:rPr>
              <a:t>Today, </a:t>
            </a:r>
            <a:r>
              <a:rPr kumimoji="0" lang="en-US" altLang="ja-JP" sz="2000" b="0" i="0" u="none" strike="noStrike" kern="1200" cap="none" spc="0" normalizeH="0" baseline="0" noProof="0" dirty="0">
                <a:ln>
                  <a:noFill/>
                </a:ln>
                <a:solidFill>
                  <a:srgbClr val="FF0000"/>
                </a:solidFill>
                <a:effectLst/>
                <a:uLnTx/>
                <a:uFillTx/>
                <a:latin typeface="+mn-lt"/>
                <a:ea typeface="ＭＳ 明朝" pitchFamily="17" charset="-128"/>
                <a:cs typeface="+mn-cs"/>
              </a:rPr>
              <a:t>whole genome sequences (the complete set of genes) of various organisms have been deciphered</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ＭＳ 明朝" pitchFamily="17" charset="-128"/>
                <a:cs typeface="+mn-cs"/>
              </a:rPr>
              <a:t> and we realize that functions of many genes are unknown and some are related with diseases. </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altLang="ja-JP" sz="2000" b="0" i="0" u="none" strike="noStrike" kern="1200" cap="none" spc="0" normalizeH="0" baseline="0" noProof="0" dirty="0">
                <a:ln>
                  <a:noFill/>
                </a:ln>
                <a:solidFill>
                  <a:schemeClr val="tx1">
                    <a:tint val="75000"/>
                  </a:schemeClr>
                </a:solidFill>
                <a:effectLst/>
                <a:uLnTx/>
                <a:uFillTx/>
                <a:latin typeface="+mn-lt"/>
                <a:ea typeface="ＭＳ 明朝" pitchFamily="17" charset="-128"/>
                <a:cs typeface="+mn-cs"/>
              </a:rPr>
              <a:t>Therefore, </a:t>
            </a:r>
            <a:r>
              <a:rPr kumimoji="0" lang="en-US" altLang="ja-JP" sz="2000" b="0" i="0" u="none" strike="noStrike" kern="1200" cap="none" spc="0" normalizeH="0" baseline="0" noProof="0" dirty="0">
                <a:ln>
                  <a:noFill/>
                </a:ln>
                <a:solidFill>
                  <a:srgbClr val="FF0000"/>
                </a:solidFill>
                <a:effectLst/>
                <a:uLnTx/>
                <a:uFillTx/>
                <a:latin typeface="+mn-lt"/>
                <a:ea typeface="ＭＳ 明朝" pitchFamily="17" charset="-128"/>
                <a:cs typeface="+mn-cs"/>
              </a:rPr>
              <a:t>understanding of protein folding helps us to investigate the functions of these genes and to design useful drugs against the diseases efficiently</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ＭＳ 明朝" pitchFamily="17" charset="-128"/>
                <a:cs typeface="+mn-cs"/>
              </a:rPr>
              <a:t>.</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mn-ea"/>
                <a:cs typeface="+mn-cs"/>
              </a:rPr>
              <a:t> </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altLang="ja-JP" sz="2000" b="0" i="0" u="none" strike="noStrike" kern="1200" cap="none" spc="0" normalizeH="0" baseline="0" noProof="0" dirty="0">
                <a:ln>
                  <a:noFill/>
                </a:ln>
                <a:solidFill>
                  <a:schemeClr val="tx1">
                    <a:tint val="75000"/>
                  </a:schemeClr>
                </a:solidFill>
                <a:effectLst/>
                <a:uLnTx/>
                <a:uFillTx/>
                <a:latin typeface="+mn-lt"/>
                <a:ea typeface="+mn-ea"/>
                <a:cs typeface="+mn-cs"/>
              </a:rPr>
              <a:t>In addition to that, the understanding opens the door to </a:t>
            </a:r>
            <a:r>
              <a:rPr kumimoji="0" lang="en-US" altLang="ja-JP" sz="2000" b="0" i="0" u="none" strike="noStrike" kern="1200" cap="none" spc="0" normalizeH="0" baseline="0" noProof="0" dirty="0">
                <a:ln>
                  <a:noFill/>
                </a:ln>
                <a:solidFill>
                  <a:srgbClr val="FF0000"/>
                </a:solidFill>
                <a:effectLst/>
                <a:uLnTx/>
                <a:uFillTx/>
                <a:latin typeface="+mn-lt"/>
                <a:ea typeface="+mn-ea"/>
                <a:cs typeface="+mn-cs"/>
              </a:rPr>
              <a:t>designing of proteins having novel functions as new </a:t>
            </a:r>
            <a:r>
              <a:rPr kumimoji="0" lang="en-US" altLang="ja-JP" sz="2000" b="0" i="0" u="none" strike="noStrike" kern="1200" cap="none" spc="0" normalizeH="0" baseline="0" noProof="0" dirty="0" err="1">
                <a:ln>
                  <a:noFill/>
                </a:ln>
                <a:solidFill>
                  <a:srgbClr val="FF0000"/>
                </a:solidFill>
                <a:effectLst/>
                <a:uLnTx/>
                <a:uFillTx/>
                <a:latin typeface="+mn-lt"/>
                <a:ea typeface="+mn-ea"/>
                <a:cs typeface="+mn-cs"/>
              </a:rPr>
              <a:t>nano</a:t>
            </a:r>
            <a:r>
              <a:rPr kumimoji="0" lang="en-US" altLang="ja-JP" sz="2000" b="0" i="0" u="none" strike="noStrike" kern="1200" cap="none" spc="0" normalizeH="0" baseline="0" noProof="0" dirty="0">
                <a:ln>
                  <a:noFill/>
                </a:ln>
                <a:solidFill>
                  <a:srgbClr val="FF0000"/>
                </a:solidFill>
                <a:effectLst/>
                <a:uLnTx/>
                <a:uFillTx/>
                <a:latin typeface="+mn-lt"/>
                <a:ea typeface="+mn-ea"/>
                <a:cs typeface="+mn-cs"/>
              </a:rPr>
              <a:t> machines</a:t>
            </a:r>
            <a:r>
              <a:rPr kumimoji="0" lang="en-US" altLang="ja-JP" sz="2000" b="0" i="0" u="none" strike="noStrike" kern="1200" cap="none" spc="0" normalizeH="0" baseline="0" noProof="0" dirty="0">
                <a:ln>
                  <a:noFill/>
                </a:ln>
                <a:solidFill>
                  <a:schemeClr val="tx1">
                    <a:tint val="75000"/>
                  </a:schemeClr>
                </a:solidFill>
                <a:effectLst/>
                <a:uLnTx/>
                <a:uFillTx/>
                <a:latin typeface="+mn-lt"/>
                <a:ea typeface="+mn-ea"/>
                <a:cs typeface="+mn-cs"/>
              </a:rPr>
              <a:t>.</a:t>
            </a:r>
            <a:r>
              <a:rPr kumimoji="0" lang="en-US" altLang="ja-JP" sz="1800" b="0" i="0" u="none" strike="noStrike" kern="1200" cap="none" spc="0" normalizeH="0" baseline="0" noProof="0" dirty="0">
                <a:ln>
                  <a:noFill/>
                </a:ln>
                <a:solidFill>
                  <a:schemeClr val="tx1">
                    <a:tint val="75000"/>
                  </a:schemeClr>
                </a:solidFill>
                <a:effectLst/>
                <a:uLnTx/>
                <a:uFillTx/>
                <a:latin typeface="+mn-lt"/>
                <a:ea typeface="+mn-ea"/>
                <a:cs typeface="+mn-cs"/>
              </a:rPr>
              <a:t> </a:t>
            </a:r>
          </a:p>
        </p:txBody>
      </p:sp>
      <p:sp>
        <p:nvSpPr>
          <p:cNvPr id="3" name="TextBox 2"/>
          <p:cNvSpPr txBox="1"/>
          <p:nvPr/>
        </p:nvSpPr>
        <p:spPr>
          <a:xfrm>
            <a:off x="609600" y="609600"/>
            <a:ext cx="4038600" cy="461665"/>
          </a:xfrm>
          <a:prstGeom prst="rect">
            <a:avLst/>
          </a:prstGeom>
          <a:noFill/>
        </p:spPr>
        <p:txBody>
          <a:bodyPr wrap="square" rtlCol="0">
            <a:spAutoFit/>
          </a:bodyPr>
          <a:lstStyle/>
          <a:p>
            <a:r>
              <a:rPr lang="en-US" sz="2400" b="1" dirty="0"/>
              <a:t>Importance or Protein Folding</a:t>
            </a:r>
          </a:p>
        </p:txBody>
      </p:sp>
      <p:cxnSp>
        <p:nvCxnSpPr>
          <p:cNvPr id="4" name="Straight Connector 3"/>
          <p:cNvCxnSpPr/>
          <p:nvPr/>
        </p:nvCxnSpPr>
        <p:spPr>
          <a:xfrm>
            <a:off x="990600" y="1066800"/>
            <a:ext cx="4419600" cy="0"/>
          </a:xfrm>
          <a:prstGeom prst="line">
            <a:avLst/>
          </a:prstGeom>
          <a:ln w="25400"/>
          <a:effectLst>
            <a:outerShdw blurRad="50800" dist="50800" dir="5400000" algn="ctr" rotWithShape="0">
              <a:schemeClr val="tx2">
                <a:lumMod val="40000"/>
                <a:lumOff val="60000"/>
              </a:schemeClr>
            </a:outerShdw>
          </a:effectLst>
        </p:spPr>
        <p:style>
          <a:lnRef idx="1">
            <a:schemeClr val="accent1"/>
          </a:lnRef>
          <a:fillRef idx="0">
            <a:schemeClr val="accent1"/>
          </a:fillRef>
          <a:effectRef idx="0">
            <a:schemeClr val="accent1"/>
          </a:effectRef>
          <a:fontRef idx="minor">
            <a:schemeClr val="tx1"/>
          </a:fontRef>
        </p:style>
      </p:cxnSp>
      <p:sp>
        <p:nvSpPr>
          <p:cNvPr id="5" name="Text Box 8"/>
          <p:cNvSpPr txBox="1">
            <a:spLocks noChangeArrowheads="1"/>
          </p:cNvSpPr>
          <p:nvPr/>
        </p:nvSpPr>
        <p:spPr bwMode="auto">
          <a:xfrm>
            <a:off x="2590800" y="5486400"/>
            <a:ext cx="6175375" cy="369332"/>
          </a:xfrm>
          <a:prstGeom prst="rect">
            <a:avLst/>
          </a:prstGeom>
          <a:noFill/>
          <a:ln w="9525">
            <a:noFill/>
            <a:miter lim="800000"/>
            <a:headEnd/>
            <a:tailEnd/>
          </a:ln>
          <a:effectLst/>
        </p:spPr>
        <p:txBody>
          <a:bodyPr>
            <a:spAutoFit/>
          </a:bodyPr>
          <a:lstStyle/>
          <a:p>
            <a:pPr algn="ctr">
              <a:spcBef>
                <a:spcPct val="50000"/>
              </a:spcBef>
            </a:pPr>
            <a:r>
              <a:rPr lang="en-US" altLang="ja-JP" dirty="0">
                <a:latin typeface="Tahoma" pitchFamily="34" charset="0"/>
                <a:ea typeface="HGP創英角ﾎﾟｯﾌﾟ体" pitchFamily="50" charset="-128"/>
              </a:rPr>
              <a:t> Courtesy: Tokyo University of Science   Tadashi Ando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109D1552FA4B43918F8A6A05FF691A" ma:contentTypeVersion="4" ma:contentTypeDescription="Create a new document." ma:contentTypeScope="" ma:versionID="d561f967cc8f7c54c0ac41eab6e8bcda">
  <xsd:schema xmlns:xsd="http://www.w3.org/2001/XMLSchema" xmlns:xs="http://www.w3.org/2001/XMLSchema" xmlns:p="http://schemas.microsoft.com/office/2006/metadata/properties" xmlns:ns2="f17c3c3c-cc3d-47fc-8dd4-f916cbbbdf19" targetNamespace="http://schemas.microsoft.com/office/2006/metadata/properties" ma:root="true" ma:fieldsID="94492700d2e7c50aafe76dd9e37b26f0" ns2:_="">
    <xsd:import namespace="f17c3c3c-cc3d-47fc-8dd4-f916cbbbdf1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7c3c3c-cc3d-47fc-8dd4-f916cbbbdf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5E8A95-DA0E-498F-8B15-270510C9DF57}"/>
</file>

<file path=customXml/itemProps2.xml><?xml version="1.0" encoding="utf-8"?>
<ds:datastoreItem xmlns:ds="http://schemas.openxmlformats.org/officeDocument/2006/customXml" ds:itemID="{69778158-3DB3-41C5-B792-882912526D98}"/>
</file>

<file path=customXml/itemProps3.xml><?xml version="1.0" encoding="utf-8"?>
<ds:datastoreItem xmlns:ds="http://schemas.openxmlformats.org/officeDocument/2006/customXml" ds:itemID="{0D36851E-A241-4AA7-B939-3D9EB5B66156}"/>
</file>

<file path=docProps/app.xml><?xml version="1.0" encoding="utf-8"?>
<Properties xmlns="http://schemas.openxmlformats.org/officeDocument/2006/extended-properties" xmlns:vt="http://schemas.openxmlformats.org/officeDocument/2006/docPropsVTypes">
  <TotalTime>209</TotalTime>
  <Words>1053</Words>
  <Application>Microsoft Office PowerPoint</Application>
  <PresentationFormat>On-screen Show (4:3)</PresentationFormat>
  <Paragraphs>98</Paragraphs>
  <Slides>17</Slides>
  <Notes>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33" baseType="lpstr">
      <vt:lpstr>ＭＳ 明朝</vt:lpstr>
      <vt:lpstr>ＭＳ Ｐゴシック</vt:lpstr>
      <vt:lpstr>Arial</vt:lpstr>
      <vt:lpstr>Arial Unicode MS</vt:lpstr>
      <vt:lpstr>Calibri</vt:lpstr>
      <vt:lpstr>Helvetica</vt:lpstr>
      <vt:lpstr>HGP創英角ﾎﾟｯﾌﾟ体</vt:lpstr>
      <vt:lpstr>Symbol</vt:lpstr>
      <vt:lpstr>Tahoma</vt:lpstr>
      <vt:lpstr>Times</vt:lpstr>
      <vt:lpstr>Times CY</vt:lpstr>
      <vt:lpstr>Times New Roman</vt:lpstr>
      <vt:lpstr>Wingdings</vt:lpstr>
      <vt:lpstr>Office Theme</vt:lpstr>
      <vt:lpstr>Bitmap Image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 BIOTECHNOLOGY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Dr.Vibin Ramakrishnan</dc:creator>
  <cp:lastModifiedBy>VRLAB</cp:lastModifiedBy>
  <cp:revision>16</cp:revision>
  <dcterms:created xsi:type="dcterms:W3CDTF">2011-10-16T05:35:23Z</dcterms:created>
  <dcterms:modified xsi:type="dcterms:W3CDTF">2024-01-25T07:06:31Z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0x010100F6109D1552FA4B43918F8A6A05FF691A</vt:lpwstr>
  </property>
</Properties>
</file>