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6.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2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6" r:id="rId4"/>
    <p:sldId id="260" r:id="rId5"/>
    <p:sldId id="258" r:id="rId6"/>
    <p:sldId id="259" r:id="rId7"/>
    <p:sldId id="267" r:id="rId8"/>
    <p:sldId id="268" r:id="rId9"/>
    <p:sldId id="269" r:id="rId10"/>
    <p:sldId id="275" r:id="rId11"/>
    <p:sldId id="276" r:id="rId12"/>
    <p:sldId id="277" r:id="rId13"/>
    <p:sldId id="270" r:id="rId14"/>
    <p:sldId id="272" r:id="rId15"/>
    <p:sldId id="273" r:id="rId16"/>
    <p:sldId id="271" r:id="rId17"/>
    <p:sldId id="278" r:id="rId18"/>
    <p:sldId id="261" r:id="rId19"/>
    <p:sldId id="262" r:id="rId20"/>
    <p:sldId id="263" r:id="rId21"/>
    <p:sldId id="264" r:id="rId22"/>
    <p:sldId id="265" r:id="rId23"/>
    <p:sldId id="281" r:id="rId24"/>
    <p:sldId id="282" r:id="rId25"/>
    <p:sldId id="279" r:id="rId26"/>
    <p:sldId id="280" r:id="rId27"/>
    <p:sldId id="27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713"/>
  </p:normalViewPr>
  <p:slideViewPr>
    <p:cSldViewPr snapToGrid="0" snapToObjects="1">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35" Type="http://schemas.openxmlformats.org/officeDocument/2006/relationships/customXml" Target="../customXml/item3.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B48F30-86EB-AB4B-A77E-5E56553255E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 xmlns:a16="http://schemas.microsoft.com/office/drawing/2014/main" id="{79121560-DF5F-8044-985E-77968C56C4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 xmlns:a16="http://schemas.microsoft.com/office/drawing/2014/main" id="{18709B60-4B01-604F-85C3-210A60816360}"/>
              </a:ext>
            </a:extLst>
          </p:cNvPr>
          <p:cNvSpPr>
            <a:spLocks noGrp="1"/>
          </p:cNvSpPr>
          <p:nvPr>
            <p:ph type="dt" sz="half" idx="10"/>
          </p:nvPr>
        </p:nvSpPr>
        <p:spPr/>
        <p:txBody>
          <a:bodyPr/>
          <a:lstStyle/>
          <a:p>
            <a:fld id="{B5A5E4C6-2204-AB42-A5E2-E8497940862B}" type="datetimeFigureOut">
              <a:rPr lang="en-US" smtClean="0"/>
              <a:t>1/27/2022</a:t>
            </a:fld>
            <a:endParaRPr lang="en-US"/>
          </a:p>
        </p:txBody>
      </p:sp>
      <p:sp>
        <p:nvSpPr>
          <p:cNvPr id="5" name="Footer Placeholder 4">
            <a:extLst>
              <a:ext uri="{FF2B5EF4-FFF2-40B4-BE49-F238E27FC236}">
                <a16:creationId xmlns="" xmlns:a16="http://schemas.microsoft.com/office/drawing/2014/main" id="{395294DB-9B53-3444-B68B-63B6A05F19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7AAE2B79-4028-254D-9FF6-4C91BE88F5D0}"/>
              </a:ext>
            </a:extLst>
          </p:cNvPr>
          <p:cNvSpPr>
            <a:spLocks noGrp="1"/>
          </p:cNvSpPr>
          <p:nvPr>
            <p:ph type="sldNum" sz="quarter" idx="12"/>
          </p:nvPr>
        </p:nvSpPr>
        <p:spPr/>
        <p:txBody>
          <a:bodyPr/>
          <a:lstStyle/>
          <a:p>
            <a:fld id="{EE05B67D-03AD-3545-B453-E8BA3A6D7359}" type="slidenum">
              <a:rPr lang="en-US" smtClean="0"/>
              <a:t>‹#›</a:t>
            </a:fld>
            <a:endParaRPr lang="en-US"/>
          </a:p>
        </p:txBody>
      </p:sp>
    </p:spTree>
    <p:extLst>
      <p:ext uri="{BB962C8B-B14F-4D97-AF65-F5344CB8AC3E}">
        <p14:creationId xmlns:p14="http://schemas.microsoft.com/office/powerpoint/2010/main" val="911065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391D275-6179-2444-AE92-D395CA4BCB40}"/>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 xmlns:a16="http://schemas.microsoft.com/office/drawing/2014/main" id="{6CCB97B9-3A11-3840-BEB9-8001CAFEF0C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 xmlns:a16="http://schemas.microsoft.com/office/drawing/2014/main" id="{9728EA18-C183-7F49-BA22-7277622F4C72}"/>
              </a:ext>
            </a:extLst>
          </p:cNvPr>
          <p:cNvSpPr>
            <a:spLocks noGrp="1"/>
          </p:cNvSpPr>
          <p:nvPr>
            <p:ph type="dt" sz="half" idx="10"/>
          </p:nvPr>
        </p:nvSpPr>
        <p:spPr/>
        <p:txBody>
          <a:bodyPr/>
          <a:lstStyle/>
          <a:p>
            <a:fld id="{B5A5E4C6-2204-AB42-A5E2-E8497940862B}" type="datetimeFigureOut">
              <a:rPr lang="en-US" smtClean="0"/>
              <a:t>1/27/2022</a:t>
            </a:fld>
            <a:endParaRPr lang="en-US"/>
          </a:p>
        </p:txBody>
      </p:sp>
      <p:sp>
        <p:nvSpPr>
          <p:cNvPr id="5" name="Footer Placeholder 4">
            <a:extLst>
              <a:ext uri="{FF2B5EF4-FFF2-40B4-BE49-F238E27FC236}">
                <a16:creationId xmlns="" xmlns:a16="http://schemas.microsoft.com/office/drawing/2014/main" id="{00E7B8B4-89F2-444B-8E2D-2367FF844A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C034F41F-5747-A844-8638-CEB139BDA604}"/>
              </a:ext>
            </a:extLst>
          </p:cNvPr>
          <p:cNvSpPr>
            <a:spLocks noGrp="1"/>
          </p:cNvSpPr>
          <p:nvPr>
            <p:ph type="sldNum" sz="quarter" idx="12"/>
          </p:nvPr>
        </p:nvSpPr>
        <p:spPr/>
        <p:txBody>
          <a:bodyPr/>
          <a:lstStyle/>
          <a:p>
            <a:fld id="{EE05B67D-03AD-3545-B453-E8BA3A6D7359}" type="slidenum">
              <a:rPr lang="en-US" smtClean="0"/>
              <a:t>‹#›</a:t>
            </a:fld>
            <a:endParaRPr lang="en-US"/>
          </a:p>
        </p:txBody>
      </p:sp>
    </p:spTree>
    <p:extLst>
      <p:ext uri="{BB962C8B-B14F-4D97-AF65-F5344CB8AC3E}">
        <p14:creationId xmlns:p14="http://schemas.microsoft.com/office/powerpoint/2010/main" val="3030997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CF337107-B82E-9A49-81DF-C34AE08D785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 xmlns:a16="http://schemas.microsoft.com/office/drawing/2014/main" id="{C845202E-A79C-D847-847C-F44810C23E81}"/>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 xmlns:a16="http://schemas.microsoft.com/office/drawing/2014/main" id="{7C9AE5AC-BFBC-6445-9CCE-ED4B19A6ABB3}"/>
              </a:ext>
            </a:extLst>
          </p:cNvPr>
          <p:cNvSpPr>
            <a:spLocks noGrp="1"/>
          </p:cNvSpPr>
          <p:nvPr>
            <p:ph type="dt" sz="half" idx="10"/>
          </p:nvPr>
        </p:nvSpPr>
        <p:spPr/>
        <p:txBody>
          <a:bodyPr/>
          <a:lstStyle/>
          <a:p>
            <a:fld id="{B5A5E4C6-2204-AB42-A5E2-E8497940862B}" type="datetimeFigureOut">
              <a:rPr lang="en-US" smtClean="0"/>
              <a:t>1/27/2022</a:t>
            </a:fld>
            <a:endParaRPr lang="en-US"/>
          </a:p>
        </p:txBody>
      </p:sp>
      <p:sp>
        <p:nvSpPr>
          <p:cNvPr id="5" name="Footer Placeholder 4">
            <a:extLst>
              <a:ext uri="{FF2B5EF4-FFF2-40B4-BE49-F238E27FC236}">
                <a16:creationId xmlns="" xmlns:a16="http://schemas.microsoft.com/office/drawing/2014/main" id="{986C6E0E-BE88-A44D-9168-DBEA27920F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9BECBA61-F85C-B94B-AC2A-A7E2F23B3F7F}"/>
              </a:ext>
            </a:extLst>
          </p:cNvPr>
          <p:cNvSpPr>
            <a:spLocks noGrp="1"/>
          </p:cNvSpPr>
          <p:nvPr>
            <p:ph type="sldNum" sz="quarter" idx="12"/>
          </p:nvPr>
        </p:nvSpPr>
        <p:spPr/>
        <p:txBody>
          <a:bodyPr/>
          <a:lstStyle/>
          <a:p>
            <a:fld id="{EE05B67D-03AD-3545-B453-E8BA3A6D7359}" type="slidenum">
              <a:rPr lang="en-US" smtClean="0"/>
              <a:t>‹#›</a:t>
            </a:fld>
            <a:endParaRPr lang="en-US"/>
          </a:p>
        </p:txBody>
      </p:sp>
    </p:spTree>
    <p:extLst>
      <p:ext uri="{BB962C8B-B14F-4D97-AF65-F5344CB8AC3E}">
        <p14:creationId xmlns:p14="http://schemas.microsoft.com/office/powerpoint/2010/main" val="3154338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9EB0244-E352-0444-A211-F4493697EAB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 xmlns:a16="http://schemas.microsoft.com/office/drawing/2014/main" id="{57D10395-569D-F24E-B241-6DB9BBAB514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 xmlns:a16="http://schemas.microsoft.com/office/drawing/2014/main" id="{2D2D2241-2A5A-F645-9C95-F8C1C431C285}"/>
              </a:ext>
            </a:extLst>
          </p:cNvPr>
          <p:cNvSpPr>
            <a:spLocks noGrp="1"/>
          </p:cNvSpPr>
          <p:nvPr>
            <p:ph type="dt" sz="half" idx="10"/>
          </p:nvPr>
        </p:nvSpPr>
        <p:spPr/>
        <p:txBody>
          <a:bodyPr/>
          <a:lstStyle/>
          <a:p>
            <a:fld id="{B5A5E4C6-2204-AB42-A5E2-E8497940862B}" type="datetimeFigureOut">
              <a:rPr lang="en-US" smtClean="0"/>
              <a:t>1/27/2022</a:t>
            </a:fld>
            <a:endParaRPr lang="en-US"/>
          </a:p>
        </p:txBody>
      </p:sp>
      <p:sp>
        <p:nvSpPr>
          <p:cNvPr id="5" name="Footer Placeholder 4">
            <a:extLst>
              <a:ext uri="{FF2B5EF4-FFF2-40B4-BE49-F238E27FC236}">
                <a16:creationId xmlns="" xmlns:a16="http://schemas.microsoft.com/office/drawing/2014/main" id="{74E90641-14B1-894C-A74C-3CA2AB4975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9DA98BC4-664D-CB4F-84E4-2A762DB9C555}"/>
              </a:ext>
            </a:extLst>
          </p:cNvPr>
          <p:cNvSpPr>
            <a:spLocks noGrp="1"/>
          </p:cNvSpPr>
          <p:nvPr>
            <p:ph type="sldNum" sz="quarter" idx="12"/>
          </p:nvPr>
        </p:nvSpPr>
        <p:spPr/>
        <p:txBody>
          <a:bodyPr/>
          <a:lstStyle/>
          <a:p>
            <a:fld id="{EE05B67D-03AD-3545-B453-E8BA3A6D7359}" type="slidenum">
              <a:rPr lang="en-US" smtClean="0"/>
              <a:t>‹#›</a:t>
            </a:fld>
            <a:endParaRPr lang="en-US"/>
          </a:p>
        </p:txBody>
      </p:sp>
    </p:spTree>
    <p:extLst>
      <p:ext uri="{BB962C8B-B14F-4D97-AF65-F5344CB8AC3E}">
        <p14:creationId xmlns:p14="http://schemas.microsoft.com/office/powerpoint/2010/main" val="333695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6FC4A52-39FB-2A40-87CD-A53525AF3A8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 xmlns:a16="http://schemas.microsoft.com/office/drawing/2014/main" id="{55220B3C-4A8B-AA4C-B958-E911D53E51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 xmlns:a16="http://schemas.microsoft.com/office/drawing/2014/main" id="{C70DDFA1-E740-6F49-8996-C4C56CB12566}"/>
              </a:ext>
            </a:extLst>
          </p:cNvPr>
          <p:cNvSpPr>
            <a:spLocks noGrp="1"/>
          </p:cNvSpPr>
          <p:nvPr>
            <p:ph type="dt" sz="half" idx="10"/>
          </p:nvPr>
        </p:nvSpPr>
        <p:spPr/>
        <p:txBody>
          <a:bodyPr/>
          <a:lstStyle/>
          <a:p>
            <a:fld id="{B5A5E4C6-2204-AB42-A5E2-E8497940862B}" type="datetimeFigureOut">
              <a:rPr lang="en-US" smtClean="0"/>
              <a:t>1/27/2022</a:t>
            </a:fld>
            <a:endParaRPr lang="en-US"/>
          </a:p>
        </p:txBody>
      </p:sp>
      <p:sp>
        <p:nvSpPr>
          <p:cNvPr id="5" name="Footer Placeholder 4">
            <a:extLst>
              <a:ext uri="{FF2B5EF4-FFF2-40B4-BE49-F238E27FC236}">
                <a16:creationId xmlns="" xmlns:a16="http://schemas.microsoft.com/office/drawing/2014/main" id="{1C8643E9-A2D1-9244-81A2-A1E27AB6B8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3C76FA3E-9217-8047-8F15-9F4BE51DCF65}"/>
              </a:ext>
            </a:extLst>
          </p:cNvPr>
          <p:cNvSpPr>
            <a:spLocks noGrp="1"/>
          </p:cNvSpPr>
          <p:nvPr>
            <p:ph type="sldNum" sz="quarter" idx="12"/>
          </p:nvPr>
        </p:nvSpPr>
        <p:spPr/>
        <p:txBody>
          <a:bodyPr/>
          <a:lstStyle/>
          <a:p>
            <a:fld id="{EE05B67D-03AD-3545-B453-E8BA3A6D7359}" type="slidenum">
              <a:rPr lang="en-US" smtClean="0"/>
              <a:t>‹#›</a:t>
            </a:fld>
            <a:endParaRPr lang="en-US"/>
          </a:p>
        </p:txBody>
      </p:sp>
    </p:spTree>
    <p:extLst>
      <p:ext uri="{BB962C8B-B14F-4D97-AF65-F5344CB8AC3E}">
        <p14:creationId xmlns:p14="http://schemas.microsoft.com/office/powerpoint/2010/main" val="373081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EA962D7-EFF0-E34F-B455-2E61EC09371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 xmlns:a16="http://schemas.microsoft.com/office/drawing/2014/main" id="{D349F0A8-FB00-2843-B6FC-F43D7EB1D0F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 xmlns:a16="http://schemas.microsoft.com/office/drawing/2014/main" id="{F8092693-D94A-3F44-8F3E-D313D2FF2FD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 xmlns:a16="http://schemas.microsoft.com/office/drawing/2014/main" id="{306C17A2-2DBD-1147-A7B3-1191FFD5906E}"/>
              </a:ext>
            </a:extLst>
          </p:cNvPr>
          <p:cNvSpPr>
            <a:spLocks noGrp="1"/>
          </p:cNvSpPr>
          <p:nvPr>
            <p:ph type="dt" sz="half" idx="10"/>
          </p:nvPr>
        </p:nvSpPr>
        <p:spPr/>
        <p:txBody>
          <a:bodyPr/>
          <a:lstStyle/>
          <a:p>
            <a:fld id="{B5A5E4C6-2204-AB42-A5E2-E8497940862B}" type="datetimeFigureOut">
              <a:rPr lang="en-US" smtClean="0"/>
              <a:t>1/27/2022</a:t>
            </a:fld>
            <a:endParaRPr lang="en-US"/>
          </a:p>
        </p:txBody>
      </p:sp>
      <p:sp>
        <p:nvSpPr>
          <p:cNvPr id="6" name="Footer Placeholder 5">
            <a:extLst>
              <a:ext uri="{FF2B5EF4-FFF2-40B4-BE49-F238E27FC236}">
                <a16:creationId xmlns="" xmlns:a16="http://schemas.microsoft.com/office/drawing/2014/main" id="{2A421233-7497-F646-AFFF-61E600D21A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C33C477D-3AF0-5A46-B1B9-25425A662EE6}"/>
              </a:ext>
            </a:extLst>
          </p:cNvPr>
          <p:cNvSpPr>
            <a:spLocks noGrp="1"/>
          </p:cNvSpPr>
          <p:nvPr>
            <p:ph type="sldNum" sz="quarter" idx="12"/>
          </p:nvPr>
        </p:nvSpPr>
        <p:spPr/>
        <p:txBody>
          <a:bodyPr/>
          <a:lstStyle/>
          <a:p>
            <a:fld id="{EE05B67D-03AD-3545-B453-E8BA3A6D7359}" type="slidenum">
              <a:rPr lang="en-US" smtClean="0"/>
              <a:t>‹#›</a:t>
            </a:fld>
            <a:endParaRPr lang="en-US"/>
          </a:p>
        </p:txBody>
      </p:sp>
    </p:spTree>
    <p:extLst>
      <p:ext uri="{BB962C8B-B14F-4D97-AF65-F5344CB8AC3E}">
        <p14:creationId xmlns:p14="http://schemas.microsoft.com/office/powerpoint/2010/main" val="4023216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0F4F0AB-DC91-5241-8395-C5EF0195D1F3}"/>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 xmlns:a16="http://schemas.microsoft.com/office/drawing/2014/main" id="{936668AC-8128-1F45-A4C7-373F4BB080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 xmlns:a16="http://schemas.microsoft.com/office/drawing/2014/main" id="{7F2C864A-78D3-A042-8D95-6CD9751B5D8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 xmlns:a16="http://schemas.microsoft.com/office/drawing/2014/main" id="{FFFA38B6-2AF8-024C-AB89-843B8A1950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 xmlns:a16="http://schemas.microsoft.com/office/drawing/2014/main" id="{9EF56847-E07D-0644-A31A-51DD9429FBD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 xmlns:a16="http://schemas.microsoft.com/office/drawing/2014/main" id="{4B33DA80-90A0-DE42-A5E1-904797583B6D}"/>
              </a:ext>
            </a:extLst>
          </p:cNvPr>
          <p:cNvSpPr>
            <a:spLocks noGrp="1"/>
          </p:cNvSpPr>
          <p:nvPr>
            <p:ph type="dt" sz="half" idx="10"/>
          </p:nvPr>
        </p:nvSpPr>
        <p:spPr/>
        <p:txBody>
          <a:bodyPr/>
          <a:lstStyle/>
          <a:p>
            <a:fld id="{B5A5E4C6-2204-AB42-A5E2-E8497940862B}" type="datetimeFigureOut">
              <a:rPr lang="en-US" smtClean="0"/>
              <a:t>1/27/2022</a:t>
            </a:fld>
            <a:endParaRPr lang="en-US"/>
          </a:p>
        </p:txBody>
      </p:sp>
      <p:sp>
        <p:nvSpPr>
          <p:cNvPr id="8" name="Footer Placeholder 7">
            <a:extLst>
              <a:ext uri="{FF2B5EF4-FFF2-40B4-BE49-F238E27FC236}">
                <a16:creationId xmlns="" xmlns:a16="http://schemas.microsoft.com/office/drawing/2014/main" id="{8BA7CF13-3CDE-8B4D-B1AA-FDCC4DD4C0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15D3C616-DF50-C94B-9FEC-CF971512E6A0}"/>
              </a:ext>
            </a:extLst>
          </p:cNvPr>
          <p:cNvSpPr>
            <a:spLocks noGrp="1"/>
          </p:cNvSpPr>
          <p:nvPr>
            <p:ph type="sldNum" sz="quarter" idx="12"/>
          </p:nvPr>
        </p:nvSpPr>
        <p:spPr/>
        <p:txBody>
          <a:bodyPr/>
          <a:lstStyle/>
          <a:p>
            <a:fld id="{EE05B67D-03AD-3545-B453-E8BA3A6D7359}" type="slidenum">
              <a:rPr lang="en-US" smtClean="0"/>
              <a:t>‹#›</a:t>
            </a:fld>
            <a:endParaRPr lang="en-US"/>
          </a:p>
        </p:txBody>
      </p:sp>
    </p:spTree>
    <p:extLst>
      <p:ext uri="{BB962C8B-B14F-4D97-AF65-F5344CB8AC3E}">
        <p14:creationId xmlns:p14="http://schemas.microsoft.com/office/powerpoint/2010/main" val="3945548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C6A2437-067E-7E46-A1F3-821D5C0C378F}"/>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 xmlns:a16="http://schemas.microsoft.com/office/drawing/2014/main" id="{343DE8A6-C8DA-BC45-B536-D5DCF0879A08}"/>
              </a:ext>
            </a:extLst>
          </p:cNvPr>
          <p:cNvSpPr>
            <a:spLocks noGrp="1"/>
          </p:cNvSpPr>
          <p:nvPr>
            <p:ph type="dt" sz="half" idx="10"/>
          </p:nvPr>
        </p:nvSpPr>
        <p:spPr/>
        <p:txBody>
          <a:bodyPr/>
          <a:lstStyle/>
          <a:p>
            <a:fld id="{B5A5E4C6-2204-AB42-A5E2-E8497940862B}" type="datetimeFigureOut">
              <a:rPr lang="en-US" smtClean="0"/>
              <a:t>1/27/2022</a:t>
            </a:fld>
            <a:endParaRPr lang="en-US"/>
          </a:p>
        </p:txBody>
      </p:sp>
      <p:sp>
        <p:nvSpPr>
          <p:cNvPr id="4" name="Footer Placeholder 3">
            <a:extLst>
              <a:ext uri="{FF2B5EF4-FFF2-40B4-BE49-F238E27FC236}">
                <a16:creationId xmlns="" xmlns:a16="http://schemas.microsoft.com/office/drawing/2014/main" id="{10EB427A-7892-7147-A757-51ED7D307AC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1B129E8C-BEDB-A44C-9FED-DE74F9E24EF2}"/>
              </a:ext>
            </a:extLst>
          </p:cNvPr>
          <p:cNvSpPr>
            <a:spLocks noGrp="1"/>
          </p:cNvSpPr>
          <p:nvPr>
            <p:ph type="sldNum" sz="quarter" idx="12"/>
          </p:nvPr>
        </p:nvSpPr>
        <p:spPr/>
        <p:txBody>
          <a:bodyPr/>
          <a:lstStyle/>
          <a:p>
            <a:fld id="{EE05B67D-03AD-3545-B453-E8BA3A6D7359}" type="slidenum">
              <a:rPr lang="en-US" smtClean="0"/>
              <a:t>‹#›</a:t>
            </a:fld>
            <a:endParaRPr lang="en-US"/>
          </a:p>
        </p:txBody>
      </p:sp>
    </p:spTree>
    <p:extLst>
      <p:ext uri="{BB962C8B-B14F-4D97-AF65-F5344CB8AC3E}">
        <p14:creationId xmlns:p14="http://schemas.microsoft.com/office/powerpoint/2010/main" val="2493196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DEEA68F4-B2C1-AC48-BFAB-82F59824C82B}"/>
              </a:ext>
            </a:extLst>
          </p:cNvPr>
          <p:cNvSpPr>
            <a:spLocks noGrp="1"/>
          </p:cNvSpPr>
          <p:nvPr>
            <p:ph type="dt" sz="half" idx="10"/>
          </p:nvPr>
        </p:nvSpPr>
        <p:spPr/>
        <p:txBody>
          <a:bodyPr/>
          <a:lstStyle/>
          <a:p>
            <a:fld id="{B5A5E4C6-2204-AB42-A5E2-E8497940862B}" type="datetimeFigureOut">
              <a:rPr lang="en-US" smtClean="0"/>
              <a:t>1/27/2022</a:t>
            </a:fld>
            <a:endParaRPr lang="en-US"/>
          </a:p>
        </p:txBody>
      </p:sp>
      <p:sp>
        <p:nvSpPr>
          <p:cNvPr id="3" name="Footer Placeholder 2">
            <a:extLst>
              <a:ext uri="{FF2B5EF4-FFF2-40B4-BE49-F238E27FC236}">
                <a16:creationId xmlns="" xmlns:a16="http://schemas.microsoft.com/office/drawing/2014/main" id="{BC3F24A0-09EF-9F4A-875D-F0FE885910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8E9EBC4A-1C2D-1F49-BC7C-1FBCE2CAB43A}"/>
              </a:ext>
            </a:extLst>
          </p:cNvPr>
          <p:cNvSpPr>
            <a:spLocks noGrp="1"/>
          </p:cNvSpPr>
          <p:nvPr>
            <p:ph type="sldNum" sz="quarter" idx="12"/>
          </p:nvPr>
        </p:nvSpPr>
        <p:spPr/>
        <p:txBody>
          <a:bodyPr/>
          <a:lstStyle/>
          <a:p>
            <a:fld id="{EE05B67D-03AD-3545-B453-E8BA3A6D7359}" type="slidenum">
              <a:rPr lang="en-US" smtClean="0"/>
              <a:t>‹#›</a:t>
            </a:fld>
            <a:endParaRPr lang="en-US"/>
          </a:p>
        </p:txBody>
      </p:sp>
    </p:spTree>
    <p:extLst>
      <p:ext uri="{BB962C8B-B14F-4D97-AF65-F5344CB8AC3E}">
        <p14:creationId xmlns:p14="http://schemas.microsoft.com/office/powerpoint/2010/main" val="4051632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AECA756-C256-E941-A550-290483DAB1D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 xmlns:a16="http://schemas.microsoft.com/office/drawing/2014/main" id="{9F10C302-FEE0-B742-82C0-4E5FC7FBE0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 xmlns:a16="http://schemas.microsoft.com/office/drawing/2014/main" id="{51C9D371-4EC1-9549-9805-16576263BD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 xmlns:a16="http://schemas.microsoft.com/office/drawing/2014/main" id="{43C3F3E4-DE3E-4E41-A719-CB161E3BFA30}"/>
              </a:ext>
            </a:extLst>
          </p:cNvPr>
          <p:cNvSpPr>
            <a:spLocks noGrp="1"/>
          </p:cNvSpPr>
          <p:nvPr>
            <p:ph type="dt" sz="half" idx="10"/>
          </p:nvPr>
        </p:nvSpPr>
        <p:spPr/>
        <p:txBody>
          <a:bodyPr/>
          <a:lstStyle/>
          <a:p>
            <a:fld id="{B5A5E4C6-2204-AB42-A5E2-E8497940862B}" type="datetimeFigureOut">
              <a:rPr lang="en-US" smtClean="0"/>
              <a:t>1/27/2022</a:t>
            </a:fld>
            <a:endParaRPr lang="en-US"/>
          </a:p>
        </p:txBody>
      </p:sp>
      <p:sp>
        <p:nvSpPr>
          <p:cNvPr id="6" name="Footer Placeholder 5">
            <a:extLst>
              <a:ext uri="{FF2B5EF4-FFF2-40B4-BE49-F238E27FC236}">
                <a16:creationId xmlns="" xmlns:a16="http://schemas.microsoft.com/office/drawing/2014/main" id="{3B48C87F-3ADE-B041-BED6-7707C34FBB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59830DBF-5CD6-A14E-8F7B-E40149DBFC25}"/>
              </a:ext>
            </a:extLst>
          </p:cNvPr>
          <p:cNvSpPr>
            <a:spLocks noGrp="1"/>
          </p:cNvSpPr>
          <p:nvPr>
            <p:ph type="sldNum" sz="quarter" idx="12"/>
          </p:nvPr>
        </p:nvSpPr>
        <p:spPr/>
        <p:txBody>
          <a:bodyPr/>
          <a:lstStyle/>
          <a:p>
            <a:fld id="{EE05B67D-03AD-3545-B453-E8BA3A6D7359}" type="slidenum">
              <a:rPr lang="en-US" smtClean="0"/>
              <a:t>‹#›</a:t>
            </a:fld>
            <a:endParaRPr lang="en-US"/>
          </a:p>
        </p:txBody>
      </p:sp>
    </p:spTree>
    <p:extLst>
      <p:ext uri="{BB962C8B-B14F-4D97-AF65-F5344CB8AC3E}">
        <p14:creationId xmlns:p14="http://schemas.microsoft.com/office/powerpoint/2010/main" val="2054199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C1809F8-12E3-DF4C-9C31-88A75FCBECC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 xmlns:a16="http://schemas.microsoft.com/office/drawing/2014/main" id="{0ED28204-5C41-7D4B-91BF-BBB69F9775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6F660160-9A8E-AB49-9F14-FD69E8CB2E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 xmlns:a16="http://schemas.microsoft.com/office/drawing/2014/main" id="{B3468817-B003-9D4E-9B8E-CD50125E0E56}"/>
              </a:ext>
            </a:extLst>
          </p:cNvPr>
          <p:cNvSpPr>
            <a:spLocks noGrp="1"/>
          </p:cNvSpPr>
          <p:nvPr>
            <p:ph type="dt" sz="half" idx="10"/>
          </p:nvPr>
        </p:nvSpPr>
        <p:spPr/>
        <p:txBody>
          <a:bodyPr/>
          <a:lstStyle/>
          <a:p>
            <a:fld id="{B5A5E4C6-2204-AB42-A5E2-E8497940862B}" type="datetimeFigureOut">
              <a:rPr lang="en-US" smtClean="0"/>
              <a:t>1/27/2022</a:t>
            </a:fld>
            <a:endParaRPr lang="en-US"/>
          </a:p>
        </p:txBody>
      </p:sp>
      <p:sp>
        <p:nvSpPr>
          <p:cNvPr id="6" name="Footer Placeholder 5">
            <a:extLst>
              <a:ext uri="{FF2B5EF4-FFF2-40B4-BE49-F238E27FC236}">
                <a16:creationId xmlns="" xmlns:a16="http://schemas.microsoft.com/office/drawing/2014/main" id="{8635A435-5C85-EC44-B354-91770E82FE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AA00D8F2-5DB6-004E-A7CA-67562EDAA8E1}"/>
              </a:ext>
            </a:extLst>
          </p:cNvPr>
          <p:cNvSpPr>
            <a:spLocks noGrp="1"/>
          </p:cNvSpPr>
          <p:nvPr>
            <p:ph type="sldNum" sz="quarter" idx="12"/>
          </p:nvPr>
        </p:nvSpPr>
        <p:spPr/>
        <p:txBody>
          <a:bodyPr/>
          <a:lstStyle/>
          <a:p>
            <a:fld id="{EE05B67D-03AD-3545-B453-E8BA3A6D7359}" type="slidenum">
              <a:rPr lang="en-US" smtClean="0"/>
              <a:t>‹#›</a:t>
            </a:fld>
            <a:endParaRPr lang="en-US"/>
          </a:p>
        </p:txBody>
      </p:sp>
    </p:spTree>
    <p:extLst>
      <p:ext uri="{BB962C8B-B14F-4D97-AF65-F5344CB8AC3E}">
        <p14:creationId xmlns:p14="http://schemas.microsoft.com/office/powerpoint/2010/main" val="223866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CCD25D8C-90AB-E940-8266-B9A067CB97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 xmlns:a16="http://schemas.microsoft.com/office/drawing/2014/main" id="{E58D6099-00AF-2443-A433-91852315A6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 xmlns:a16="http://schemas.microsoft.com/office/drawing/2014/main" id="{0B28533F-FF00-1046-821D-74379059C6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A5E4C6-2204-AB42-A5E2-E8497940862B}" type="datetimeFigureOut">
              <a:rPr lang="en-US" smtClean="0"/>
              <a:t>1/27/2022</a:t>
            </a:fld>
            <a:endParaRPr lang="en-US"/>
          </a:p>
        </p:txBody>
      </p:sp>
      <p:sp>
        <p:nvSpPr>
          <p:cNvPr id="5" name="Footer Placeholder 4">
            <a:extLst>
              <a:ext uri="{FF2B5EF4-FFF2-40B4-BE49-F238E27FC236}">
                <a16:creationId xmlns="" xmlns:a16="http://schemas.microsoft.com/office/drawing/2014/main" id="{B4DF34BC-361C-2F4F-A3EB-7029FF678D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7A5833EA-2819-234E-99E2-BDB59F45C9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05B67D-03AD-3545-B453-E8BA3A6D7359}" type="slidenum">
              <a:rPr lang="en-US" smtClean="0"/>
              <a:t>‹#›</a:t>
            </a:fld>
            <a:endParaRPr lang="en-US"/>
          </a:p>
        </p:txBody>
      </p:sp>
    </p:spTree>
    <p:extLst>
      <p:ext uri="{BB962C8B-B14F-4D97-AF65-F5344CB8AC3E}">
        <p14:creationId xmlns:p14="http://schemas.microsoft.com/office/powerpoint/2010/main" val="40813054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s://www.canada.ca/en/health-canada/services/food-nutrition/genetically-modified-foods-other-novel-foods/approved-products/golden-rice-gr2e.html" TargetMode="External"/><Relationship Id="rId2" Type="http://schemas.openxmlformats.org/officeDocument/2006/relationships/hyperlink" Target="http://www.foodstandards.gov.au/code/changes/gazette/Pages/AmendmentNo177.aspx" TargetMode="External"/><Relationship Id="rId1" Type="http://schemas.openxmlformats.org/officeDocument/2006/relationships/slideLayout" Target="../slideLayouts/slideLayout7.xml"/><Relationship Id="rId4" Type="http://schemas.openxmlformats.org/officeDocument/2006/relationships/hyperlink" Target="https://www.fda.gov/Food/IngredientsPackagingLabeling/GEPlants/ucm461831.htm"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0"/>
            <a:lum/>
          </a:blip>
          <a:srcRect/>
          <a:stretch>
            <a:fillRect t="-2000" b="-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EC3E8E-CE84-134A-A150-86E14096FA51}"/>
              </a:ext>
            </a:extLst>
          </p:cNvPr>
          <p:cNvSpPr>
            <a:spLocks noGrp="1"/>
          </p:cNvSpPr>
          <p:nvPr>
            <p:ph type="ctrTitle"/>
          </p:nvPr>
        </p:nvSpPr>
        <p:spPr>
          <a:xfrm>
            <a:off x="1811134" y="2912015"/>
            <a:ext cx="9144000" cy="920193"/>
          </a:xfrm>
        </p:spPr>
        <p:txBody>
          <a:bodyPr>
            <a:normAutofit/>
          </a:bodyPr>
          <a:lstStyle/>
          <a:p>
            <a:r>
              <a:rPr lang="en-US" b="1" dirty="0"/>
              <a:t>Golden Rice </a:t>
            </a:r>
          </a:p>
        </p:txBody>
      </p:sp>
    </p:spTree>
    <p:extLst>
      <p:ext uri="{BB962C8B-B14F-4D97-AF65-F5344CB8AC3E}">
        <p14:creationId xmlns:p14="http://schemas.microsoft.com/office/powerpoint/2010/main" val="27016116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6984" y="0"/>
            <a:ext cx="7574061" cy="5411829"/>
          </a:xfrm>
          <a:prstGeom prst="rect">
            <a:avLst/>
          </a:prstGeom>
        </p:spPr>
      </p:pic>
      <p:sp>
        <p:nvSpPr>
          <p:cNvPr id="3" name="Rectangle 2"/>
          <p:cNvSpPr/>
          <p:nvPr/>
        </p:nvSpPr>
        <p:spPr>
          <a:xfrm>
            <a:off x="1296984" y="5042723"/>
            <a:ext cx="9494293" cy="1200329"/>
          </a:xfrm>
          <a:prstGeom prst="rect">
            <a:avLst/>
          </a:prstGeom>
        </p:spPr>
        <p:txBody>
          <a:bodyPr wrap="square">
            <a:spAutoFit/>
          </a:bodyPr>
          <a:lstStyle/>
          <a:p>
            <a:r>
              <a:rPr lang="en-US" dirty="0" smtClean="0"/>
              <a:t>Filling </a:t>
            </a:r>
            <a:r>
              <a:rPr lang="en-US" dirty="0"/>
              <a:t>a biosynthetic gap: Pathway elements in green are functional in wild-type rice grains. Thus the GGPP precursor molecule is being synthesized and lycopene can be cyclized. Elements in blue, including the blue box, are effectively absent. Introduction of the enzymes </a:t>
            </a:r>
            <a:r>
              <a:rPr lang="en-US" dirty="0" err="1"/>
              <a:t>phytoene</a:t>
            </a:r>
            <a:r>
              <a:rPr lang="en-US" dirty="0"/>
              <a:t>-synthase and the bacterial </a:t>
            </a:r>
            <a:r>
              <a:rPr lang="en-US" dirty="0" err="1"/>
              <a:t>desaturase</a:t>
            </a:r>
            <a:r>
              <a:rPr lang="en-US" dirty="0"/>
              <a:t> CRTI fills the biosynthetic gap created by the absence of the blue </a:t>
            </a:r>
            <a:r>
              <a:rPr lang="en-US" dirty="0" smtClean="0"/>
              <a:t>elements.</a:t>
            </a:r>
            <a:endParaRPr lang="en-US" dirty="0"/>
          </a:p>
        </p:txBody>
      </p:sp>
    </p:spTree>
    <p:extLst>
      <p:ext uri="{BB962C8B-B14F-4D97-AF65-F5344CB8AC3E}">
        <p14:creationId xmlns:p14="http://schemas.microsoft.com/office/powerpoint/2010/main" val="3289571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99150"/>
          </a:xfrm>
        </p:spPr>
        <p:txBody>
          <a:bodyPr>
            <a:normAutofit fontScale="90000"/>
          </a:bodyPr>
          <a:lstStyle/>
          <a:p>
            <a:r>
              <a:rPr lang="en-US" dirty="0" smtClean="0"/>
              <a:t>The underlying science</a:t>
            </a:r>
            <a:endParaRPr lang="en-US" dirty="0"/>
          </a:p>
        </p:txBody>
      </p:sp>
      <p:sp>
        <p:nvSpPr>
          <p:cNvPr id="3" name="Content Placeholder 2"/>
          <p:cNvSpPr>
            <a:spLocks noGrp="1"/>
          </p:cNvSpPr>
          <p:nvPr>
            <p:ph idx="1"/>
          </p:nvPr>
        </p:nvSpPr>
        <p:spPr>
          <a:xfrm>
            <a:off x="838200" y="764276"/>
            <a:ext cx="10515600" cy="5412687"/>
          </a:xfrm>
        </p:spPr>
        <p:txBody>
          <a:bodyPr/>
          <a:lstStyle/>
          <a:p>
            <a:r>
              <a:rPr lang="en-US" dirty="0" smtClean="0"/>
              <a:t>Early research by 1990’s proved that 2 transgenes required</a:t>
            </a:r>
          </a:p>
          <a:p>
            <a:r>
              <a:rPr lang="en-US" dirty="0" err="1" smtClean="0"/>
              <a:t>Phytoene</a:t>
            </a:r>
            <a:r>
              <a:rPr lang="en-US" dirty="0" smtClean="0"/>
              <a:t> synthase (PSY) an </a:t>
            </a:r>
            <a:r>
              <a:rPr lang="en-US" dirty="0" err="1" smtClean="0"/>
              <a:t>Phytoene</a:t>
            </a:r>
            <a:r>
              <a:rPr lang="en-US" dirty="0" smtClean="0"/>
              <a:t> </a:t>
            </a:r>
            <a:r>
              <a:rPr lang="en-US" dirty="0" err="1" smtClean="0"/>
              <a:t>desaturase</a:t>
            </a:r>
            <a:r>
              <a:rPr lang="en-US" dirty="0" smtClean="0"/>
              <a:t> and zeta carotene </a:t>
            </a:r>
            <a:r>
              <a:rPr lang="en-US" dirty="0" err="1" smtClean="0"/>
              <a:t>desaturase</a:t>
            </a:r>
            <a:r>
              <a:rPr lang="en-US" dirty="0" smtClean="0"/>
              <a:t> (CRT1). Lycopene </a:t>
            </a:r>
            <a:r>
              <a:rPr lang="en-US" dirty="0" err="1" smtClean="0"/>
              <a:t>cylase</a:t>
            </a:r>
            <a:r>
              <a:rPr lang="en-US" dirty="0" smtClean="0"/>
              <a:t> .</a:t>
            </a:r>
          </a:p>
          <a:p>
            <a:r>
              <a:rPr lang="en-US" dirty="0" smtClean="0"/>
              <a:t>Later studies proved that Lycopene </a:t>
            </a:r>
            <a:r>
              <a:rPr lang="en-US" dirty="0" err="1" smtClean="0"/>
              <a:t>cylase</a:t>
            </a:r>
            <a:r>
              <a:rPr lang="en-US" dirty="0" smtClean="0"/>
              <a:t> is not required as rice contains this enzyme.</a:t>
            </a:r>
          </a:p>
          <a:p>
            <a:r>
              <a:rPr lang="en-US" dirty="0"/>
              <a:t>the advantage of the CRTI </a:t>
            </a:r>
            <a:r>
              <a:rPr lang="en-US" dirty="0" err="1"/>
              <a:t>desaturase</a:t>
            </a:r>
            <a:r>
              <a:rPr lang="en-US" dirty="0"/>
              <a:t> lies in the fact that it can perform the entire reaction sequence from </a:t>
            </a:r>
            <a:r>
              <a:rPr lang="en-US" dirty="0" err="1"/>
              <a:t>phytoene</a:t>
            </a:r>
            <a:r>
              <a:rPr lang="en-US" dirty="0"/>
              <a:t> to lycopene on its own, while plants employ two </a:t>
            </a:r>
            <a:r>
              <a:rPr lang="en-US" dirty="0" err="1"/>
              <a:t>desaturases</a:t>
            </a:r>
            <a:r>
              <a:rPr lang="en-US" dirty="0"/>
              <a:t> and two </a:t>
            </a:r>
            <a:r>
              <a:rPr lang="en-US" dirty="0" err="1"/>
              <a:t>cis</a:t>
            </a:r>
            <a:r>
              <a:rPr lang="en-US" dirty="0"/>
              <a:t>-trans </a:t>
            </a:r>
            <a:r>
              <a:rPr lang="en-US" dirty="0" err="1"/>
              <a:t>isomerases</a:t>
            </a:r>
            <a:r>
              <a:rPr lang="en-US" dirty="0"/>
              <a:t> to achieve the same outcome. This reduces the number of transgenes required to only two</a:t>
            </a:r>
            <a:r>
              <a:rPr lang="en-US" dirty="0" smtClean="0"/>
              <a:t>.</a:t>
            </a:r>
          </a:p>
          <a:p>
            <a:endParaRPr lang="en-US" dirty="0" smtClean="0"/>
          </a:p>
          <a:p>
            <a:endParaRPr lang="en-US" dirty="0"/>
          </a:p>
        </p:txBody>
      </p:sp>
    </p:spTree>
    <p:extLst>
      <p:ext uri="{BB962C8B-B14F-4D97-AF65-F5344CB8AC3E}">
        <p14:creationId xmlns:p14="http://schemas.microsoft.com/office/powerpoint/2010/main" val="594022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Tree>
    <p:extLst>
      <p:ext uri="{BB962C8B-B14F-4D97-AF65-F5344CB8AC3E}">
        <p14:creationId xmlns:p14="http://schemas.microsoft.com/office/powerpoint/2010/main" val="1281334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4651" y="214525"/>
            <a:ext cx="8348449" cy="6261337"/>
          </a:xfrm>
          <a:prstGeom prst="rect">
            <a:avLst/>
          </a:prstGeom>
        </p:spPr>
      </p:pic>
    </p:spTree>
    <p:extLst>
      <p:ext uri="{BB962C8B-B14F-4D97-AF65-F5344CB8AC3E}">
        <p14:creationId xmlns:p14="http://schemas.microsoft.com/office/powerpoint/2010/main" val="32150621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0044" y="178770"/>
            <a:ext cx="8925209" cy="6700901"/>
          </a:xfrm>
          <a:prstGeom prst="rect">
            <a:avLst/>
          </a:prstGeom>
        </p:spPr>
      </p:pic>
    </p:spTree>
    <p:extLst>
      <p:ext uri="{BB962C8B-B14F-4D97-AF65-F5344CB8AC3E}">
        <p14:creationId xmlns:p14="http://schemas.microsoft.com/office/powerpoint/2010/main" val="18751397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1679" y="30892"/>
            <a:ext cx="8966154" cy="6731642"/>
          </a:xfrm>
          <a:prstGeom prst="rect">
            <a:avLst/>
          </a:prstGeom>
        </p:spPr>
      </p:pic>
    </p:spTree>
    <p:extLst>
      <p:ext uri="{BB962C8B-B14F-4D97-AF65-F5344CB8AC3E}">
        <p14:creationId xmlns:p14="http://schemas.microsoft.com/office/powerpoint/2010/main" val="4197727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9793" y="0"/>
            <a:ext cx="8856971" cy="6649669"/>
          </a:xfrm>
          <a:prstGeom prst="rect">
            <a:avLst/>
          </a:prstGeom>
        </p:spPr>
      </p:pic>
    </p:spTree>
    <p:extLst>
      <p:ext uri="{BB962C8B-B14F-4D97-AF65-F5344CB8AC3E}">
        <p14:creationId xmlns:p14="http://schemas.microsoft.com/office/powerpoint/2010/main" val="39796472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946511" y="173582"/>
            <a:ext cx="8030001" cy="6022501"/>
          </a:xfrm>
          <a:prstGeom prst="rect">
            <a:avLst/>
          </a:prstGeom>
        </p:spPr>
      </p:pic>
    </p:spTree>
    <p:extLst>
      <p:ext uri="{BB962C8B-B14F-4D97-AF65-F5344CB8AC3E}">
        <p14:creationId xmlns:p14="http://schemas.microsoft.com/office/powerpoint/2010/main" val="38894481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25FC9AE6-448D-EB43-8FF3-91916C726380}"/>
              </a:ext>
            </a:extLst>
          </p:cNvPr>
          <p:cNvSpPr txBox="1"/>
          <p:nvPr/>
        </p:nvSpPr>
        <p:spPr>
          <a:xfrm>
            <a:off x="4868355" y="380010"/>
            <a:ext cx="2827377" cy="461665"/>
          </a:xfrm>
          <a:prstGeom prst="rect">
            <a:avLst/>
          </a:prstGeom>
          <a:noFill/>
        </p:spPr>
        <p:txBody>
          <a:bodyPr wrap="none" rtlCol="0">
            <a:spAutoFit/>
          </a:bodyPr>
          <a:lstStyle/>
          <a:p>
            <a:r>
              <a:rPr lang="en-IN" sz="2400" b="1" dirty="0"/>
              <a:t>Golden Rice Benefits</a:t>
            </a:r>
            <a:endParaRPr lang="en-US" sz="2400" b="1" dirty="0"/>
          </a:p>
        </p:txBody>
      </p:sp>
      <p:sp>
        <p:nvSpPr>
          <p:cNvPr id="3" name="TextBox 2">
            <a:extLst>
              <a:ext uri="{FF2B5EF4-FFF2-40B4-BE49-F238E27FC236}">
                <a16:creationId xmlns="" xmlns:a16="http://schemas.microsoft.com/office/drawing/2014/main" id="{9ECFBD62-8C0E-8E43-AA36-382BAFF38D82}"/>
              </a:ext>
            </a:extLst>
          </p:cNvPr>
          <p:cNvSpPr txBox="1"/>
          <p:nvPr/>
        </p:nvSpPr>
        <p:spPr>
          <a:xfrm>
            <a:off x="544286" y="1300723"/>
            <a:ext cx="6052939" cy="369332"/>
          </a:xfrm>
          <a:prstGeom prst="rect">
            <a:avLst/>
          </a:prstGeom>
          <a:noFill/>
        </p:spPr>
        <p:txBody>
          <a:bodyPr wrap="none" rtlCol="0">
            <a:spAutoFit/>
          </a:bodyPr>
          <a:lstStyle/>
          <a:p>
            <a:pPr marL="342900" indent="-342900">
              <a:buFont typeface="+mj-lt"/>
              <a:buAutoNum type="arabicPeriod"/>
            </a:pPr>
            <a:r>
              <a:rPr lang="en-IN" b="1" dirty="0"/>
              <a:t>Lowers Risk of Blindness, Infections, Cancers and Diseases</a:t>
            </a:r>
            <a:endParaRPr lang="en-US" b="1" dirty="0"/>
          </a:p>
        </p:txBody>
      </p:sp>
      <p:sp>
        <p:nvSpPr>
          <p:cNvPr id="4" name="TextBox 3">
            <a:extLst>
              <a:ext uri="{FF2B5EF4-FFF2-40B4-BE49-F238E27FC236}">
                <a16:creationId xmlns="" xmlns:a16="http://schemas.microsoft.com/office/drawing/2014/main" id="{7E99EDC1-6483-D74D-9510-737809CA3685}"/>
              </a:ext>
            </a:extLst>
          </p:cNvPr>
          <p:cNvSpPr txBox="1"/>
          <p:nvPr/>
        </p:nvSpPr>
        <p:spPr>
          <a:xfrm>
            <a:off x="902523" y="1740993"/>
            <a:ext cx="10759043" cy="3788858"/>
          </a:xfrm>
          <a:prstGeom prst="rect">
            <a:avLst/>
          </a:prstGeom>
          <a:noFill/>
        </p:spPr>
        <p:txBody>
          <a:bodyPr wrap="square" rtlCol="0">
            <a:spAutoFit/>
          </a:bodyPr>
          <a:lstStyle/>
          <a:p>
            <a:pPr marL="285750" indent="-285750">
              <a:lnSpc>
                <a:spcPct val="150000"/>
              </a:lnSpc>
              <a:buFont typeface="Wingdings" pitchFamily="2" charset="2"/>
              <a:buChar char="Ø"/>
            </a:pPr>
            <a:r>
              <a:rPr lang="en-IN" dirty="0"/>
              <a:t>Golden rice has the ability to lower your risk of blindness, infections and cancers.</a:t>
            </a:r>
          </a:p>
          <a:p>
            <a:pPr marL="285750" indent="-285750">
              <a:lnSpc>
                <a:spcPct val="150000"/>
              </a:lnSpc>
              <a:buFont typeface="Wingdings" pitchFamily="2" charset="2"/>
              <a:buChar char="Ø"/>
            </a:pPr>
            <a:r>
              <a:rPr lang="en-IN" dirty="0"/>
              <a:t>A vitamin A deficiency can increase our risk of vision impairments, age-related macular degeneration and blindness.</a:t>
            </a:r>
          </a:p>
          <a:p>
            <a:pPr marL="285750" indent="-285750">
              <a:lnSpc>
                <a:spcPct val="150000"/>
              </a:lnSpc>
              <a:buFont typeface="Wingdings" pitchFamily="2" charset="2"/>
              <a:buChar char="Ø"/>
            </a:pPr>
            <a:r>
              <a:rPr lang="en-IN" dirty="0"/>
              <a:t>It can also worsen infections (measles, HIV, AIDS, chicken pox, etc.), especially in children.</a:t>
            </a:r>
          </a:p>
          <a:p>
            <a:pPr marL="285750" indent="-285750">
              <a:lnSpc>
                <a:spcPct val="150000"/>
              </a:lnSpc>
              <a:buFont typeface="Wingdings" pitchFamily="2" charset="2"/>
              <a:buChar char="Ø"/>
            </a:pPr>
            <a:r>
              <a:rPr lang="en-IN" dirty="0"/>
              <a:t>Approximately 125 million children, worldwide, exhibit chronically low levels of vitamin A (Wright, Hinchliffe &amp; Adams, 2005).</a:t>
            </a:r>
          </a:p>
          <a:p>
            <a:pPr marL="285750" indent="-285750">
              <a:lnSpc>
                <a:spcPct val="150000"/>
              </a:lnSpc>
              <a:buFont typeface="Wingdings" pitchFamily="2" charset="2"/>
              <a:buChar char="Ø"/>
            </a:pPr>
            <a:r>
              <a:rPr lang="en-IN" dirty="0"/>
              <a:t>The carotenoids found in golden rice can combat adult degenerative diseases.</a:t>
            </a:r>
          </a:p>
          <a:p>
            <a:pPr marL="285750" indent="-285750">
              <a:lnSpc>
                <a:spcPct val="150000"/>
              </a:lnSpc>
              <a:buFont typeface="Wingdings" pitchFamily="2" charset="2"/>
              <a:buChar char="Ø"/>
            </a:pPr>
            <a:r>
              <a:rPr lang="en-IN" dirty="0"/>
              <a:t>Other benefits of golden rice include: a lower risk of both a variety of heart diseases and prostate, breast and skin cancers.</a:t>
            </a:r>
            <a:endParaRPr lang="en-US" dirty="0"/>
          </a:p>
        </p:txBody>
      </p:sp>
    </p:spTree>
    <p:extLst>
      <p:ext uri="{BB962C8B-B14F-4D97-AF65-F5344CB8AC3E}">
        <p14:creationId xmlns:p14="http://schemas.microsoft.com/office/powerpoint/2010/main" val="5688250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9E37D35B-53FB-C74B-8E0D-C3558CA375D5}"/>
              </a:ext>
            </a:extLst>
          </p:cNvPr>
          <p:cNvSpPr txBox="1"/>
          <p:nvPr/>
        </p:nvSpPr>
        <p:spPr>
          <a:xfrm>
            <a:off x="688769" y="2030681"/>
            <a:ext cx="4062394" cy="400110"/>
          </a:xfrm>
          <a:prstGeom prst="rect">
            <a:avLst/>
          </a:prstGeom>
          <a:noFill/>
        </p:spPr>
        <p:txBody>
          <a:bodyPr wrap="none" rtlCol="0">
            <a:spAutoFit/>
          </a:bodyPr>
          <a:lstStyle/>
          <a:p>
            <a:pPr marL="342900" indent="-342900">
              <a:buFont typeface="+mj-lt"/>
              <a:buAutoNum type="arabicPeriod" startAt="2"/>
            </a:pPr>
            <a:r>
              <a:rPr lang="en-IN" sz="2000" b="1" dirty="0"/>
              <a:t>Reduces Gastrointestinal Distress</a:t>
            </a:r>
            <a:endParaRPr lang="en-US" sz="2000" b="1" dirty="0"/>
          </a:p>
        </p:txBody>
      </p:sp>
      <p:sp>
        <p:nvSpPr>
          <p:cNvPr id="4" name="TextBox 3">
            <a:extLst>
              <a:ext uri="{FF2B5EF4-FFF2-40B4-BE49-F238E27FC236}">
                <a16:creationId xmlns="" xmlns:a16="http://schemas.microsoft.com/office/drawing/2014/main" id="{A3F8A8DD-34A5-E44B-B090-A66DF4CDA397}"/>
              </a:ext>
            </a:extLst>
          </p:cNvPr>
          <p:cNvSpPr txBox="1"/>
          <p:nvPr/>
        </p:nvSpPr>
        <p:spPr>
          <a:xfrm>
            <a:off x="1031174" y="2430791"/>
            <a:ext cx="10984676" cy="1711366"/>
          </a:xfrm>
          <a:prstGeom prst="rect">
            <a:avLst/>
          </a:prstGeom>
          <a:noFill/>
        </p:spPr>
        <p:txBody>
          <a:bodyPr wrap="square" rtlCol="0">
            <a:spAutoFit/>
          </a:bodyPr>
          <a:lstStyle/>
          <a:p>
            <a:pPr marL="285750" indent="-285750">
              <a:lnSpc>
                <a:spcPct val="150000"/>
              </a:lnSpc>
              <a:buFont typeface="Wingdings" pitchFamily="2" charset="2"/>
              <a:buChar char="Ø"/>
            </a:pPr>
            <a:r>
              <a:rPr lang="en-IN" dirty="0"/>
              <a:t>Another one of the benefits of golden rice is that it can reduce gastrointestinal distress. </a:t>
            </a:r>
          </a:p>
          <a:p>
            <a:pPr marL="285750" indent="-285750">
              <a:lnSpc>
                <a:spcPct val="150000"/>
              </a:lnSpc>
              <a:buFont typeface="Wingdings" pitchFamily="2" charset="2"/>
              <a:buChar char="Ø"/>
            </a:pPr>
            <a:r>
              <a:rPr lang="en-IN" dirty="0"/>
              <a:t>In fact, it is considered a beneficial food to eat following an episode of diarrhoea, regardless of the cause. </a:t>
            </a:r>
          </a:p>
          <a:p>
            <a:pPr marL="285750" indent="-285750">
              <a:lnSpc>
                <a:spcPct val="150000"/>
              </a:lnSpc>
              <a:buFont typeface="Wingdings" pitchFamily="2" charset="2"/>
              <a:buChar char="Ø"/>
            </a:pPr>
            <a:r>
              <a:rPr lang="en-IN" dirty="0"/>
              <a:t>Golden rice behaves like a mild astringent in your gastrointestinal system, which supports easy digestion and restores your intestinal mucus following an episode of gastroenteritis and colitis.</a:t>
            </a:r>
            <a:endParaRPr lang="en-US" dirty="0"/>
          </a:p>
        </p:txBody>
      </p:sp>
    </p:spTree>
    <p:extLst>
      <p:ext uri="{BB962C8B-B14F-4D97-AF65-F5344CB8AC3E}">
        <p14:creationId xmlns:p14="http://schemas.microsoft.com/office/powerpoint/2010/main" val="3917123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DF249138-817D-5241-A1AB-4D612DA88045}"/>
              </a:ext>
            </a:extLst>
          </p:cNvPr>
          <p:cNvSpPr txBox="1"/>
          <p:nvPr/>
        </p:nvSpPr>
        <p:spPr>
          <a:xfrm>
            <a:off x="445607" y="219476"/>
            <a:ext cx="3779368" cy="584775"/>
          </a:xfrm>
          <a:prstGeom prst="rect">
            <a:avLst/>
          </a:prstGeom>
          <a:noFill/>
        </p:spPr>
        <p:txBody>
          <a:bodyPr wrap="none" rtlCol="0">
            <a:spAutoFit/>
          </a:bodyPr>
          <a:lstStyle/>
          <a:p>
            <a:r>
              <a:rPr lang="en-US" sz="3200" b="1" dirty="0">
                <a:latin typeface="+mj-lt"/>
              </a:rPr>
              <a:t>What is Golden Rice ?</a:t>
            </a:r>
          </a:p>
        </p:txBody>
      </p:sp>
      <p:pic>
        <p:nvPicPr>
          <p:cNvPr id="1026" name="Picture 2" descr="GM Golden Rice commercialization in Philippines 'far from reality,' may be  delayed until 2023 | Genetic Literacy Project">
            <a:extLst>
              <a:ext uri="{FF2B5EF4-FFF2-40B4-BE49-F238E27FC236}">
                <a16:creationId xmlns="" xmlns:a16="http://schemas.microsoft.com/office/drawing/2014/main" id="{82AF5CB5-F708-4E4C-81E0-2272C20F15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2829" y="1092200"/>
            <a:ext cx="3479800" cy="23368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 xmlns:a16="http://schemas.microsoft.com/office/drawing/2014/main" id="{7A934858-9E89-5646-9783-59FC99AA40BE}"/>
              </a:ext>
            </a:extLst>
          </p:cNvPr>
          <p:cNvSpPr txBox="1"/>
          <p:nvPr/>
        </p:nvSpPr>
        <p:spPr>
          <a:xfrm>
            <a:off x="445607" y="714885"/>
            <a:ext cx="7408551" cy="2814617"/>
          </a:xfrm>
          <a:prstGeom prst="rect">
            <a:avLst/>
          </a:prstGeom>
          <a:noFill/>
        </p:spPr>
        <p:txBody>
          <a:bodyPr wrap="square" rtlCol="0">
            <a:spAutoFit/>
          </a:bodyPr>
          <a:lstStyle/>
          <a:p>
            <a:pPr marL="285750" indent="-285750">
              <a:lnSpc>
                <a:spcPct val="150000"/>
              </a:lnSpc>
              <a:buFont typeface="Wingdings" pitchFamily="2" charset="2"/>
              <a:buChar char="Ø"/>
            </a:pPr>
            <a:r>
              <a:rPr lang="en-IN" sz="2000" dirty="0"/>
              <a:t>Golden rice is a form of rice with biosynthesis of beta-carotene (a form of vitamin A).</a:t>
            </a:r>
          </a:p>
          <a:p>
            <a:pPr marL="285750" indent="-285750">
              <a:lnSpc>
                <a:spcPct val="150000"/>
              </a:lnSpc>
              <a:buFont typeface="Wingdings" pitchFamily="2" charset="2"/>
              <a:buChar char="Ø"/>
            </a:pPr>
            <a:r>
              <a:rPr lang="en-IN" sz="2000" dirty="0"/>
              <a:t>Golden rice is produced through genetic engineering.</a:t>
            </a:r>
          </a:p>
          <a:p>
            <a:pPr marL="285750" indent="-285750">
              <a:lnSpc>
                <a:spcPct val="150000"/>
              </a:lnSpc>
              <a:buFont typeface="Wingdings" pitchFamily="2" charset="2"/>
              <a:buChar char="Ø"/>
            </a:pPr>
            <a:r>
              <a:rPr lang="en-IN" sz="2000" dirty="0"/>
              <a:t>Beta-carotene gives golden rice its “golden” or “yellow” colouring. White rice, on the other hand, does not contain carotenoids (i.e. beta carotene) and therefore lacks that “golden” colouring.</a:t>
            </a:r>
          </a:p>
        </p:txBody>
      </p:sp>
      <p:sp>
        <p:nvSpPr>
          <p:cNvPr id="6" name="TextBox 5">
            <a:extLst>
              <a:ext uri="{FF2B5EF4-FFF2-40B4-BE49-F238E27FC236}">
                <a16:creationId xmlns="" xmlns:a16="http://schemas.microsoft.com/office/drawing/2014/main" id="{81359C3C-B6E5-8340-B72B-A8C655C95324}"/>
              </a:ext>
            </a:extLst>
          </p:cNvPr>
          <p:cNvSpPr txBox="1"/>
          <p:nvPr/>
        </p:nvSpPr>
        <p:spPr>
          <a:xfrm>
            <a:off x="445607" y="3400399"/>
            <a:ext cx="11225693" cy="3276282"/>
          </a:xfrm>
          <a:prstGeom prst="rect">
            <a:avLst/>
          </a:prstGeom>
          <a:noFill/>
        </p:spPr>
        <p:txBody>
          <a:bodyPr wrap="square" rtlCol="0">
            <a:spAutoFit/>
          </a:bodyPr>
          <a:lstStyle/>
          <a:p>
            <a:pPr marL="285750" indent="-285750">
              <a:lnSpc>
                <a:spcPct val="150000"/>
              </a:lnSpc>
              <a:buFont typeface="Wingdings" pitchFamily="2" charset="2"/>
              <a:buChar char="Ø"/>
            </a:pPr>
            <a:r>
              <a:rPr lang="en-IN" sz="2000" dirty="0"/>
              <a:t>When we consume golden rice, the beta-carotene either accumulates in our fatty tissues or is transformed into vitamin A.</a:t>
            </a:r>
          </a:p>
          <a:p>
            <a:pPr marL="285750" indent="-285750">
              <a:lnSpc>
                <a:spcPct val="150000"/>
              </a:lnSpc>
              <a:buFont typeface="Wingdings" pitchFamily="2" charset="2"/>
              <a:buChar char="Ø"/>
            </a:pPr>
            <a:r>
              <a:rPr lang="en-IN" sz="2000" dirty="0"/>
              <a:t>Golden rice is rich in beta-carotene and also easily processed by your digestive system.</a:t>
            </a:r>
          </a:p>
          <a:p>
            <a:pPr marL="285750" indent="-285750">
              <a:lnSpc>
                <a:spcPct val="150000"/>
              </a:lnSpc>
              <a:buFont typeface="Wingdings" pitchFamily="2" charset="2"/>
              <a:buChar char="Ø"/>
            </a:pPr>
            <a:r>
              <a:rPr lang="en-IN" sz="2000" dirty="0"/>
              <a:t>The natural fatty lipids in golden rice aid in the absorption of beta-carotene, even when little or no oil is added to it.</a:t>
            </a:r>
          </a:p>
          <a:p>
            <a:pPr marL="285750" indent="-285750">
              <a:lnSpc>
                <a:spcPct val="150000"/>
              </a:lnSpc>
              <a:buFont typeface="Wingdings" pitchFamily="2" charset="2"/>
              <a:buChar char="Ø"/>
            </a:pPr>
            <a:r>
              <a:rPr lang="en-IN" sz="2000" dirty="0"/>
              <a:t>Other benefits of golden rice include: increased energy (which comes from the starch located within the rice) and a low fat content.</a:t>
            </a:r>
          </a:p>
        </p:txBody>
      </p:sp>
    </p:spTree>
    <p:extLst>
      <p:ext uri="{BB962C8B-B14F-4D97-AF65-F5344CB8AC3E}">
        <p14:creationId xmlns:p14="http://schemas.microsoft.com/office/powerpoint/2010/main" val="6399647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AE87F4EB-3D61-4740-B60A-C39665477AF4}"/>
              </a:ext>
            </a:extLst>
          </p:cNvPr>
          <p:cNvSpPr txBox="1"/>
          <p:nvPr/>
        </p:nvSpPr>
        <p:spPr>
          <a:xfrm>
            <a:off x="860739" y="1119073"/>
            <a:ext cx="11139054" cy="4619854"/>
          </a:xfrm>
          <a:prstGeom prst="rect">
            <a:avLst/>
          </a:prstGeom>
          <a:noFill/>
        </p:spPr>
        <p:txBody>
          <a:bodyPr wrap="square" rtlCol="0">
            <a:spAutoFit/>
          </a:bodyPr>
          <a:lstStyle/>
          <a:p>
            <a:pPr marL="285750" indent="-285750">
              <a:lnSpc>
                <a:spcPct val="150000"/>
              </a:lnSpc>
              <a:buFont typeface="Wingdings" pitchFamily="2" charset="2"/>
              <a:buChar char="Ø"/>
            </a:pPr>
            <a:r>
              <a:rPr lang="en-IN" dirty="0"/>
              <a:t>Golden rice is a low-fat and low-sodium food; therefore it is especially beneficial for lowering high blood pressure and cholesterol. </a:t>
            </a:r>
          </a:p>
          <a:p>
            <a:pPr marL="285750" indent="-285750">
              <a:lnSpc>
                <a:spcPct val="150000"/>
              </a:lnSpc>
              <a:buFont typeface="Wingdings" pitchFamily="2" charset="2"/>
              <a:buChar char="Ø"/>
            </a:pPr>
            <a:r>
              <a:rPr lang="en-IN" dirty="0"/>
              <a:t>High levels of sodium, a mineral, can lead to fluid accumulation, </a:t>
            </a:r>
            <a:r>
              <a:rPr lang="en-IN" dirty="0" err="1"/>
              <a:t>edema</a:t>
            </a:r>
            <a:r>
              <a:rPr lang="en-IN" dirty="0"/>
              <a:t> (fluid retention) and a spike in blood volume. </a:t>
            </a:r>
          </a:p>
          <a:p>
            <a:pPr marL="285750" indent="-285750">
              <a:lnSpc>
                <a:spcPct val="150000"/>
              </a:lnSpc>
              <a:buFont typeface="Wingdings" pitchFamily="2" charset="2"/>
              <a:buChar char="Ø"/>
            </a:pPr>
            <a:r>
              <a:rPr lang="en-IN" dirty="0"/>
              <a:t>The excess fluid can increase your risk of high blood pressure. In other words, the more sodium you consume, the higher your blood pressure may soar. </a:t>
            </a:r>
          </a:p>
          <a:p>
            <a:pPr marL="285750" indent="-285750">
              <a:lnSpc>
                <a:spcPct val="150000"/>
              </a:lnSpc>
              <a:buFont typeface="Wingdings" pitchFamily="2" charset="2"/>
              <a:buChar char="Ø"/>
            </a:pPr>
            <a:r>
              <a:rPr lang="en-IN" dirty="0"/>
              <a:t>Moreover, one of the most valuable benefits of golden rice is that it prevents </a:t>
            </a:r>
            <a:r>
              <a:rPr lang="en-IN" dirty="0" err="1"/>
              <a:t>fiber</a:t>
            </a:r>
            <a:r>
              <a:rPr lang="en-IN" dirty="0"/>
              <a:t>-related biliary acids from accumulating in your intestines. </a:t>
            </a:r>
          </a:p>
          <a:p>
            <a:pPr marL="285750" indent="-285750">
              <a:lnSpc>
                <a:spcPct val="150000"/>
              </a:lnSpc>
              <a:buFont typeface="Wingdings" pitchFamily="2" charset="2"/>
              <a:buChar char="Ø"/>
            </a:pPr>
            <a:r>
              <a:rPr lang="en-IN" dirty="0"/>
              <a:t>Biliary acids found in the liver and transported to your intestines, aid cholesterol production. </a:t>
            </a:r>
          </a:p>
          <a:p>
            <a:pPr marL="285750" indent="-285750">
              <a:lnSpc>
                <a:spcPct val="150000"/>
              </a:lnSpc>
              <a:buFont typeface="Wingdings" pitchFamily="2" charset="2"/>
              <a:buChar char="Ø"/>
            </a:pPr>
            <a:r>
              <a:rPr lang="en-IN" dirty="0"/>
              <a:t>Golden rice contains no fat (i.e. no cholesterol); therefore it has the ability to regulate your unhealthy blood cholesterol levels.</a:t>
            </a:r>
            <a:endParaRPr lang="en-US" dirty="0"/>
          </a:p>
        </p:txBody>
      </p:sp>
      <p:sp>
        <p:nvSpPr>
          <p:cNvPr id="3" name="TextBox 2">
            <a:extLst>
              <a:ext uri="{FF2B5EF4-FFF2-40B4-BE49-F238E27FC236}">
                <a16:creationId xmlns="" xmlns:a16="http://schemas.microsoft.com/office/drawing/2014/main" id="{F244DD8B-F43A-B84B-8266-3A7CD4BEFE09}"/>
              </a:ext>
            </a:extLst>
          </p:cNvPr>
          <p:cNvSpPr txBox="1"/>
          <p:nvPr/>
        </p:nvSpPr>
        <p:spPr>
          <a:xfrm>
            <a:off x="437407" y="584552"/>
            <a:ext cx="5992859" cy="400110"/>
          </a:xfrm>
          <a:prstGeom prst="rect">
            <a:avLst/>
          </a:prstGeom>
          <a:noFill/>
        </p:spPr>
        <p:txBody>
          <a:bodyPr wrap="none" rtlCol="0">
            <a:spAutoFit/>
          </a:bodyPr>
          <a:lstStyle/>
          <a:p>
            <a:pPr marL="457200" indent="-457200">
              <a:buFont typeface="+mj-lt"/>
              <a:buAutoNum type="arabicPeriod" startAt="3"/>
            </a:pPr>
            <a:r>
              <a:rPr lang="en-IN" sz="2000" b="1" dirty="0"/>
              <a:t>Reduces High Blood Pressure and High Cholesterol</a:t>
            </a:r>
            <a:endParaRPr lang="en-US" sz="2000" b="1" dirty="0"/>
          </a:p>
        </p:txBody>
      </p:sp>
    </p:spTree>
    <p:extLst>
      <p:ext uri="{BB962C8B-B14F-4D97-AF65-F5344CB8AC3E}">
        <p14:creationId xmlns:p14="http://schemas.microsoft.com/office/powerpoint/2010/main" val="15533080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12FD2553-1D00-4449-B141-E1ECB389CAAF}"/>
              </a:ext>
            </a:extLst>
          </p:cNvPr>
          <p:cNvSpPr txBox="1"/>
          <p:nvPr/>
        </p:nvSpPr>
        <p:spPr>
          <a:xfrm>
            <a:off x="4535846" y="391885"/>
            <a:ext cx="3625736" cy="461665"/>
          </a:xfrm>
          <a:prstGeom prst="rect">
            <a:avLst/>
          </a:prstGeom>
          <a:noFill/>
        </p:spPr>
        <p:txBody>
          <a:bodyPr wrap="none" rtlCol="0">
            <a:spAutoFit/>
          </a:bodyPr>
          <a:lstStyle/>
          <a:p>
            <a:r>
              <a:rPr lang="en-IN" sz="2400" b="1" dirty="0"/>
              <a:t>Problems with Golden Rice</a:t>
            </a:r>
            <a:endParaRPr lang="en-US" sz="2400" b="1" dirty="0"/>
          </a:p>
        </p:txBody>
      </p:sp>
      <p:sp>
        <p:nvSpPr>
          <p:cNvPr id="3" name="TextBox 2">
            <a:extLst>
              <a:ext uri="{FF2B5EF4-FFF2-40B4-BE49-F238E27FC236}">
                <a16:creationId xmlns="" xmlns:a16="http://schemas.microsoft.com/office/drawing/2014/main" id="{0631ACAE-AADA-7649-B6ED-D267E918291E}"/>
              </a:ext>
            </a:extLst>
          </p:cNvPr>
          <p:cNvSpPr txBox="1"/>
          <p:nvPr/>
        </p:nvSpPr>
        <p:spPr>
          <a:xfrm>
            <a:off x="425532" y="1013791"/>
            <a:ext cx="11340935" cy="5450851"/>
          </a:xfrm>
          <a:prstGeom prst="rect">
            <a:avLst/>
          </a:prstGeom>
          <a:noFill/>
        </p:spPr>
        <p:txBody>
          <a:bodyPr wrap="square" rtlCol="0">
            <a:spAutoFit/>
          </a:bodyPr>
          <a:lstStyle/>
          <a:p>
            <a:pPr marL="285750" indent="-285750">
              <a:lnSpc>
                <a:spcPct val="150000"/>
              </a:lnSpc>
              <a:buFont typeface="Wingdings" pitchFamily="2" charset="2"/>
              <a:buChar char="Ø"/>
            </a:pPr>
            <a:r>
              <a:rPr lang="en-IN" dirty="0"/>
              <a:t>Controversy has surrounded the production of golden rice because it is considered genetically modified rice (GMO). </a:t>
            </a:r>
          </a:p>
          <a:p>
            <a:pPr marL="285750" indent="-285750">
              <a:lnSpc>
                <a:spcPct val="150000"/>
              </a:lnSpc>
              <a:buFont typeface="Wingdings" pitchFamily="2" charset="2"/>
              <a:buChar char="Ø"/>
            </a:pPr>
            <a:r>
              <a:rPr lang="en-IN" dirty="0"/>
              <a:t>Critics have raised concerns of using genetically engineered foods to combat vitamin deficiencies like vitamin A. </a:t>
            </a:r>
          </a:p>
          <a:p>
            <a:pPr marL="285750" indent="-285750">
              <a:lnSpc>
                <a:spcPct val="150000"/>
              </a:lnSpc>
              <a:buFont typeface="Wingdings" pitchFamily="2" charset="2"/>
              <a:buChar char="Ø"/>
            </a:pPr>
            <a:r>
              <a:rPr lang="en-IN" dirty="0"/>
              <a:t>One of the main problems with the original form of golden rice was that it did not contain enough vitamin A to be beneficially for reducing disease risks. </a:t>
            </a:r>
          </a:p>
          <a:p>
            <a:pPr marL="285750" indent="-285750">
              <a:lnSpc>
                <a:spcPct val="150000"/>
              </a:lnSpc>
              <a:buFont typeface="Wingdings" pitchFamily="2" charset="2"/>
              <a:buChar char="Ø"/>
            </a:pPr>
            <a:r>
              <a:rPr lang="en-IN" dirty="0"/>
              <a:t>This problem was rectified when the new form of golden rice, Golden Rice 2 was developed in 2005. </a:t>
            </a:r>
          </a:p>
          <a:p>
            <a:pPr marL="285750" indent="-285750">
              <a:lnSpc>
                <a:spcPct val="150000"/>
              </a:lnSpc>
              <a:buFont typeface="Wingdings" pitchFamily="2" charset="2"/>
              <a:buChar char="Ø"/>
            </a:pPr>
            <a:r>
              <a:rPr lang="en-IN" dirty="0"/>
              <a:t>Critics continue to not only question the effectiveness of using genetically modified rice to improve health, but also the degree to which the nutrients persist once the rice has been cooked.</a:t>
            </a:r>
          </a:p>
          <a:p>
            <a:pPr marL="285750" indent="-285750">
              <a:lnSpc>
                <a:spcPct val="150000"/>
              </a:lnSpc>
              <a:buFont typeface="Wingdings" pitchFamily="2" charset="2"/>
              <a:buChar char="Ø"/>
            </a:pPr>
            <a:r>
              <a:rPr lang="en-IN" dirty="0"/>
              <a:t>In a recent study (2009), it was found that golden rice was just as beneficial and effective as supplementing with vitamin A.</a:t>
            </a:r>
          </a:p>
          <a:p>
            <a:pPr marL="285750" indent="-285750">
              <a:lnSpc>
                <a:spcPct val="150000"/>
              </a:lnSpc>
              <a:buFont typeface="Wingdings" pitchFamily="2" charset="2"/>
              <a:buChar char="Ø"/>
            </a:pPr>
            <a:r>
              <a:rPr lang="en-IN" dirty="0"/>
              <a:t>An organization called Greenpeace, vehemently opposes the production and use of golden rice citing this GMO will encourage the development of more GMOs in the future. </a:t>
            </a:r>
          </a:p>
          <a:p>
            <a:pPr marL="285750" indent="-285750">
              <a:lnSpc>
                <a:spcPct val="150000"/>
              </a:lnSpc>
              <a:buFont typeface="Wingdings" pitchFamily="2" charset="2"/>
              <a:buChar char="Ø"/>
            </a:pPr>
            <a:r>
              <a:rPr lang="en-IN" dirty="0"/>
              <a:t>Anti-GMO activists argue that an increase in GMOs will cause the degradation of foods to the point where everything that we eat will be artificial and genetically engineered. </a:t>
            </a:r>
          </a:p>
        </p:txBody>
      </p:sp>
    </p:spTree>
    <p:extLst>
      <p:ext uri="{BB962C8B-B14F-4D97-AF65-F5344CB8AC3E}">
        <p14:creationId xmlns:p14="http://schemas.microsoft.com/office/powerpoint/2010/main" val="17726235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278A6C40-8DE3-3F40-9D28-1320E2B0A5DC}"/>
              </a:ext>
            </a:extLst>
          </p:cNvPr>
          <p:cNvSpPr txBox="1"/>
          <p:nvPr/>
        </p:nvSpPr>
        <p:spPr>
          <a:xfrm>
            <a:off x="724395" y="1021278"/>
            <a:ext cx="11020301" cy="4619854"/>
          </a:xfrm>
          <a:prstGeom prst="rect">
            <a:avLst/>
          </a:prstGeom>
          <a:noFill/>
        </p:spPr>
        <p:txBody>
          <a:bodyPr wrap="square" rtlCol="0">
            <a:spAutoFit/>
          </a:bodyPr>
          <a:lstStyle/>
          <a:p>
            <a:pPr marL="285750" indent="-285750">
              <a:lnSpc>
                <a:spcPct val="150000"/>
              </a:lnSpc>
              <a:buFont typeface="Wingdings" pitchFamily="2" charset="2"/>
              <a:buChar char="Ø"/>
            </a:pPr>
            <a:r>
              <a:rPr lang="en-IN" dirty="0"/>
              <a:t>In the long run these types of non-natural foods will cause a variety of health problems</a:t>
            </a:r>
            <a:endParaRPr lang="en-US" dirty="0"/>
          </a:p>
          <a:p>
            <a:pPr marL="285750" indent="-285750">
              <a:lnSpc>
                <a:spcPct val="150000"/>
              </a:lnSpc>
              <a:buFont typeface="Wingdings" pitchFamily="2" charset="2"/>
              <a:buChar char="Ø"/>
            </a:pPr>
            <a:r>
              <a:rPr lang="en-IN" dirty="0"/>
              <a:t>These activists also argue that a balanced diet that contains beta-carotene (kale, mustard, greens, carrots, broccoli, sweet potatoes, etc.) provides an adequate amount of vitamin A and should therefore be utilized first and foremost. </a:t>
            </a:r>
          </a:p>
          <a:p>
            <a:pPr marL="285750" indent="-285750">
              <a:lnSpc>
                <a:spcPct val="150000"/>
              </a:lnSpc>
              <a:buFont typeface="Wingdings" pitchFamily="2" charset="2"/>
              <a:buChar char="Ø"/>
            </a:pPr>
            <a:r>
              <a:rPr lang="en-IN" dirty="0"/>
              <a:t>Supporters of GMOs argue that although it would be nice if everyone could adhere to a balanced diet rich in vitamin A, it just is not possible for some people. </a:t>
            </a:r>
          </a:p>
          <a:p>
            <a:pPr marL="285750" indent="-285750">
              <a:lnSpc>
                <a:spcPct val="150000"/>
              </a:lnSpc>
              <a:buFont typeface="Wingdings" pitchFamily="2" charset="2"/>
              <a:buChar char="Ø"/>
            </a:pPr>
            <a:r>
              <a:rPr lang="en-IN" dirty="0"/>
              <a:t>These supporters cite a lack of available resources and poverty as two of the main reasons why some people have developed nutritional deficiencies. </a:t>
            </a:r>
          </a:p>
          <a:p>
            <a:pPr marL="285750" indent="-285750">
              <a:lnSpc>
                <a:spcPct val="150000"/>
              </a:lnSpc>
              <a:buFont typeface="Wingdings" pitchFamily="2" charset="2"/>
              <a:buChar char="Ø"/>
            </a:pPr>
            <a:r>
              <a:rPr lang="en-IN" dirty="0"/>
              <a:t>They state that it is important to have alternative food sources to eliminate vitamin deficiencies and improve health and wellbeing. </a:t>
            </a:r>
          </a:p>
          <a:p>
            <a:pPr marL="285750" indent="-285750">
              <a:lnSpc>
                <a:spcPct val="150000"/>
              </a:lnSpc>
              <a:buFont typeface="Wingdings" pitchFamily="2" charset="2"/>
              <a:buChar char="Ø"/>
            </a:pPr>
            <a:r>
              <a:rPr lang="en-IN" dirty="0"/>
              <a:t>More research is needed to get a full understanding of golden rice pros and cons.</a:t>
            </a:r>
            <a:endParaRPr lang="en-US" dirty="0"/>
          </a:p>
        </p:txBody>
      </p:sp>
    </p:spTree>
    <p:extLst>
      <p:ext uri="{BB962C8B-B14F-4D97-AF65-F5344CB8AC3E}">
        <p14:creationId xmlns:p14="http://schemas.microsoft.com/office/powerpoint/2010/main" val="871735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42279" y="531968"/>
            <a:ext cx="9166747" cy="1785104"/>
          </a:xfrm>
          <a:prstGeom prst="rect">
            <a:avLst/>
          </a:prstGeom>
        </p:spPr>
        <p:txBody>
          <a:bodyPr wrap="square">
            <a:spAutoFit/>
          </a:bodyPr>
          <a:lstStyle/>
          <a:p>
            <a:r>
              <a:rPr lang="en-US" sz="2000" b="1" u="sng" dirty="0" smtClean="0"/>
              <a:t>STATUS OF GOLDEN RICE</a:t>
            </a:r>
          </a:p>
          <a:p>
            <a:endParaRPr lang="en-US" dirty="0"/>
          </a:p>
          <a:p>
            <a:r>
              <a:rPr lang="en-US" dirty="0" smtClean="0"/>
              <a:t>Golden </a:t>
            </a:r>
            <a:r>
              <a:rPr lang="en-US" dirty="0"/>
              <a:t>Rice meets food safety standards in three global leading regulatory agencies. Los </a:t>
            </a:r>
            <a:r>
              <a:rPr lang="en-US" dirty="0" err="1"/>
              <a:t>Baños</a:t>
            </a:r>
            <a:r>
              <a:rPr lang="en-US" dirty="0"/>
              <a:t>, Philippines, 25 MAY 2018 – GR2E Golden Rice, a </a:t>
            </a:r>
            <a:r>
              <a:rPr lang="en-US" dirty="0" err="1"/>
              <a:t>provitamin</a:t>
            </a:r>
            <a:r>
              <a:rPr lang="en-US" dirty="0"/>
              <a:t>-A </a:t>
            </a:r>
            <a:r>
              <a:rPr lang="en-US" dirty="0" err="1"/>
              <a:t>biofortified</a:t>
            </a:r>
            <a:r>
              <a:rPr lang="en-US" dirty="0"/>
              <a:t> rice variety, completed its third positive food safety evaluation, this time from the United States Food and Drug </a:t>
            </a:r>
            <a:r>
              <a:rPr lang="en-US" b="1" dirty="0"/>
              <a:t>Administration</a:t>
            </a:r>
            <a:r>
              <a:rPr lang="en-US" dirty="0"/>
              <a:t> (US FDA).</a:t>
            </a:r>
          </a:p>
        </p:txBody>
      </p:sp>
      <p:sp>
        <p:nvSpPr>
          <p:cNvPr id="3" name="Rectangle 2"/>
          <p:cNvSpPr/>
          <p:nvPr/>
        </p:nvSpPr>
        <p:spPr>
          <a:xfrm>
            <a:off x="1437565" y="2559419"/>
            <a:ext cx="8934734" cy="1754326"/>
          </a:xfrm>
          <a:prstGeom prst="rect">
            <a:avLst/>
          </a:prstGeom>
        </p:spPr>
        <p:txBody>
          <a:bodyPr wrap="square">
            <a:spAutoFit/>
          </a:bodyPr>
          <a:lstStyle/>
          <a:p>
            <a:r>
              <a:rPr lang="en-US" dirty="0"/>
              <a:t>Golden Rice is at different stages of regulatory review in the Philippines and Bangladesh, and Golden Rice will only be made available to the public once all necessary permits have been received. </a:t>
            </a:r>
          </a:p>
          <a:p>
            <a:r>
              <a:rPr lang="en-US" dirty="0"/>
              <a:t>In 2018, Golden Rice received three successive positive food safety evaluations from leading regulatory agencies: </a:t>
            </a:r>
            <a:r>
              <a:rPr lang="en-US" dirty="0">
                <a:hlinkClick r:id="rId2"/>
              </a:rPr>
              <a:t>Food Standards Australia New Zealand (22 February 2018)</a:t>
            </a:r>
            <a:r>
              <a:rPr lang="en-US" dirty="0"/>
              <a:t>, </a:t>
            </a:r>
            <a:r>
              <a:rPr lang="en-US" dirty="0">
                <a:hlinkClick r:id="rId3"/>
              </a:rPr>
              <a:t>Health Canada (16 March 2018)</a:t>
            </a:r>
            <a:r>
              <a:rPr lang="en-US" dirty="0"/>
              <a:t>, and the </a:t>
            </a:r>
            <a:r>
              <a:rPr lang="en-US" dirty="0">
                <a:hlinkClick r:id="rId4"/>
              </a:rPr>
              <a:t>United States Food and Drug Administration (24 May 2018)</a:t>
            </a:r>
            <a:r>
              <a:rPr lang="en-US" dirty="0"/>
              <a:t>.</a:t>
            </a:r>
          </a:p>
        </p:txBody>
      </p:sp>
    </p:spTree>
    <p:extLst>
      <p:ext uri="{BB962C8B-B14F-4D97-AF65-F5344CB8AC3E}">
        <p14:creationId xmlns:p14="http://schemas.microsoft.com/office/powerpoint/2010/main" val="8197819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28613" y="366712"/>
            <a:ext cx="12849225" cy="6124575"/>
          </a:xfrm>
          <a:prstGeom prst="rect">
            <a:avLst/>
          </a:prstGeom>
        </p:spPr>
      </p:pic>
    </p:spTree>
    <p:extLst>
      <p:ext uri="{BB962C8B-B14F-4D97-AF65-F5344CB8AC3E}">
        <p14:creationId xmlns:p14="http://schemas.microsoft.com/office/powerpoint/2010/main" val="42372191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349" y="1763148"/>
            <a:ext cx="5080261" cy="2540131"/>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9363" y="648552"/>
            <a:ext cx="4118945" cy="5520235"/>
          </a:xfrm>
          <a:prstGeom prst="rect">
            <a:avLst/>
          </a:prstGeom>
        </p:spPr>
      </p:pic>
    </p:spTree>
    <p:extLst>
      <p:ext uri="{BB962C8B-B14F-4D97-AF65-F5344CB8AC3E}">
        <p14:creationId xmlns:p14="http://schemas.microsoft.com/office/powerpoint/2010/main" val="6045308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1590" y="0"/>
            <a:ext cx="4585306" cy="6485295"/>
          </a:xfrm>
          <a:prstGeom prst="rect">
            <a:avLst/>
          </a:prstGeom>
        </p:spPr>
      </p:pic>
    </p:spTree>
    <p:extLst>
      <p:ext uri="{BB962C8B-B14F-4D97-AF65-F5344CB8AC3E}">
        <p14:creationId xmlns:p14="http://schemas.microsoft.com/office/powerpoint/2010/main" val="29440190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2623" y="0"/>
            <a:ext cx="8433891" cy="6332028"/>
          </a:xfrm>
          <a:prstGeom prst="rect">
            <a:avLst/>
          </a:prstGeom>
        </p:spPr>
      </p:pic>
    </p:spTree>
    <p:extLst>
      <p:ext uri="{BB962C8B-B14F-4D97-AF65-F5344CB8AC3E}">
        <p14:creationId xmlns:p14="http://schemas.microsoft.com/office/powerpoint/2010/main" val="2883136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FCF520E1-188F-8B41-ADEE-56CAE9950D51}"/>
              </a:ext>
            </a:extLst>
          </p:cNvPr>
          <p:cNvSpPr txBox="1"/>
          <p:nvPr/>
        </p:nvSpPr>
        <p:spPr>
          <a:xfrm>
            <a:off x="469075" y="440723"/>
            <a:ext cx="3523913" cy="461665"/>
          </a:xfrm>
          <a:prstGeom prst="rect">
            <a:avLst/>
          </a:prstGeom>
          <a:noFill/>
        </p:spPr>
        <p:txBody>
          <a:bodyPr wrap="none" rtlCol="0">
            <a:spAutoFit/>
          </a:bodyPr>
          <a:lstStyle/>
          <a:p>
            <a:r>
              <a:rPr lang="en-IN" sz="2400" b="1" dirty="0"/>
              <a:t>Golden rice and Vitamin A</a:t>
            </a:r>
            <a:endParaRPr lang="en-US" sz="2400" b="1" dirty="0">
              <a:latin typeface="+mj-lt"/>
            </a:endParaRPr>
          </a:p>
        </p:txBody>
      </p:sp>
      <p:sp>
        <p:nvSpPr>
          <p:cNvPr id="3" name="TextBox 2">
            <a:extLst>
              <a:ext uri="{FF2B5EF4-FFF2-40B4-BE49-F238E27FC236}">
                <a16:creationId xmlns="" xmlns:a16="http://schemas.microsoft.com/office/drawing/2014/main" id="{864032D3-A4FE-784E-B5F6-8CD159165171}"/>
              </a:ext>
            </a:extLst>
          </p:cNvPr>
          <p:cNvSpPr txBox="1"/>
          <p:nvPr/>
        </p:nvSpPr>
        <p:spPr>
          <a:xfrm>
            <a:off x="629394" y="1092530"/>
            <a:ext cx="11103427" cy="5035353"/>
          </a:xfrm>
          <a:prstGeom prst="rect">
            <a:avLst/>
          </a:prstGeom>
          <a:noFill/>
        </p:spPr>
        <p:txBody>
          <a:bodyPr wrap="square" rtlCol="0">
            <a:spAutoFit/>
          </a:bodyPr>
          <a:lstStyle/>
          <a:p>
            <a:pPr marL="285750" indent="-285750">
              <a:lnSpc>
                <a:spcPct val="150000"/>
              </a:lnSpc>
              <a:buFont typeface="Wingdings" pitchFamily="2" charset="2"/>
              <a:buChar char="Ø"/>
            </a:pPr>
            <a:r>
              <a:rPr lang="en-IN" dirty="0"/>
              <a:t>It is important to understand that golden rice is considered a type of genetically modified rice (GMO). </a:t>
            </a:r>
          </a:p>
          <a:p>
            <a:pPr marL="285750" indent="-285750">
              <a:lnSpc>
                <a:spcPct val="150000"/>
              </a:lnSpc>
              <a:buFont typeface="Wingdings" pitchFamily="2" charset="2"/>
              <a:buChar char="Ø"/>
            </a:pPr>
            <a:r>
              <a:rPr lang="en-IN" dirty="0"/>
              <a:t>It is a fortified food that is produced to combat a vitamin A deficiency in areas where this vitamin is scarce. </a:t>
            </a:r>
          </a:p>
          <a:p>
            <a:pPr marL="285750" indent="-285750">
              <a:lnSpc>
                <a:spcPct val="150000"/>
              </a:lnSpc>
              <a:buFont typeface="Wingdings" pitchFamily="2" charset="2"/>
              <a:buChar char="Ø"/>
            </a:pPr>
            <a:r>
              <a:rPr lang="en-IN" dirty="0"/>
              <a:t>More and more people are being diagnosed with a vitamin A deficiency. In fact, young children are the most vulnerable to vitamin-related deficiencies. </a:t>
            </a:r>
          </a:p>
          <a:p>
            <a:pPr marL="285750" indent="-285750">
              <a:lnSpc>
                <a:spcPct val="150000"/>
              </a:lnSpc>
              <a:buFont typeface="Wingdings" pitchFamily="2" charset="2"/>
              <a:buChar char="Ø"/>
            </a:pPr>
            <a:r>
              <a:rPr lang="en-IN" dirty="0"/>
              <a:t>Approximately 1 million children die of a vitamin A deficiency each year. A vitamin A deficiency can severely affect a child’s eyesight; weaken his/her immune system function and increase his/her risk of chronic conditions. </a:t>
            </a:r>
          </a:p>
          <a:p>
            <a:pPr marL="285750" indent="-285750">
              <a:lnSpc>
                <a:spcPct val="150000"/>
              </a:lnSpc>
              <a:buFont typeface="Wingdings" pitchFamily="2" charset="2"/>
              <a:buChar char="Ø"/>
            </a:pPr>
            <a:r>
              <a:rPr lang="en-IN" dirty="0"/>
              <a:t>Moreover, in underdeveloped countries, approximately half-a-million people, mostly children, develop blindness, associated with a vitamin A deficiency. </a:t>
            </a:r>
          </a:p>
          <a:p>
            <a:pPr marL="285750" indent="-285750">
              <a:lnSpc>
                <a:spcPct val="150000"/>
              </a:lnSpc>
              <a:buFont typeface="Wingdings" pitchFamily="2" charset="2"/>
              <a:buChar char="Ø"/>
            </a:pPr>
            <a:r>
              <a:rPr lang="en-IN" dirty="0"/>
              <a:t>Approximately 50% of those diagnosed with this type of </a:t>
            </a:r>
            <a:r>
              <a:rPr lang="en-IN" dirty="0" smtClean="0"/>
              <a:t>deficiency related </a:t>
            </a:r>
            <a:r>
              <a:rPr lang="en-IN" dirty="0"/>
              <a:t>blindness die a year or two after becoming blind (Wright, Hinchliffe &amp; Adams, 2005). </a:t>
            </a:r>
          </a:p>
          <a:p>
            <a:pPr marL="285750" indent="-285750">
              <a:lnSpc>
                <a:spcPct val="150000"/>
              </a:lnSpc>
              <a:buFont typeface="Wingdings" pitchFamily="2" charset="2"/>
              <a:buChar char="Ø"/>
            </a:pPr>
            <a:r>
              <a:rPr lang="en-IN" dirty="0"/>
              <a:t>To make matters worse, approximately 10 million children suffer from malnutrition every year. In severe cases, the malnutrition turns deadly (Wright, Hinchliffe &amp; Adams, 2005).</a:t>
            </a:r>
            <a:endParaRPr lang="en-US" dirty="0"/>
          </a:p>
        </p:txBody>
      </p:sp>
    </p:spTree>
    <p:extLst>
      <p:ext uri="{BB962C8B-B14F-4D97-AF65-F5344CB8AC3E}">
        <p14:creationId xmlns:p14="http://schemas.microsoft.com/office/powerpoint/2010/main" val="3250998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761957D9-D732-C84D-A1D8-A5F8948A9C8C}"/>
              </a:ext>
            </a:extLst>
          </p:cNvPr>
          <p:cNvSpPr txBox="1"/>
          <p:nvPr/>
        </p:nvSpPr>
        <p:spPr>
          <a:xfrm>
            <a:off x="3051958" y="1710047"/>
            <a:ext cx="184731" cy="369332"/>
          </a:xfrm>
          <a:prstGeom prst="rect">
            <a:avLst/>
          </a:prstGeom>
          <a:noFill/>
        </p:spPr>
        <p:txBody>
          <a:bodyPr wrap="none" rtlCol="0">
            <a:spAutoFit/>
          </a:bodyPr>
          <a:lstStyle/>
          <a:p>
            <a:endParaRPr lang="en-US" dirty="0"/>
          </a:p>
        </p:txBody>
      </p:sp>
      <p:pic>
        <p:nvPicPr>
          <p:cNvPr id="4098" name="Picture 2" descr="Monsanto will help lead the battle against climate change - Technology and  Operations Management">
            <a:extLst>
              <a:ext uri="{FF2B5EF4-FFF2-40B4-BE49-F238E27FC236}">
                <a16:creationId xmlns="" xmlns:a16="http://schemas.microsoft.com/office/drawing/2014/main" id="{698D0694-FDE0-3A41-B831-07F17B05BCB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744" r="66942" b="5919"/>
          <a:stretch/>
        </p:blipFill>
        <p:spPr bwMode="auto">
          <a:xfrm>
            <a:off x="8775734" y="720540"/>
            <a:ext cx="2050601" cy="234834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Monsanto will help lead the battle against climate change - Technology and  Operations Management">
            <a:extLst>
              <a:ext uri="{FF2B5EF4-FFF2-40B4-BE49-F238E27FC236}">
                <a16:creationId xmlns="" xmlns:a16="http://schemas.microsoft.com/office/drawing/2014/main" id="{8C838EE0-5325-F048-9E48-1DF211662F5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6942" t="11664"/>
          <a:stretch/>
        </p:blipFill>
        <p:spPr bwMode="auto">
          <a:xfrm>
            <a:off x="10026665" y="3323450"/>
            <a:ext cx="2050601" cy="234834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Monsanto will help lead the battle against climate change - Technology and  Operations Management">
            <a:extLst>
              <a:ext uri="{FF2B5EF4-FFF2-40B4-BE49-F238E27FC236}">
                <a16:creationId xmlns="" xmlns:a16="http://schemas.microsoft.com/office/drawing/2014/main" id="{649393A4-9A20-0542-8586-10BEAEE3663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462" t="8544" r="35864" b="3120"/>
          <a:stretch/>
        </p:blipFill>
        <p:spPr bwMode="auto">
          <a:xfrm>
            <a:off x="7855396" y="3323451"/>
            <a:ext cx="1840675" cy="234834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 xmlns:a16="http://schemas.microsoft.com/office/drawing/2014/main" id="{EB636D77-CF62-264C-BFAF-59D9EB1732AB}"/>
              </a:ext>
            </a:extLst>
          </p:cNvPr>
          <p:cNvSpPr txBox="1"/>
          <p:nvPr/>
        </p:nvSpPr>
        <p:spPr>
          <a:xfrm>
            <a:off x="546265" y="182526"/>
            <a:ext cx="7309131" cy="6281848"/>
          </a:xfrm>
          <a:prstGeom prst="rect">
            <a:avLst/>
          </a:prstGeom>
          <a:noFill/>
        </p:spPr>
        <p:txBody>
          <a:bodyPr wrap="square" rtlCol="0">
            <a:spAutoFit/>
          </a:bodyPr>
          <a:lstStyle/>
          <a:p>
            <a:pPr marL="285750" indent="-285750">
              <a:lnSpc>
                <a:spcPct val="150000"/>
              </a:lnSpc>
              <a:buFont typeface="Wingdings" pitchFamily="2" charset="2"/>
              <a:buChar char="Ø"/>
            </a:pPr>
            <a:r>
              <a:rPr lang="en-IN" dirty="0"/>
              <a:t>Low levels of vitamin A can negatively affect our immune system and cause serious illnesses and/or death. </a:t>
            </a:r>
          </a:p>
          <a:p>
            <a:pPr marL="285750" indent="-285750">
              <a:lnSpc>
                <a:spcPct val="150000"/>
              </a:lnSpc>
              <a:buFont typeface="Wingdings" pitchFamily="2" charset="2"/>
              <a:buChar char="Ø"/>
            </a:pPr>
            <a:r>
              <a:rPr lang="en-IN" dirty="0"/>
              <a:t>In the last few years, an increase in child deaths (under the age of five) has been linked to deficiencies in vitamin A, protein and zinc. </a:t>
            </a:r>
          </a:p>
          <a:p>
            <a:pPr marL="285750" indent="-285750">
              <a:lnSpc>
                <a:spcPct val="150000"/>
              </a:lnSpc>
              <a:buFont typeface="Wingdings" pitchFamily="2" charset="2"/>
              <a:buChar char="Ø"/>
            </a:pPr>
            <a:r>
              <a:rPr lang="en-IN" dirty="0"/>
              <a:t>The newest form of golden rice varies from the original strain through the addition of three new beta-carotene genes.</a:t>
            </a:r>
          </a:p>
          <a:p>
            <a:pPr marL="285750" indent="-285750">
              <a:lnSpc>
                <a:spcPct val="150000"/>
              </a:lnSpc>
              <a:buFont typeface="Wingdings" pitchFamily="2" charset="2"/>
              <a:buChar char="Ø"/>
            </a:pPr>
            <a:r>
              <a:rPr lang="en-IN" dirty="0"/>
              <a:t>In addition, this newest form of golden rice (invented in 2005) is referred to as Golden Rice 2 because it contains higher levels of beta-carotene then the original golden rice. </a:t>
            </a:r>
          </a:p>
          <a:p>
            <a:pPr marL="285750" indent="-285750">
              <a:lnSpc>
                <a:spcPct val="150000"/>
              </a:lnSpc>
              <a:buFont typeface="Wingdings" pitchFamily="2" charset="2"/>
              <a:buChar char="Ø"/>
            </a:pPr>
            <a:r>
              <a:rPr lang="en-IN" dirty="0"/>
              <a:t>Golden rice was originally developed, with the support of environmental activists, to improve, enrich, support and enhance health and well-being and it has accomplished its goals. </a:t>
            </a:r>
          </a:p>
          <a:p>
            <a:pPr marL="285750" indent="-285750">
              <a:lnSpc>
                <a:spcPct val="150000"/>
              </a:lnSpc>
              <a:buFont typeface="Wingdings" pitchFamily="2" charset="2"/>
              <a:buChar char="Ø"/>
            </a:pPr>
            <a:r>
              <a:rPr lang="en-IN" dirty="0"/>
              <a:t>The invention of golden rice has lowered the risk of a variety of health conditions and ailments. Golden rice has been tested in the Philippines for over two seasons on two different locations in 2012.</a:t>
            </a:r>
            <a:endParaRPr lang="en-US" dirty="0"/>
          </a:p>
        </p:txBody>
      </p:sp>
      <p:sp>
        <p:nvSpPr>
          <p:cNvPr id="7" name="TextBox 6">
            <a:extLst>
              <a:ext uri="{FF2B5EF4-FFF2-40B4-BE49-F238E27FC236}">
                <a16:creationId xmlns="" xmlns:a16="http://schemas.microsoft.com/office/drawing/2014/main" id="{3B1F8AD8-BEB1-8440-8BDF-9B17FE1D7961}"/>
              </a:ext>
            </a:extLst>
          </p:cNvPr>
          <p:cNvSpPr txBox="1"/>
          <p:nvPr/>
        </p:nvSpPr>
        <p:spPr>
          <a:xfrm>
            <a:off x="8621486" y="5903184"/>
            <a:ext cx="2576026" cy="369332"/>
          </a:xfrm>
          <a:prstGeom prst="rect">
            <a:avLst/>
          </a:prstGeom>
          <a:noFill/>
        </p:spPr>
        <p:txBody>
          <a:bodyPr wrap="none" rtlCol="0">
            <a:spAutoFit/>
          </a:bodyPr>
          <a:lstStyle/>
          <a:p>
            <a:r>
              <a:rPr lang="en-IN" dirty="0"/>
              <a:t>White rice vs Golden Rice</a:t>
            </a:r>
            <a:endParaRPr lang="en-US" dirty="0"/>
          </a:p>
        </p:txBody>
      </p:sp>
    </p:spTree>
    <p:extLst>
      <p:ext uri="{BB962C8B-B14F-4D97-AF65-F5344CB8AC3E}">
        <p14:creationId xmlns:p14="http://schemas.microsoft.com/office/powerpoint/2010/main" val="422281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385A1683-830F-814C-934B-F0038BA10EDB}"/>
              </a:ext>
            </a:extLst>
          </p:cNvPr>
          <p:cNvSpPr txBox="1"/>
          <p:nvPr/>
        </p:nvSpPr>
        <p:spPr>
          <a:xfrm>
            <a:off x="397823" y="432744"/>
            <a:ext cx="3471720" cy="461665"/>
          </a:xfrm>
          <a:prstGeom prst="rect">
            <a:avLst/>
          </a:prstGeom>
          <a:noFill/>
        </p:spPr>
        <p:txBody>
          <a:bodyPr wrap="none" rtlCol="0">
            <a:spAutoFit/>
          </a:bodyPr>
          <a:lstStyle/>
          <a:p>
            <a:r>
              <a:rPr lang="en-US" sz="2400" b="1" dirty="0">
                <a:latin typeface="+mj-lt"/>
              </a:rPr>
              <a:t>Carotenoids and Vitamin A</a:t>
            </a:r>
          </a:p>
        </p:txBody>
      </p:sp>
      <p:sp>
        <p:nvSpPr>
          <p:cNvPr id="5" name="TextBox 4">
            <a:extLst>
              <a:ext uri="{FF2B5EF4-FFF2-40B4-BE49-F238E27FC236}">
                <a16:creationId xmlns="" xmlns:a16="http://schemas.microsoft.com/office/drawing/2014/main" id="{C2E5BDFD-5B68-3440-8E62-A723F46137AE}"/>
              </a:ext>
            </a:extLst>
          </p:cNvPr>
          <p:cNvSpPr txBox="1"/>
          <p:nvPr/>
        </p:nvSpPr>
        <p:spPr>
          <a:xfrm>
            <a:off x="397824" y="894409"/>
            <a:ext cx="6204858" cy="5450851"/>
          </a:xfrm>
          <a:prstGeom prst="rect">
            <a:avLst/>
          </a:prstGeom>
          <a:noFill/>
        </p:spPr>
        <p:txBody>
          <a:bodyPr wrap="square" rtlCol="0">
            <a:spAutoFit/>
          </a:bodyPr>
          <a:lstStyle/>
          <a:p>
            <a:pPr marL="285750" indent="-285750">
              <a:lnSpc>
                <a:spcPct val="150000"/>
              </a:lnSpc>
              <a:buFont typeface="Wingdings" pitchFamily="2" charset="2"/>
              <a:buChar char="Ø"/>
            </a:pPr>
            <a:r>
              <a:rPr lang="en-IN" dirty="0"/>
              <a:t>Carotenoids, like beta-carotene, are the colourful plant pigments normally found in a variety of fruits and vegetables (carrots, tomatoes, broccoli, cantaloupe, sweet potatoes, etc.).</a:t>
            </a:r>
          </a:p>
          <a:p>
            <a:pPr marL="285750" indent="-285750">
              <a:lnSpc>
                <a:spcPct val="150000"/>
              </a:lnSpc>
              <a:buFont typeface="Wingdings" pitchFamily="2" charset="2"/>
              <a:buChar char="Ø"/>
            </a:pPr>
            <a:r>
              <a:rPr lang="en-IN" dirty="0"/>
              <a:t>It is important to note that plants lack the direct form of vitamin A, but do contain beta-carotene, a form of vitamin A.</a:t>
            </a:r>
          </a:p>
          <a:p>
            <a:pPr marL="285750" indent="-285750">
              <a:lnSpc>
                <a:spcPct val="150000"/>
              </a:lnSpc>
              <a:buFont typeface="Wingdings" pitchFamily="2" charset="2"/>
              <a:buChar char="Ø"/>
            </a:pPr>
            <a:r>
              <a:rPr lang="en-IN" dirty="0"/>
              <a:t>Our body metabolizes vitamin A when we consume foods rich in beta-carotene.</a:t>
            </a:r>
          </a:p>
          <a:p>
            <a:pPr marL="285750" indent="-285750">
              <a:lnSpc>
                <a:spcPct val="150000"/>
              </a:lnSpc>
              <a:buFont typeface="Wingdings" pitchFamily="2" charset="2"/>
              <a:buChar char="Ø"/>
            </a:pPr>
            <a:r>
              <a:rPr lang="en-IN" dirty="0"/>
              <a:t>Vibrant fruits and vegetables, along with meats contain vitamin A.</a:t>
            </a:r>
          </a:p>
          <a:p>
            <a:pPr marL="285750" indent="-285750">
              <a:lnSpc>
                <a:spcPct val="150000"/>
              </a:lnSpc>
              <a:buFont typeface="Wingdings" pitchFamily="2" charset="2"/>
              <a:buChar char="Ø"/>
            </a:pPr>
            <a:r>
              <a:rPr lang="en-IN" dirty="0"/>
              <a:t>If we adhere to a poor diet, we have an increased risk of life-threatening medical conditions and diseases associated with a vitamin A deficiency.</a:t>
            </a:r>
            <a:endParaRPr lang="en-US" dirty="0"/>
          </a:p>
        </p:txBody>
      </p:sp>
      <p:pic>
        <p:nvPicPr>
          <p:cNvPr id="2050" name="Picture 2" descr="How Does Vitamin A Impact Your Acne Levels? | Vitagene">
            <a:extLst>
              <a:ext uri="{FF2B5EF4-FFF2-40B4-BE49-F238E27FC236}">
                <a16:creationId xmlns="" xmlns:a16="http://schemas.microsoft.com/office/drawing/2014/main" id="{AAA1A109-3968-9D40-A010-1D4BFB6210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9036" y="908462"/>
            <a:ext cx="4511295" cy="5041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1339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4251CEA3-2A70-C94E-A4B8-545F9698B131}"/>
              </a:ext>
            </a:extLst>
          </p:cNvPr>
          <p:cNvSpPr txBox="1"/>
          <p:nvPr/>
        </p:nvSpPr>
        <p:spPr>
          <a:xfrm>
            <a:off x="397823" y="773232"/>
            <a:ext cx="2691442" cy="461665"/>
          </a:xfrm>
          <a:prstGeom prst="rect">
            <a:avLst/>
          </a:prstGeom>
          <a:noFill/>
        </p:spPr>
        <p:txBody>
          <a:bodyPr wrap="none" rtlCol="0">
            <a:spAutoFit/>
          </a:bodyPr>
          <a:lstStyle/>
          <a:p>
            <a:r>
              <a:rPr lang="en-IN" sz="2400" b="1" dirty="0"/>
              <a:t>Golden Rice History</a:t>
            </a:r>
            <a:endParaRPr lang="en-US" sz="2400" b="1" dirty="0">
              <a:latin typeface="+mj-lt"/>
            </a:endParaRPr>
          </a:p>
        </p:txBody>
      </p:sp>
      <p:sp>
        <p:nvSpPr>
          <p:cNvPr id="3" name="TextBox 2">
            <a:extLst>
              <a:ext uri="{FF2B5EF4-FFF2-40B4-BE49-F238E27FC236}">
                <a16:creationId xmlns="" xmlns:a16="http://schemas.microsoft.com/office/drawing/2014/main" id="{D8AEBA2F-431F-8349-B99F-046933BDB7C7}"/>
              </a:ext>
            </a:extLst>
          </p:cNvPr>
          <p:cNvSpPr txBox="1"/>
          <p:nvPr/>
        </p:nvSpPr>
        <p:spPr>
          <a:xfrm>
            <a:off x="397823" y="1326822"/>
            <a:ext cx="5698177" cy="3788858"/>
          </a:xfrm>
          <a:prstGeom prst="rect">
            <a:avLst/>
          </a:prstGeom>
          <a:noFill/>
        </p:spPr>
        <p:txBody>
          <a:bodyPr wrap="square" rtlCol="0">
            <a:spAutoFit/>
          </a:bodyPr>
          <a:lstStyle/>
          <a:p>
            <a:pPr marL="285750" indent="-285750">
              <a:lnSpc>
                <a:spcPct val="150000"/>
              </a:lnSpc>
              <a:buFont typeface="Wingdings" pitchFamily="2" charset="2"/>
              <a:buChar char="Ø"/>
            </a:pPr>
            <a:r>
              <a:rPr lang="en-IN" dirty="0"/>
              <a:t>Golden rice was invented in 1999 by </a:t>
            </a:r>
            <a:r>
              <a:rPr lang="en-IN" b="1" i="1" dirty="0"/>
              <a:t>Peter Beyer</a:t>
            </a:r>
            <a:r>
              <a:rPr lang="en-IN" dirty="0"/>
              <a:t>, professor at the University of Freiburg, Germany and </a:t>
            </a:r>
            <a:r>
              <a:rPr lang="en-IN" b="1" i="1" dirty="0"/>
              <a:t>Ingo Potrykus</a:t>
            </a:r>
            <a:r>
              <a:rPr lang="en-IN" dirty="0"/>
              <a:t>, professor at the Swiss Federal Institute of Technology at the Institute for Plant Sciences.</a:t>
            </a:r>
          </a:p>
          <a:p>
            <a:pPr marL="285750" indent="-285750">
              <a:lnSpc>
                <a:spcPct val="150000"/>
              </a:lnSpc>
              <a:buFont typeface="Wingdings" pitchFamily="2" charset="2"/>
              <a:buChar char="Ø"/>
            </a:pPr>
            <a:r>
              <a:rPr lang="en-IN" dirty="0"/>
              <a:t>Golden rice was originally produced in 1982 as an initiative for the Rockefeller Foundation. </a:t>
            </a:r>
          </a:p>
          <a:p>
            <a:pPr marL="285750" indent="-285750">
              <a:lnSpc>
                <a:spcPct val="150000"/>
              </a:lnSpc>
              <a:buFont typeface="Wingdings" pitchFamily="2" charset="2"/>
              <a:buChar char="Ø"/>
            </a:pPr>
            <a:r>
              <a:rPr lang="en-IN" dirty="0"/>
              <a:t>Beyer and Potrykus developed a rather complex biosynthetic crop that could be altered to produce healthier and more abundant grains like rice.</a:t>
            </a:r>
            <a:endParaRPr lang="en-US" dirty="0"/>
          </a:p>
        </p:txBody>
      </p:sp>
      <p:pic>
        <p:nvPicPr>
          <p:cNvPr id="3074" name="Picture 2" descr="Opinion | Golden rice could save children. Until now, governments have  barred it. - The Washington Post">
            <a:extLst>
              <a:ext uri="{FF2B5EF4-FFF2-40B4-BE49-F238E27FC236}">
                <a16:creationId xmlns="" xmlns:a16="http://schemas.microsoft.com/office/drawing/2014/main" id="{D8A41458-433F-3F48-95C9-2C87394BAE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6711" y="1533115"/>
            <a:ext cx="4562048" cy="342153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 xmlns:a16="http://schemas.microsoft.com/office/drawing/2014/main" id="{494F6C70-89B7-A448-BA1A-47BE10181474}"/>
              </a:ext>
            </a:extLst>
          </p:cNvPr>
          <p:cNvSpPr txBox="1"/>
          <p:nvPr/>
        </p:nvSpPr>
        <p:spPr>
          <a:xfrm>
            <a:off x="7612343" y="4958194"/>
            <a:ext cx="3004540" cy="369332"/>
          </a:xfrm>
          <a:prstGeom prst="rect">
            <a:avLst/>
          </a:prstGeom>
          <a:noFill/>
        </p:spPr>
        <p:txBody>
          <a:bodyPr wrap="none" rtlCol="0">
            <a:spAutoFit/>
          </a:bodyPr>
          <a:lstStyle/>
          <a:p>
            <a:r>
              <a:rPr lang="en-IN" dirty="0"/>
              <a:t>Peter Beyer and Ingo Potrykus</a:t>
            </a:r>
            <a:endParaRPr lang="en-US" dirty="0"/>
          </a:p>
        </p:txBody>
      </p:sp>
    </p:spTree>
    <p:extLst>
      <p:ext uri="{BB962C8B-B14F-4D97-AF65-F5344CB8AC3E}">
        <p14:creationId xmlns:p14="http://schemas.microsoft.com/office/powerpoint/2010/main" val="2311715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218E9EBE-316F-A945-9F81-D186C2D8697B}"/>
              </a:ext>
            </a:extLst>
          </p:cNvPr>
          <p:cNvSpPr txBox="1"/>
          <p:nvPr/>
        </p:nvSpPr>
        <p:spPr>
          <a:xfrm>
            <a:off x="475014" y="843148"/>
            <a:ext cx="11424061" cy="5450851"/>
          </a:xfrm>
          <a:prstGeom prst="rect">
            <a:avLst/>
          </a:prstGeom>
          <a:noFill/>
        </p:spPr>
        <p:txBody>
          <a:bodyPr wrap="square" rtlCol="0">
            <a:spAutoFit/>
          </a:bodyPr>
          <a:lstStyle/>
          <a:p>
            <a:pPr>
              <a:lnSpc>
                <a:spcPct val="150000"/>
              </a:lnSpc>
            </a:pPr>
            <a:r>
              <a:rPr lang="en-IN" b="1" dirty="0"/>
              <a:t>Metabolic engineering</a:t>
            </a:r>
          </a:p>
          <a:p>
            <a:pPr marL="285750" indent="-285750">
              <a:lnSpc>
                <a:spcPct val="150000"/>
              </a:lnSpc>
              <a:buFont typeface="Wingdings" pitchFamily="2" charset="2"/>
              <a:buChar char="Ø"/>
            </a:pPr>
            <a:r>
              <a:rPr lang="en-IN" i="1" dirty="0"/>
              <a:t>Golden Rice</a:t>
            </a:r>
            <a:r>
              <a:rPr lang="en-IN" dirty="0"/>
              <a:t> technology is based on the simple principle that rice plants possess the whole machinery to synthesise </a:t>
            </a:r>
            <a:r>
              <a:rPr lang="el-GR" dirty="0"/>
              <a:t>β-</a:t>
            </a:r>
            <a:r>
              <a:rPr lang="en-IN" dirty="0"/>
              <a:t>carotene, and while this machinery is fully active in leaves, parts of it are turned off in the grain. </a:t>
            </a:r>
          </a:p>
          <a:p>
            <a:pPr marL="285750" indent="-285750">
              <a:lnSpc>
                <a:spcPct val="150000"/>
              </a:lnSpc>
              <a:buFont typeface="Wingdings" pitchFamily="2" charset="2"/>
              <a:buChar char="Ø"/>
            </a:pPr>
            <a:r>
              <a:rPr lang="en-IN" dirty="0"/>
              <a:t>By adding only two genes</a:t>
            </a:r>
            <a:r>
              <a:rPr lang="en-IN" dirty="0">
                <a:solidFill>
                  <a:srgbClr val="FF0000"/>
                </a:solidFill>
              </a:rPr>
              <a:t>, a plant phytoene synthase (</a:t>
            </a:r>
            <a:r>
              <a:rPr lang="en-IN" dirty="0" err="1">
                <a:solidFill>
                  <a:srgbClr val="FF0000"/>
                </a:solidFill>
              </a:rPr>
              <a:t>psy</a:t>
            </a:r>
            <a:r>
              <a:rPr lang="en-IN" dirty="0">
                <a:solidFill>
                  <a:srgbClr val="FF0000"/>
                </a:solidFill>
              </a:rPr>
              <a:t>) and a bacterial phytoene desaturase (</a:t>
            </a:r>
            <a:r>
              <a:rPr lang="en-IN" dirty="0" err="1">
                <a:solidFill>
                  <a:srgbClr val="FF0000"/>
                </a:solidFill>
              </a:rPr>
              <a:t>crt</a:t>
            </a:r>
            <a:r>
              <a:rPr lang="en-IN" dirty="0">
                <a:solidFill>
                  <a:srgbClr val="FF0000"/>
                </a:solidFill>
              </a:rPr>
              <a:t> I), </a:t>
            </a:r>
            <a:r>
              <a:rPr lang="en-IN" dirty="0"/>
              <a:t>the pathway is turned back on and </a:t>
            </a:r>
            <a:r>
              <a:rPr lang="el-GR" dirty="0"/>
              <a:t>β-</a:t>
            </a:r>
            <a:r>
              <a:rPr lang="en-IN" dirty="0"/>
              <a:t>carotene consequently accumulates in the grain.</a:t>
            </a:r>
          </a:p>
          <a:p>
            <a:pPr marL="285750" indent="-285750">
              <a:lnSpc>
                <a:spcPct val="150000"/>
              </a:lnSpc>
              <a:buFont typeface="Wingdings" pitchFamily="2" charset="2"/>
              <a:buChar char="Ø"/>
            </a:pPr>
            <a:r>
              <a:rPr lang="en-IN" dirty="0"/>
              <a:t>Carotenoids and their derivatives include a vast number of molecules and accordingly a great number of enzymes and cofactors. </a:t>
            </a:r>
          </a:p>
          <a:p>
            <a:pPr marL="285750" indent="-285750">
              <a:lnSpc>
                <a:spcPct val="150000"/>
              </a:lnSpc>
              <a:buFont typeface="Wingdings" pitchFamily="2" charset="2"/>
              <a:buChar char="Ø"/>
            </a:pPr>
            <a:r>
              <a:rPr lang="en-IN" dirty="0"/>
              <a:t>Only a small number of carotenoids namely those with at least one unsubstituted </a:t>
            </a:r>
            <a:r>
              <a:rPr lang="el-GR" dirty="0"/>
              <a:t>β-</a:t>
            </a:r>
            <a:r>
              <a:rPr lang="en-IN" dirty="0"/>
              <a:t>ionone ring, such as </a:t>
            </a:r>
            <a:r>
              <a:rPr lang="el-GR" dirty="0"/>
              <a:t>β-</a:t>
            </a:r>
            <a:r>
              <a:rPr lang="en-IN" dirty="0"/>
              <a:t>carotene have provitamin A activity. </a:t>
            </a:r>
          </a:p>
          <a:p>
            <a:pPr marL="285750" indent="-285750">
              <a:lnSpc>
                <a:spcPct val="150000"/>
              </a:lnSpc>
              <a:buFont typeface="Wingdings" pitchFamily="2" charset="2"/>
              <a:buChar char="Ø"/>
            </a:pPr>
            <a:r>
              <a:rPr lang="en-IN" dirty="0"/>
              <a:t>Compounds derived from this important pathway include plant hormones, like abscisic acid, the </a:t>
            </a:r>
            <a:r>
              <a:rPr lang="en-IN" dirty="0" err="1"/>
              <a:t>strigolactones</a:t>
            </a:r>
            <a:r>
              <a:rPr lang="en-IN" dirty="0"/>
              <a:t> and gibberellins. </a:t>
            </a:r>
          </a:p>
          <a:p>
            <a:pPr marL="285750" indent="-285750">
              <a:lnSpc>
                <a:spcPct val="150000"/>
              </a:lnSpc>
              <a:buFont typeface="Wingdings" pitchFamily="2" charset="2"/>
              <a:buChar char="Ø"/>
            </a:pPr>
            <a:r>
              <a:rPr lang="en-IN" dirty="0"/>
              <a:t>Tocopherols (vitamin E), chlorophylls and quinones employ the pathway intermediate GGPP as a building block for their synthesis.</a:t>
            </a:r>
          </a:p>
        </p:txBody>
      </p:sp>
      <p:sp>
        <p:nvSpPr>
          <p:cNvPr id="5" name="TextBox 4">
            <a:extLst>
              <a:ext uri="{FF2B5EF4-FFF2-40B4-BE49-F238E27FC236}">
                <a16:creationId xmlns="" xmlns:a16="http://schemas.microsoft.com/office/drawing/2014/main" id="{3B353508-AD15-5A41-B05C-1E162F30CD7C}"/>
              </a:ext>
            </a:extLst>
          </p:cNvPr>
          <p:cNvSpPr txBox="1"/>
          <p:nvPr/>
        </p:nvSpPr>
        <p:spPr>
          <a:xfrm>
            <a:off x="475014" y="381483"/>
            <a:ext cx="3580788" cy="461665"/>
          </a:xfrm>
          <a:prstGeom prst="rect">
            <a:avLst/>
          </a:prstGeom>
          <a:noFill/>
        </p:spPr>
        <p:txBody>
          <a:bodyPr wrap="none" rtlCol="0">
            <a:spAutoFit/>
          </a:bodyPr>
          <a:lstStyle/>
          <a:p>
            <a:r>
              <a:rPr lang="en-IN" sz="2400" b="1" dirty="0"/>
              <a:t>The Science of </a:t>
            </a:r>
            <a:r>
              <a:rPr lang="en-IN" sz="2400" b="1" i="1" dirty="0"/>
              <a:t>Golden Rice</a:t>
            </a:r>
            <a:endParaRPr lang="en-IN" sz="2400" b="1" dirty="0"/>
          </a:p>
        </p:txBody>
      </p:sp>
    </p:spTree>
    <p:extLst>
      <p:ext uri="{BB962C8B-B14F-4D97-AF65-F5344CB8AC3E}">
        <p14:creationId xmlns:p14="http://schemas.microsoft.com/office/powerpoint/2010/main" val="4073822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Golden rice - Wikipedia"/>
          <p:cNvSpPr>
            <a:spLocks noChangeAspect="1" noChangeArrowheads="1"/>
          </p:cNvSpPr>
          <p:nvPr/>
        </p:nvSpPr>
        <p:spPr bwMode="auto">
          <a:xfrm>
            <a:off x="3335503" y="2876194"/>
            <a:ext cx="2466975" cy="18573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Golden rice - Wikipedia"/>
          <p:cNvSpPr>
            <a:spLocks noChangeAspect="1" noChangeArrowheads="1"/>
          </p:cNvSpPr>
          <p:nvPr/>
        </p:nvSpPr>
        <p:spPr bwMode="auto">
          <a:xfrm>
            <a:off x="1875192" y="1429531"/>
            <a:ext cx="2466975" cy="18573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388" y="1521937"/>
            <a:ext cx="4273543" cy="482427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2070" y="147922"/>
            <a:ext cx="7178519" cy="6277970"/>
          </a:xfrm>
          <a:prstGeom prst="rect">
            <a:avLst/>
          </a:prstGeom>
        </p:spPr>
      </p:pic>
    </p:spTree>
    <p:extLst>
      <p:ext uri="{BB962C8B-B14F-4D97-AF65-F5344CB8AC3E}">
        <p14:creationId xmlns:p14="http://schemas.microsoft.com/office/powerpoint/2010/main" val="1777216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Golden rice - Wikipedia"/>
          <p:cNvSpPr>
            <a:spLocks noChangeAspect="1" noChangeArrowheads="1"/>
          </p:cNvSpPr>
          <p:nvPr/>
        </p:nvSpPr>
        <p:spPr bwMode="auto">
          <a:xfrm>
            <a:off x="155575" y="-890588"/>
            <a:ext cx="2466975" cy="18573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251" y="704565"/>
            <a:ext cx="11239414" cy="5982837"/>
          </a:xfrm>
          <a:prstGeom prst="rect">
            <a:avLst/>
          </a:prstGeom>
        </p:spPr>
      </p:pic>
    </p:spTree>
    <p:extLst>
      <p:ext uri="{BB962C8B-B14F-4D97-AF65-F5344CB8AC3E}">
        <p14:creationId xmlns:p14="http://schemas.microsoft.com/office/powerpoint/2010/main" val="19478706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837EE5CA5E964792EED009A2E52222" ma:contentTypeVersion="4" ma:contentTypeDescription="Create a new document." ma:contentTypeScope="" ma:versionID="01391bdcb35bb108d2dd061a93353ba9">
  <xsd:schema xmlns:xsd="http://www.w3.org/2001/XMLSchema" xmlns:xs="http://www.w3.org/2001/XMLSchema" xmlns:p="http://schemas.microsoft.com/office/2006/metadata/properties" xmlns:ns2="edff0d5a-64e9-418d-a719-b34c8b9e8d20" targetNamespace="http://schemas.microsoft.com/office/2006/metadata/properties" ma:root="true" ma:fieldsID="f1112a814c597201ed12f296afa80098" ns2:_="">
    <xsd:import namespace="edff0d5a-64e9-418d-a719-b34c8b9e8d2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dff0d5a-64e9-418d-a719-b34c8b9e8d2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1D6423E-A356-4933-A792-471E398324E4}"/>
</file>

<file path=customXml/itemProps2.xml><?xml version="1.0" encoding="utf-8"?>
<ds:datastoreItem xmlns:ds="http://schemas.openxmlformats.org/officeDocument/2006/customXml" ds:itemID="{7E6A3B78-03A1-4C33-9FDF-8EB4B4E8CDD6}"/>
</file>

<file path=customXml/itemProps3.xml><?xml version="1.0" encoding="utf-8"?>
<ds:datastoreItem xmlns:ds="http://schemas.openxmlformats.org/officeDocument/2006/customXml" ds:itemID="{7506FA4A-70CB-4288-B34F-77EE9B46ECB2}"/>
</file>

<file path=docProps/app.xml><?xml version="1.0" encoding="utf-8"?>
<Properties xmlns="http://schemas.openxmlformats.org/officeDocument/2006/extended-properties" xmlns:vt="http://schemas.openxmlformats.org/officeDocument/2006/docPropsVTypes">
  <TotalTime>423</TotalTime>
  <Words>1692</Words>
  <Application>Microsoft Office PowerPoint</Application>
  <PresentationFormat>Widescreen</PresentationFormat>
  <Paragraphs>88</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Wingdings</vt:lpstr>
      <vt:lpstr>Office Theme</vt:lpstr>
      <vt:lpstr>Golden Rice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underlying science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Golden Rice </dc:title>
  <dc:creator>Arupam Patra</dc:creator>
  <cp:lastModifiedBy>User</cp:lastModifiedBy>
  <cp:revision>26</cp:revision>
  <dcterms:created xsi:type="dcterms:W3CDTF">2021-03-23T05:08:55Z</dcterms:created>
  <dcterms:modified xsi:type="dcterms:W3CDTF">2022-01-27T14:31:11Z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0x01010019837EE5CA5E964792EED009A2E52222</vt:lpwstr>
  </property>
</Properties>
</file>