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2" r:id="rId8"/>
    <p:sldId id="261" r:id="rId9"/>
    <p:sldId id="268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50C0-4358-4274-970F-8DF719C0199D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49AC-27A5-4EF4-9DBF-239A916F9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69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50C0-4358-4274-970F-8DF719C0199D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49AC-27A5-4EF4-9DBF-239A916F9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562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50C0-4358-4274-970F-8DF719C0199D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49AC-27A5-4EF4-9DBF-239A916F9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55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50C0-4358-4274-970F-8DF719C0199D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49AC-27A5-4EF4-9DBF-239A916F9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86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50C0-4358-4274-970F-8DF719C0199D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49AC-27A5-4EF4-9DBF-239A916F9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187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50C0-4358-4274-970F-8DF719C0199D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49AC-27A5-4EF4-9DBF-239A916F9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95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50C0-4358-4274-970F-8DF719C0199D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49AC-27A5-4EF4-9DBF-239A916F9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9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50C0-4358-4274-970F-8DF719C0199D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49AC-27A5-4EF4-9DBF-239A916F9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61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50C0-4358-4274-970F-8DF719C0199D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49AC-27A5-4EF4-9DBF-239A916F9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17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50C0-4358-4274-970F-8DF719C0199D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49AC-27A5-4EF4-9DBF-239A916F9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59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50C0-4358-4274-970F-8DF719C0199D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49AC-27A5-4EF4-9DBF-239A916F9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366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A50C0-4358-4274-970F-8DF719C0199D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349AC-27A5-4EF4-9DBF-239A916F9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81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ciencedirect.com/topics/agricultural-and-biological-sciences/oxidoreductases" TargetMode="External"/><Relationship Id="rId3" Type="http://schemas.openxmlformats.org/officeDocument/2006/relationships/hyperlink" Target="https://www.sciencedirect.com/topics/agricultural-and-biological-sciences/plant-tissues" TargetMode="External"/><Relationship Id="rId7" Type="http://schemas.openxmlformats.org/officeDocument/2006/relationships/hyperlink" Target="https://www.sciencedirect.com/topics/agricultural-and-biological-sciences/acetyltransferases" TargetMode="External"/><Relationship Id="rId2" Type="http://schemas.openxmlformats.org/officeDocument/2006/relationships/hyperlink" Target="https://www.sciencedirect.com/topics/agricultural-and-biological-sciences/dominant-gen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ciencedirect.com/topics/agricultural-and-biological-sciences/neomycin" TargetMode="External"/><Relationship Id="rId11" Type="http://schemas.openxmlformats.org/officeDocument/2006/relationships/hyperlink" Target="https://www.sciencedirect.com/topics/biochemistry-genetics-and-molecular-biology/embryogenesis" TargetMode="External"/><Relationship Id="rId5" Type="http://schemas.openxmlformats.org/officeDocument/2006/relationships/hyperlink" Target="https://www.sciencedirect.com/topics/agricultural-and-biological-sciences/glyphosate" TargetMode="External"/><Relationship Id="rId10" Type="http://schemas.openxmlformats.org/officeDocument/2006/relationships/hyperlink" Target="https://www.sciencedirect.com/topics/biochemistry-genetics-and-molecular-biology/kanamycin" TargetMode="External"/><Relationship Id="rId4" Type="http://schemas.openxmlformats.org/officeDocument/2006/relationships/hyperlink" Target="https://www.sciencedirect.com/topics/agricultural-and-biological-sciences/kanamycin" TargetMode="External"/><Relationship Id="rId9" Type="http://schemas.openxmlformats.org/officeDocument/2006/relationships/hyperlink" Target="https://www.sciencedirect.com/topics/biochemistry-genetics-and-molecular-biology/hygromycin-b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Microbes in </a:t>
            </a:r>
            <a:r>
              <a:rPr lang="en-US" dirty="0" err="1" smtClean="0"/>
              <a:t>Agrobiotechnology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335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1036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Selectable marker genes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6162"/>
            <a:ext cx="10515600" cy="533080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Selectable marker genes are conditionally </a:t>
            </a:r>
            <a:r>
              <a:rPr lang="en-US" dirty="0">
                <a:hlinkClick r:id="rId2" tooltip="Learn more about Dominant Genes from ScienceDirect's AI-generated Topic Pages"/>
              </a:rPr>
              <a:t>dominant genes</a:t>
            </a:r>
            <a:r>
              <a:rPr lang="en-US" dirty="0"/>
              <a:t> that confer an ability to grow in the presence of applied selective agents that are normally toxic to plant cells or inhibitory to plant growth, such as antibiotics and herbicides. </a:t>
            </a:r>
            <a:endParaRPr lang="en-US" dirty="0" smtClean="0"/>
          </a:p>
          <a:p>
            <a:r>
              <a:rPr lang="en-US" dirty="0"/>
              <a:t>A selectable marker helps to identify and delete </a:t>
            </a:r>
            <a:r>
              <a:rPr lang="en-US" b="1" dirty="0"/>
              <a:t>non</a:t>
            </a:r>
            <a:r>
              <a:rPr lang="en-US" dirty="0"/>
              <a:t>-</a:t>
            </a:r>
            <a:r>
              <a:rPr lang="en-US" dirty="0" err="1"/>
              <a:t>transformants</a:t>
            </a:r>
            <a:r>
              <a:rPr lang="en-US" dirty="0"/>
              <a:t> and allows processors to expand selectively. A selectable marker is a gene inserted into a cell, in particular a bacterium or a cultured cell, which confers a trait appropriate for artificial selection.</a:t>
            </a:r>
            <a:endParaRPr lang="en-US" dirty="0" smtClean="0"/>
          </a:p>
          <a:p>
            <a:r>
              <a:rPr lang="en-US" dirty="0"/>
              <a:t>Genes that are frequently used to select transformed </a:t>
            </a:r>
            <a:r>
              <a:rPr lang="en-US" dirty="0">
                <a:hlinkClick r:id="rId3" tooltip="Learn more about Plant Tissues from ScienceDirect's AI-generated Topic Pages"/>
              </a:rPr>
              <a:t>plant tissues</a:t>
            </a:r>
            <a:r>
              <a:rPr lang="en-US" dirty="0"/>
              <a:t> include </a:t>
            </a:r>
            <a:r>
              <a:rPr lang="en-US" i="1" dirty="0" err="1"/>
              <a:t>npt</a:t>
            </a:r>
            <a:r>
              <a:rPr lang="en-US" dirty="0" err="1"/>
              <a:t>II</a:t>
            </a:r>
            <a:r>
              <a:rPr lang="en-US" dirty="0"/>
              <a:t>, </a:t>
            </a:r>
            <a:r>
              <a:rPr lang="en-US" i="1" dirty="0" err="1"/>
              <a:t>hpt</a:t>
            </a:r>
            <a:r>
              <a:rPr lang="en-US" dirty="0"/>
              <a:t>, </a:t>
            </a:r>
            <a:r>
              <a:rPr lang="en-US" i="1" dirty="0"/>
              <a:t>bar</a:t>
            </a:r>
            <a:r>
              <a:rPr lang="en-US" dirty="0"/>
              <a:t>, and </a:t>
            </a:r>
            <a:r>
              <a:rPr lang="en-US" i="1" dirty="0" err="1"/>
              <a:t>gox</a:t>
            </a:r>
            <a:r>
              <a:rPr lang="en-US" dirty="0"/>
              <a:t>, that confer resistance to </a:t>
            </a:r>
            <a:r>
              <a:rPr lang="en-US" dirty="0">
                <a:hlinkClick r:id="rId4" tooltip="Learn more about Kanamycin from ScienceDirect's AI-generated Topic Pages"/>
              </a:rPr>
              <a:t>kanamycin</a:t>
            </a:r>
            <a:r>
              <a:rPr lang="en-US" dirty="0"/>
              <a:t>, </a:t>
            </a:r>
            <a:r>
              <a:rPr lang="en-US" dirty="0" err="1"/>
              <a:t>hygromycin</a:t>
            </a:r>
            <a:r>
              <a:rPr lang="en-US" dirty="0"/>
              <a:t>, </a:t>
            </a:r>
            <a:r>
              <a:rPr lang="en-US" dirty="0" err="1"/>
              <a:t>phosphinothricin</a:t>
            </a:r>
            <a:r>
              <a:rPr lang="en-US" dirty="0"/>
              <a:t>, and </a:t>
            </a:r>
            <a:r>
              <a:rPr lang="en-US" dirty="0">
                <a:hlinkClick r:id="rId5" tooltip="Learn more about Glyphosate from ScienceDirect's AI-generated Topic Pages"/>
              </a:rPr>
              <a:t>glyphosate</a:t>
            </a:r>
            <a:r>
              <a:rPr lang="en-US" dirty="0"/>
              <a:t>, respectively. </a:t>
            </a:r>
            <a:endParaRPr lang="en-US" dirty="0" smtClean="0"/>
          </a:p>
          <a:p>
            <a:r>
              <a:rPr lang="en-US" dirty="0" smtClean="0"/>
              <a:t>Commonly </a:t>
            </a:r>
            <a:r>
              <a:rPr lang="en-US" dirty="0"/>
              <a:t>used selectable marker systems include </a:t>
            </a:r>
            <a:r>
              <a:rPr lang="en-US" dirty="0">
                <a:hlinkClick r:id="rId6" tooltip="Learn more about Neomycin from ScienceDirect's AI-generated Topic Pages"/>
              </a:rPr>
              <a:t>neomycin</a:t>
            </a:r>
            <a:r>
              <a:rPr lang="en-US" dirty="0"/>
              <a:t> </a:t>
            </a:r>
            <a:r>
              <a:rPr lang="en-US" dirty="0" err="1"/>
              <a:t>phosphotransferase</a:t>
            </a:r>
            <a:r>
              <a:rPr lang="en-US" dirty="0"/>
              <a:t>, </a:t>
            </a:r>
            <a:r>
              <a:rPr lang="en-US" dirty="0" err="1"/>
              <a:t>hygromycin</a:t>
            </a:r>
            <a:r>
              <a:rPr lang="en-US" dirty="0"/>
              <a:t> </a:t>
            </a:r>
            <a:r>
              <a:rPr lang="en-US" dirty="0" err="1"/>
              <a:t>phosphotransferase</a:t>
            </a:r>
            <a:r>
              <a:rPr lang="en-US" dirty="0"/>
              <a:t>, </a:t>
            </a:r>
            <a:r>
              <a:rPr lang="en-US" dirty="0" err="1"/>
              <a:t>phosphoinothricin</a:t>
            </a:r>
            <a:r>
              <a:rPr lang="en-US" dirty="0"/>
              <a:t> </a:t>
            </a:r>
            <a:r>
              <a:rPr lang="en-US" dirty="0" err="1">
                <a:hlinkClick r:id="rId7" tooltip="Learn more about Acetyltransferases from ScienceDirect's AI-generated Topic Pages"/>
              </a:rPr>
              <a:t>acetyltransferase</a:t>
            </a:r>
            <a:r>
              <a:rPr lang="en-US" dirty="0"/>
              <a:t>, and glyphosate </a:t>
            </a:r>
            <a:r>
              <a:rPr lang="en-US" dirty="0" err="1">
                <a:hlinkClick r:id="rId8" tooltip="Learn more about Oxidoreductases from ScienceDirect's AI-generated Topic Pages"/>
              </a:rPr>
              <a:t>oxidoreductase</a:t>
            </a:r>
            <a:r>
              <a:rPr lang="en-US" dirty="0" smtClean="0"/>
              <a:t>.</a:t>
            </a:r>
          </a:p>
          <a:p>
            <a:r>
              <a:rPr lang="en-US" dirty="0" err="1">
                <a:hlinkClick r:id="rId9" tooltip="Learn more about Hygromycin B from ScienceDirect's AI-generated Topic Pages"/>
              </a:rPr>
              <a:t>Hygromycin</a:t>
            </a:r>
            <a:r>
              <a:rPr lang="en-US" dirty="0">
                <a:hlinkClick r:id="rId9" tooltip="Learn more about Hygromycin B from ScienceDirect's AI-generated Topic Pages"/>
              </a:rPr>
              <a:t> B</a:t>
            </a:r>
            <a:r>
              <a:rPr lang="en-US" dirty="0"/>
              <a:t> has been used as a more favorable selective agent than </a:t>
            </a:r>
            <a:r>
              <a:rPr lang="en-US" dirty="0">
                <a:hlinkClick r:id="rId10" tooltip="Learn more about Kanamycin from ScienceDirect's AI-generated Topic Pages"/>
              </a:rPr>
              <a:t>kanamycin</a:t>
            </a:r>
            <a:r>
              <a:rPr lang="en-US" dirty="0"/>
              <a:t> for transformation of a number of crop species including peanuts and soybean, in a somatic </a:t>
            </a:r>
            <a:r>
              <a:rPr lang="en-US" dirty="0">
                <a:hlinkClick r:id="rId11" tooltip="Learn more about Embryogenesis from ScienceDirect's AI-generated Topic Pages"/>
              </a:rPr>
              <a:t>embryogenesis</a:t>
            </a:r>
            <a:r>
              <a:rPr lang="en-US" dirty="0"/>
              <a:t> regeneration system</a:t>
            </a:r>
          </a:p>
        </p:txBody>
      </p:sp>
    </p:spTree>
    <p:extLst>
      <p:ext uri="{BB962C8B-B14F-4D97-AF65-F5344CB8AC3E}">
        <p14:creationId xmlns:p14="http://schemas.microsoft.com/office/powerpoint/2010/main" val="3246932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0218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Promoters &amp; Gene expression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5344"/>
            <a:ext cx="10515600" cy="5221619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Promoter</a:t>
            </a:r>
            <a:r>
              <a:rPr lang="en-US" dirty="0"/>
              <a:t>. A </a:t>
            </a:r>
            <a:r>
              <a:rPr lang="en-US" b="1" dirty="0"/>
              <a:t>promoter</a:t>
            </a:r>
            <a:r>
              <a:rPr lang="en-US" dirty="0"/>
              <a:t> is a sequence of DNA needed to turn a </a:t>
            </a:r>
            <a:r>
              <a:rPr lang="en-US" b="1" dirty="0"/>
              <a:t>gene</a:t>
            </a:r>
            <a:r>
              <a:rPr lang="en-US" dirty="0"/>
              <a:t> on or off. The process of transcription is initiated at the </a:t>
            </a:r>
            <a:r>
              <a:rPr lang="en-US" b="1" dirty="0"/>
              <a:t>promoter</a:t>
            </a:r>
            <a:r>
              <a:rPr lang="en-US" dirty="0"/>
              <a:t>. Usually found near the beginning of a </a:t>
            </a:r>
            <a:r>
              <a:rPr lang="en-US" b="1" dirty="0"/>
              <a:t>gene</a:t>
            </a:r>
            <a:r>
              <a:rPr lang="en-US" dirty="0"/>
              <a:t>, the </a:t>
            </a:r>
            <a:r>
              <a:rPr lang="en-US" b="1" dirty="0"/>
              <a:t>promoter</a:t>
            </a:r>
            <a:r>
              <a:rPr lang="en-US" dirty="0"/>
              <a:t> has a binding site for the enzyme used to make a messenger RNA (</a:t>
            </a:r>
            <a:r>
              <a:rPr lang="en-US" b="1" dirty="0"/>
              <a:t>mRNA</a:t>
            </a:r>
            <a:r>
              <a:rPr lang="en-US" dirty="0"/>
              <a:t>) molecule</a:t>
            </a:r>
            <a:r>
              <a:rPr lang="en-US" dirty="0" smtClean="0"/>
              <a:t>.</a:t>
            </a:r>
          </a:p>
          <a:p>
            <a:r>
              <a:rPr lang="en-US" dirty="0"/>
              <a:t>The </a:t>
            </a:r>
            <a:r>
              <a:rPr lang="en-US" b="1" dirty="0"/>
              <a:t>Promoter</a:t>
            </a:r>
            <a:r>
              <a:rPr lang="en-US" dirty="0"/>
              <a:t> and the Transcription Machinery. </a:t>
            </a:r>
            <a:r>
              <a:rPr lang="en-US" b="1" dirty="0"/>
              <a:t>Genes</a:t>
            </a:r>
            <a:r>
              <a:rPr lang="en-US" dirty="0"/>
              <a:t> are organized to make the control of </a:t>
            </a:r>
            <a:r>
              <a:rPr lang="en-US" b="1" dirty="0"/>
              <a:t>gene expression</a:t>
            </a:r>
            <a:r>
              <a:rPr lang="en-US" dirty="0"/>
              <a:t> easier. ... The purpose of the </a:t>
            </a:r>
            <a:r>
              <a:rPr lang="en-US" b="1" dirty="0"/>
              <a:t>promoter</a:t>
            </a:r>
            <a:r>
              <a:rPr lang="en-US" dirty="0"/>
              <a:t> is to bind transcription factors that control the initiation of transcription. Within the </a:t>
            </a:r>
            <a:r>
              <a:rPr lang="en-US" b="1" dirty="0"/>
              <a:t>promoter region</a:t>
            </a:r>
            <a:r>
              <a:rPr lang="en-US" dirty="0"/>
              <a:t>, just upstream of the transcriptional start site, resides the TATA box</a:t>
            </a:r>
            <a:r>
              <a:rPr lang="en-US" dirty="0" smtClean="0"/>
              <a:t>.</a:t>
            </a:r>
          </a:p>
          <a:p>
            <a:r>
              <a:rPr lang="en-US" b="1" dirty="0" err="1"/>
              <a:t>CaMV</a:t>
            </a:r>
            <a:r>
              <a:rPr lang="en-US" b="1" dirty="0"/>
              <a:t> 35S</a:t>
            </a:r>
            <a:r>
              <a:rPr lang="en-US" dirty="0"/>
              <a:t> is the most commonly used constitutive promoter for high levels of gene expression in dicot plants. </a:t>
            </a:r>
            <a:r>
              <a:rPr lang="en-US" b="1" dirty="0"/>
              <a:t>Maize </a:t>
            </a:r>
            <a:r>
              <a:rPr lang="en-US" b="1" dirty="0" err="1"/>
              <a:t>Ubi</a:t>
            </a:r>
            <a:r>
              <a:rPr lang="en-US" dirty="0"/>
              <a:t> and rice Act-1 are the currently the most commonly used constitutive promoters for monocots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2935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1979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Promoters &amp; Gene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87104"/>
            <a:ext cx="10515600" cy="5289859"/>
          </a:xfrm>
        </p:spPr>
        <p:txBody>
          <a:bodyPr>
            <a:normAutofit/>
          </a:bodyPr>
          <a:lstStyle/>
          <a:p>
            <a:r>
              <a:rPr lang="en-US" b="1" dirty="0"/>
              <a:t>Chemically</a:t>
            </a:r>
            <a:r>
              <a:rPr lang="en-US" dirty="0"/>
              <a:t> </a:t>
            </a:r>
            <a:r>
              <a:rPr lang="en-US" b="1" dirty="0"/>
              <a:t>inducible promoters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Tetracycline and its derivatives serve as inducing agents to allow </a:t>
            </a:r>
            <a:r>
              <a:rPr lang="en-US" b="1" dirty="0"/>
              <a:t>promoter</a:t>
            </a:r>
            <a:r>
              <a:rPr lang="en-US" dirty="0"/>
              <a:t> activation. One of the most commonly used prokaryotic </a:t>
            </a:r>
            <a:r>
              <a:rPr lang="en-US" b="1" dirty="0"/>
              <a:t>promoters</a:t>
            </a:r>
            <a:r>
              <a:rPr lang="en-US" dirty="0"/>
              <a:t> is the negative </a:t>
            </a:r>
            <a:r>
              <a:rPr lang="en-US" b="1" dirty="0"/>
              <a:t>inducible</a:t>
            </a:r>
            <a:r>
              <a:rPr lang="en-US" dirty="0"/>
              <a:t> </a:t>
            </a:r>
            <a:r>
              <a:rPr lang="en-US" dirty="0" err="1"/>
              <a:t>pLac</a:t>
            </a:r>
            <a:r>
              <a:rPr lang="en-US" dirty="0"/>
              <a:t> </a:t>
            </a:r>
            <a:r>
              <a:rPr lang="en-US" b="1" dirty="0"/>
              <a:t>promoter</a:t>
            </a:r>
            <a:r>
              <a:rPr lang="en-US" dirty="0"/>
              <a:t>. This </a:t>
            </a:r>
            <a:r>
              <a:rPr lang="en-US" b="1" dirty="0"/>
              <a:t>promoter</a:t>
            </a:r>
            <a:r>
              <a:rPr lang="en-US" dirty="0"/>
              <a:t> requires removal of the lac repressor (</a:t>
            </a:r>
            <a:r>
              <a:rPr lang="en-US" dirty="0" err="1"/>
              <a:t>lacI</a:t>
            </a:r>
            <a:r>
              <a:rPr lang="en-US" dirty="0"/>
              <a:t> protein) for transcription to be </a:t>
            </a:r>
            <a:r>
              <a:rPr lang="en-US" dirty="0" smtClean="0"/>
              <a:t>activated.</a:t>
            </a:r>
          </a:p>
          <a:p>
            <a:r>
              <a:rPr lang="en-US" b="1" dirty="0" smtClean="0"/>
              <a:t>Tissue specific promoters</a:t>
            </a:r>
          </a:p>
          <a:p>
            <a:r>
              <a:rPr lang="en-US" dirty="0"/>
              <a:t>A </a:t>
            </a:r>
            <a:r>
              <a:rPr lang="en-US" b="1" dirty="0"/>
              <a:t>promoter</a:t>
            </a:r>
            <a:r>
              <a:rPr lang="en-US" dirty="0"/>
              <a:t> whose activity is observed only in </a:t>
            </a:r>
            <a:r>
              <a:rPr lang="en-US" b="1" dirty="0"/>
              <a:t>specific tissues</a:t>
            </a:r>
            <a:r>
              <a:rPr lang="en-US" dirty="0"/>
              <a:t> of the </a:t>
            </a:r>
            <a:r>
              <a:rPr lang="en-US" b="1" dirty="0"/>
              <a:t>plant</a:t>
            </a:r>
            <a:r>
              <a:rPr lang="en-US" dirty="0"/>
              <a:t> is known as a </a:t>
            </a:r>
            <a:r>
              <a:rPr lang="en-US" b="1" dirty="0"/>
              <a:t>tissue</a:t>
            </a:r>
            <a:r>
              <a:rPr lang="en-US" dirty="0"/>
              <a:t>-</a:t>
            </a:r>
            <a:r>
              <a:rPr lang="en-US" b="1" dirty="0"/>
              <a:t>specific promoter</a:t>
            </a:r>
            <a:r>
              <a:rPr lang="en-US" dirty="0"/>
              <a:t>. Such </a:t>
            </a:r>
            <a:r>
              <a:rPr lang="en-US" b="1" dirty="0"/>
              <a:t>promoters</a:t>
            </a:r>
            <a:r>
              <a:rPr lang="en-US" dirty="0"/>
              <a:t> express the </a:t>
            </a:r>
            <a:r>
              <a:rPr lang="en-US" dirty="0" err="1"/>
              <a:t>cistronic</a:t>
            </a:r>
            <a:r>
              <a:rPr lang="en-US" dirty="0"/>
              <a:t> part of their gene in cells of </a:t>
            </a:r>
            <a:r>
              <a:rPr lang="en-US" b="1" dirty="0"/>
              <a:t>particular tissue</a:t>
            </a:r>
            <a:r>
              <a:rPr lang="en-US" dirty="0"/>
              <a:t> types, and their expression may also be induced in those </a:t>
            </a:r>
            <a:r>
              <a:rPr lang="en-US" b="1" dirty="0"/>
              <a:t>tissues</a:t>
            </a:r>
            <a:r>
              <a:rPr lang="en-US" dirty="0"/>
              <a:t> by internal or external </a:t>
            </a:r>
            <a:r>
              <a:rPr lang="en-US" dirty="0" smtClean="0"/>
              <a:t>factors.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667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6713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Examples: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8048"/>
            <a:ext cx="10515600" cy="5248915"/>
          </a:xfrm>
        </p:spPr>
        <p:txBody>
          <a:bodyPr/>
          <a:lstStyle/>
          <a:p>
            <a:r>
              <a:rPr lang="en-US" sz="3200" dirty="0" smtClean="0"/>
              <a:t>Golden Rice</a:t>
            </a:r>
          </a:p>
          <a:p>
            <a:r>
              <a:rPr lang="en-US" sz="3200" dirty="0" smtClean="0"/>
              <a:t>Insect </a:t>
            </a:r>
            <a:r>
              <a:rPr lang="en-US" sz="3200" dirty="0"/>
              <a:t>resistant plants</a:t>
            </a:r>
          </a:p>
          <a:p>
            <a:r>
              <a:rPr lang="en-US" sz="3200" dirty="0" smtClean="0"/>
              <a:t>Edible vaccines</a:t>
            </a:r>
          </a:p>
          <a:p>
            <a:r>
              <a:rPr lang="en-US" sz="3200" dirty="0" smtClean="0"/>
              <a:t>Delayed ripening in tomato</a:t>
            </a:r>
          </a:p>
          <a:p>
            <a:r>
              <a:rPr lang="en-US" sz="3200" dirty="0" smtClean="0"/>
              <a:t>Lysine rich cereals</a:t>
            </a:r>
          </a:p>
          <a:p>
            <a:r>
              <a:rPr lang="en-US" sz="3200" dirty="0" smtClean="0"/>
              <a:t>Herbicide tolerant plants</a:t>
            </a:r>
          </a:p>
          <a:p>
            <a:r>
              <a:rPr lang="en-US" sz="3200" dirty="0" smtClean="0"/>
              <a:t>Plant disease resistance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882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468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59810"/>
            <a:ext cx="10515600" cy="5317153"/>
          </a:xfrm>
        </p:spPr>
        <p:txBody>
          <a:bodyPr/>
          <a:lstStyle/>
          <a:p>
            <a:r>
              <a:rPr lang="en-US" dirty="0" smtClean="0"/>
              <a:t>Based on recent advances in genetic engineering, molecular biology. This may revolutionize agriculture, as the green revolution did earlier.</a:t>
            </a:r>
          </a:p>
          <a:p>
            <a:r>
              <a:rPr lang="en-US" dirty="0" smtClean="0"/>
              <a:t>Increase in productivity – lead to environment friendly sustainable agricultural practices.</a:t>
            </a:r>
          </a:p>
          <a:p>
            <a:r>
              <a:rPr lang="en-US" dirty="0" smtClean="0"/>
              <a:t>Direct production of lysine rich wheat, edible vaccines etc.</a:t>
            </a:r>
          </a:p>
          <a:p>
            <a:r>
              <a:rPr lang="en-US" dirty="0" smtClean="0"/>
              <a:t>Others are insect resistant plants, golden rice, edible vaccines, delayed ripening of tomato, lysine rich cereals, herbicide tolerant plants, plant disease resistance etc.</a:t>
            </a:r>
          </a:p>
          <a:p>
            <a:r>
              <a:rPr lang="en-US" dirty="0" smtClean="0"/>
              <a:t>Great concern – safety of GM foods, environmental impact and moral issues.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703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8550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50628"/>
            <a:ext cx="10515600" cy="54263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Challenges in the Post “Green Revolution” era:</a:t>
            </a:r>
          </a:p>
          <a:p>
            <a:r>
              <a:rPr lang="en-US" dirty="0" smtClean="0"/>
              <a:t>Human population increase – land available deterioting and decreasing – water supplies limiting – loss from weeds &amp; insects etc.</a:t>
            </a:r>
          </a:p>
          <a:p>
            <a:r>
              <a:rPr lang="en-US" dirty="0" smtClean="0"/>
              <a:t>Post harvest losses – 10-30%. Demand for food – would double by 2025 and triple by 2050.</a:t>
            </a:r>
          </a:p>
          <a:p>
            <a:r>
              <a:rPr lang="en-US" dirty="0" smtClean="0"/>
              <a:t>Importance of </a:t>
            </a:r>
            <a:r>
              <a:rPr lang="en-US" dirty="0" err="1" smtClean="0"/>
              <a:t>agrobiotechnology</a:t>
            </a:r>
            <a:r>
              <a:rPr lang="en-US" dirty="0" smtClean="0"/>
              <a:t> – plant biotechnology would solve the crisis and problems faced – also new ways to produce human and animal health care products and industry raw materials.</a:t>
            </a:r>
          </a:p>
          <a:p>
            <a:r>
              <a:rPr lang="en-US" dirty="0" smtClean="0"/>
              <a:t>GE crops in the market. Predominant crops like maize, soybean cotton, potatoes etc.</a:t>
            </a:r>
          </a:p>
          <a:p>
            <a:r>
              <a:rPr lang="en-US" dirty="0" smtClean="0"/>
              <a:t>Studies and field trials of transgenic crops increasing with higher yields, improved quality and enhanced resistance against herbicides, diseases and pests.</a:t>
            </a:r>
          </a:p>
        </p:txBody>
      </p:sp>
    </p:spTree>
    <p:extLst>
      <p:ext uri="{BB962C8B-B14F-4D97-AF65-F5344CB8AC3E}">
        <p14:creationId xmlns:p14="http://schemas.microsoft.com/office/powerpoint/2010/main" val="3280951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468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Plant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59810"/>
            <a:ext cx="10515600" cy="5317153"/>
          </a:xfrm>
        </p:spPr>
        <p:txBody>
          <a:bodyPr/>
          <a:lstStyle/>
          <a:p>
            <a:r>
              <a:rPr lang="en-US" dirty="0" smtClean="0"/>
              <a:t>Many ways – </a:t>
            </a:r>
            <a:r>
              <a:rPr lang="en-US" i="1" dirty="0" smtClean="0"/>
              <a:t>Agrobacterium</a:t>
            </a:r>
            <a:r>
              <a:rPr lang="en-US" dirty="0" smtClean="0"/>
              <a:t>, direct uptake of </a:t>
            </a:r>
            <a:r>
              <a:rPr lang="en-US" dirty="0" err="1" smtClean="0"/>
              <a:t>forieign</a:t>
            </a:r>
            <a:r>
              <a:rPr lang="en-US" dirty="0" smtClean="0"/>
              <a:t> DNA into protoplast, particle bombardment, electroporation etc.</a:t>
            </a:r>
          </a:p>
          <a:p>
            <a:r>
              <a:rPr lang="en-US" dirty="0" smtClean="0"/>
              <a:t>Agrobacterium mediated transformation – widely used – Ti plasmid used.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10" y="2669299"/>
            <a:ext cx="3661448" cy="27704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470" y="2312066"/>
            <a:ext cx="7873957" cy="451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788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260" y="274304"/>
            <a:ext cx="8502128" cy="638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414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46" y="149832"/>
            <a:ext cx="11368585" cy="663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443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8206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Particle bombardment or </a:t>
            </a:r>
            <a:r>
              <a:rPr lang="en-US" sz="3200" dirty="0" err="1" smtClean="0"/>
              <a:t>biolistics</a:t>
            </a:r>
            <a:endParaRPr lang="en-US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085" y="1077578"/>
            <a:ext cx="5281685" cy="5767775"/>
          </a:xfrm>
        </p:spPr>
      </p:pic>
    </p:spTree>
    <p:extLst>
      <p:ext uri="{BB962C8B-B14F-4D97-AF65-F5344CB8AC3E}">
        <p14:creationId xmlns:p14="http://schemas.microsoft.com/office/powerpoint/2010/main" val="42851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47" y="392042"/>
            <a:ext cx="10776312" cy="554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179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43" y="0"/>
            <a:ext cx="11781730" cy="661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305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837EE5CA5E964792EED009A2E52222" ma:contentTypeVersion="4" ma:contentTypeDescription="Create a new document." ma:contentTypeScope="" ma:versionID="01391bdcb35bb108d2dd061a93353ba9">
  <xsd:schema xmlns:xsd="http://www.w3.org/2001/XMLSchema" xmlns:xs="http://www.w3.org/2001/XMLSchema" xmlns:p="http://schemas.microsoft.com/office/2006/metadata/properties" xmlns:ns2="edff0d5a-64e9-418d-a719-b34c8b9e8d20" targetNamespace="http://schemas.microsoft.com/office/2006/metadata/properties" ma:root="true" ma:fieldsID="f1112a814c597201ed12f296afa80098" ns2:_="">
    <xsd:import namespace="edff0d5a-64e9-418d-a719-b34c8b9e8d2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ff0d5a-64e9-418d-a719-b34c8b9e8d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1DC0D53-86AD-4247-83C1-CDD1B6853D4B}"/>
</file>

<file path=customXml/itemProps2.xml><?xml version="1.0" encoding="utf-8"?>
<ds:datastoreItem xmlns:ds="http://schemas.openxmlformats.org/officeDocument/2006/customXml" ds:itemID="{1725074D-D9B9-4E72-B2D6-630835DB8009}"/>
</file>

<file path=customXml/itemProps3.xml><?xml version="1.0" encoding="utf-8"?>
<ds:datastoreItem xmlns:ds="http://schemas.openxmlformats.org/officeDocument/2006/customXml" ds:itemID="{B0104CDF-32AE-49E7-9345-BFA6A819D176}"/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606</Words>
  <Application>Microsoft Office PowerPoint</Application>
  <PresentationFormat>Widescreen</PresentationFormat>
  <Paragraphs>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Microbes in Agrobiotechnology</vt:lpstr>
      <vt:lpstr>INTRODUCTION</vt:lpstr>
      <vt:lpstr>INTRODUCTION</vt:lpstr>
      <vt:lpstr>Plant Transformation</vt:lpstr>
      <vt:lpstr>PowerPoint Presentation</vt:lpstr>
      <vt:lpstr>PowerPoint Presentation</vt:lpstr>
      <vt:lpstr>Particle bombardment or biolistics</vt:lpstr>
      <vt:lpstr>PowerPoint Presentation</vt:lpstr>
      <vt:lpstr>PowerPoint Presentation</vt:lpstr>
      <vt:lpstr>Selectable marker genes</vt:lpstr>
      <vt:lpstr>Promoters &amp; Gene expression</vt:lpstr>
      <vt:lpstr>Promoters &amp; Gene expression</vt:lpstr>
      <vt:lpstr>Examples: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Microbes in Agrobiotechnology</dc:title>
  <dc:creator>User</dc:creator>
  <cp:lastModifiedBy>User</cp:lastModifiedBy>
  <cp:revision>18</cp:revision>
  <dcterms:created xsi:type="dcterms:W3CDTF">2021-02-11T07:13:45Z</dcterms:created>
  <dcterms:modified xsi:type="dcterms:W3CDTF">2022-01-26T13:57:23Z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0x01010019837EE5CA5E964792EED009A2E52222</vt:lpwstr>
  </property>
</Properties>
</file>