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75" r:id="rId4"/>
    <p:sldId id="277" r:id="rId5"/>
    <p:sldId id="257" r:id="rId6"/>
    <p:sldId id="258" r:id="rId7"/>
    <p:sldId id="259" r:id="rId8"/>
    <p:sldId id="279" r:id="rId9"/>
    <p:sldId id="269" r:id="rId10"/>
    <p:sldId id="260" r:id="rId11"/>
    <p:sldId id="261" r:id="rId12"/>
    <p:sldId id="272" r:id="rId13"/>
    <p:sldId id="271" r:id="rId14"/>
    <p:sldId id="264" r:id="rId15"/>
    <p:sldId id="267" r:id="rId16"/>
    <p:sldId id="265" r:id="rId17"/>
    <p:sldId id="263" r:id="rId18"/>
    <p:sldId id="266" r:id="rId19"/>
    <p:sldId id="273" r:id="rId20"/>
    <p:sldId id="262"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F10482-FE88-4710-8F9E-F2BC8F4E761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40574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F10482-FE88-4710-8F9E-F2BC8F4E761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13571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F10482-FE88-4710-8F9E-F2BC8F4E761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18353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F10482-FE88-4710-8F9E-F2BC8F4E761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296799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F10482-FE88-4710-8F9E-F2BC8F4E7618}"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105722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F10482-FE88-4710-8F9E-F2BC8F4E7618}"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301290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F10482-FE88-4710-8F9E-F2BC8F4E7618}"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353804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F10482-FE88-4710-8F9E-F2BC8F4E7618}"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346513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10482-FE88-4710-8F9E-F2BC8F4E7618}"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268251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10482-FE88-4710-8F9E-F2BC8F4E7618}"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247824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10482-FE88-4710-8F9E-F2BC8F4E7618}"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F53EF-A8FE-4A2C-AF50-BBA8725534AA}" type="slidenum">
              <a:rPr lang="en-US" smtClean="0"/>
              <a:t>‹#›</a:t>
            </a:fld>
            <a:endParaRPr lang="en-US"/>
          </a:p>
        </p:txBody>
      </p:sp>
    </p:spTree>
    <p:extLst>
      <p:ext uri="{BB962C8B-B14F-4D97-AF65-F5344CB8AC3E}">
        <p14:creationId xmlns:p14="http://schemas.microsoft.com/office/powerpoint/2010/main" val="160112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10482-FE88-4710-8F9E-F2BC8F4E7618}"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F53EF-A8FE-4A2C-AF50-BBA8725534AA}" type="slidenum">
              <a:rPr lang="en-US" smtClean="0"/>
              <a:t>‹#›</a:t>
            </a:fld>
            <a:endParaRPr lang="en-US"/>
          </a:p>
        </p:txBody>
      </p:sp>
    </p:spTree>
    <p:extLst>
      <p:ext uri="{BB962C8B-B14F-4D97-AF65-F5344CB8AC3E}">
        <p14:creationId xmlns:p14="http://schemas.microsoft.com/office/powerpoint/2010/main" val="53975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porulation" TargetMode="External"/><Relationship Id="rId13" Type="http://schemas.openxmlformats.org/officeDocument/2006/relationships/hyperlink" Target="https://en.wikipedia.org/wiki/Genetically_modified_maize#Bt_corn" TargetMode="External"/><Relationship Id="rId3" Type="http://schemas.openxmlformats.org/officeDocument/2006/relationships/hyperlink" Target="https://en.wikipedia.org/wiki/Bacterium" TargetMode="External"/><Relationship Id="rId7" Type="http://schemas.openxmlformats.org/officeDocument/2006/relationships/hyperlink" Target="https://en.wikipedia.org/wiki/Butterfly" TargetMode="External"/><Relationship Id="rId12" Type="http://schemas.openxmlformats.org/officeDocument/2006/relationships/hyperlink" Target="https://en.wikipedia.org/wiki/Genetically_modified_crops" TargetMode="External"/><Relationship Id="rId2" Type="http://schemas.openxmlformats.org/officeDocument/2006/relationships/hyperlink" Target="https://en.wikipedia.org/wiki/Gram-positive_bacteria" TargetMode="External"/><Relationship Id="rId1" Type="http://schemas.openxmlformats.org/officeDocument/2006/relationships/slideLayout" Target="../slideLayouts/slideLayout2.xml"/><Relationship Id="rId6" Type="http://schemas.openxmlformats.org/officeDocument/2006/relationships/hyperlink" Target="https://en.wikipedia.org/wiki/Moth" TargetMode="External"/><Relationship Id="rId11" Type="http://schemas.openxmlformats.org/officeDocument/2006/relationships/hyperlink" Target="https://en.wikipedia.org/wiki/Insecticide" TargetMode="External"/><Relationship Id="rId5" Type="http://schemas.openxmlformats.org/officeDocument/2006/relationships/hyperlink" Target="https://en.wikipedia.org/wiki/Caterpillar" TargetMode="External"/><Relationship Id="rId15" Type="http://schemas.openxmlformats.org/officeDocument/2006/relationships/image" Target="../media/image12.png"/><Relationship Id="rId10" Type="http://schemas.openxmlformats.org/officeDocument/2006/relationships/hyperlink" Target="https://en.wikipedia.org/wiki/Delta_endotoxin" TargetMode="External"/><Relationship Id="rId4" Type="http://schemas.openxmlformats.org/officeDocument/2006/relationships/hyperlink" Target="https://en.wikipedia.org/wiki/Biological_pesticide" TargetMode="External"/><Relationship Id="rId9" Type="http://schemas.openxmlformats.org/officeDocument/2006/relationships/hyperlink" Target="https://en.wikipedia.org/wiki/Crystal_protein" TargetMode="External"/><Relationship Id="rId14" Type="http://schemas.openxmlformats.org/officeDocument/2006/relationships/hyperlink" Target="https://en.wikipedia.org/wiki/Bacillus_thuringiensis_israelensi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Beta-sheet" TargetMode="External"/><Relationship Id="rId3" Type="http://schemas.openxmlformats.org/officeDocument/2006/relationships/hyperlink" Target="https://en.wikipedia.org/wiki/Bacillus_thuringiensis" TargetMode="External"/><Relationship Id="rId7" Type="http://schemas.openxmlformats.org/officeDocument/2006/relationships/hyperlink" Target="https://en.wikipedia.org/wiki/N-terminal" TargetMode="External"/><Relationship Id="rId2" Type="http://schemas.openxmlformats.org/officeDocument/2006/relationships/hyperlink" Target="https://en.wikipedia.org/wiki/Pore-forming_toxin" TargetMode="External"/><Relationship Id="rId1" Type="http://schemas.openxmlformats.org/officeDocument/2006/relationships/slideLayout" Target="../slideLayouts/slideLayout2.xml"/><Relationship Id="rId6" Type="http://schemas.openxmlformats.org/officeDocument/2006/relationships/hyperlink" Target="https://en.wikipedia.org/wiki/Structural_domain" TargetMode="External"/><Relationship Id="rId5" Type="http://schemas.openxmlformats.org/officeDocument/2006/relationships/hyperlink" Target="https://en.wikipedia.org/wiki/Endospore" TargetMode="External"/><Relationship Id="rId4" Type="http://schemas.openxmlformats.org/officeDocument/2006/relationships/hyperlink" Target="https://en.wikipedia.org/wiki/Spor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Proteas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Microbial pesticides</a:t>
            </a:r>
          </a:p>
        </p:txBody>
      </p:sp>
    </p:spTree>
    <p:extLst>
      <p:ext uri="{BB962C8B-B14F-4D97-AF65-F5344CB8AC3E}">
        <p14:creationId xmlns:p14="http://schemas.microsoft.com/office/powerpoint/2010/main" val="90061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2157"/>
          </a:xfrm>
        </p:spPr>
        <p:txBody>
          <a:bodyPr>
            <a:normAutofit fontScale="90000"/>
          </a:bodyPr>
          <a:lstStyle/>
          <a:p>
            <a:r>
              <a:rPr lang="en-US" b="1" i="1" dirty="0" smtClean="0"/>
              <a:t>Bacillus </a:t>
            </a:r>
            <a:r>
              <a:rPr lang="en-US" b="1" i="1" dirty="0" err="1" smtClean="0"/>
              <a:t>thuringiensis</a:t>
            </a:r>
            <a:endParaRPr lang="en-US" b="1" i="1" dirty="0"/>
          </a:p>
        </p:txBody>
      </p:sp>
      <p:sp>
        <p:nvSpPr>
          <p:cNvPr id="3" name="Content Placeholder 2"/>
          <p:cNvSpPr>
            <a:spLocks noGrp="1"/>
          </p:cNvSpPr>
          <p:nvPr>
            <p:ph idx="1"/>
          </p:nvPr>
        </p:nvSpPr>
        <p:spPr>
          <a:xfrm>
            <a:off x="838200" y="996433"/>
            <a:ext cx="10515600" cy="5339681"/>
          </a:xfrm>
        </p:spPr>
        <p:txBody>
          <a:bodyPr>
            <a:normAutofit/>
          </a:bodyPr>
          <a:lstStyle/>
          <a:p>
            <a:r>
              <a:rPr lang="en-US" sz="2400" b="1" i="1" dirty="0"/>
              <a:t>Bacillus </a:t>
            </a:r>
            <a:r>
              <a:rPr lang="en-US" sz="2400" b="1" i="1" dirty="0" err="1"/>
              <a:t>thuringiensis</a:t>
            </a:r>
            <a:r>
              <a:rPr lang="en-US" sz="2400" dirty="0"/>
              <a:t> (or </a:t>
            </a:r>
            <a:r>
              <a:rPr lang="en-US" sz="2400" b="1" dirty="0"/>
              <a:t>Bt</a:t>
            </a:r>
            <a:r>
              <a:rPr lang="en-US" sz="2400" dirty="0"/>
              <a:t>) is a </a:t>
            </a:r>
            <a:r>
              <a:rPr lang="en-US" sz="2400" dirty="0">
                <a:hlinkClick r:id="rId2" tooltip="Gram-positive bacteria"/>
              </a:rPr>
              <a:t>Gram-positive</a:t>
            </a:r>
            <a:r>
              <a:rPr lang="en-US" sz="2400" dirty="0"/>
              <a:t>, soil-dwelling </a:t>
            </a:r>
            <a:r>
              <a:rPr lang="en-US" sz="2400" dirty="0">
                <a:hlinkClick r:id="rId3" tooltip="Bacterium"/>
              </a:rPr>
              <a:t>bacterium</a:t>
            </a:r>
            <a:r>
              <a:rPr lang="en-US" sz="2400" dirty="0"/>
              <a:t>, commonly used as a </a:t>
            </a:r>
            <a:r>
              <a:rPr lang="en-US" sz="2400" dirty="0">
                <a:hlinkClick r:id="rId4" tooltip="Biological pesticide"/>
              </a:rPr>
              <a:t>biological pesticide</a:t>
            </a:r>
            <a:r>
              <a:rPr lang="en-US" sz="2400" dirty="0"/>
              <a:t>. </a:t>
            </a:r>
          </a:p>
          <a:p>
            <a:r>
              <a:rPr lang="en-US" sz="2400" i="1" dirty="0" smtClean="0"/>
              <a:t>B</a:t>
            </a:r>
            <a:r>
              <a:rPr lang="en-US" sz="2400" i="1" dirty="0"/>
              <a:t>. </a:t>
            </a:r>
            <a:r>
              <a:rPr lang="en-US" sz="2400" i="1" dirty="0" err="1"/>
              <a:t>thuringiensis</a:t>
            </a:r>
            <a:r>
              <a:rPr lang="en-US" sz="2400" dirty="0"/>
              <a:t> also occurs naturally in the gut of </a:t>
            </a:r>
            <a:r>
              <a:rPr lang="en-US" sz="2400" dirty="0">
                <a:hlinkClick r:id="rId5" tooltip="Caterpillar"/>
              </a:rPr>
              <a:t>caterpillars</a:t>
            </a:r>
            <a:r>
              <a:rPr lang="en-US" sz="2400" dirty="0"/>
              <a:t> of various types of </a:t>
            </a:r>
            <a:r>
              <a:rPr lang="en-US" sz="2400" dirty="0">
                <a:hlinkClick r:id="rId6" tooltip="Moth"/>
              </a:rPr>
              <a:t>moths</a:t>
            </a:r>
            <a:r>
              <a:rPr lang="en-US" sz="2400" dirty="0"/>
              <a:t> and </a:t>
            </a:r>
            <a:r>
              <a:rPr lang="en-US" sz="2400" dirty="0" smtClean="0">
                <a:hlinkClick r:id="rId7" tooltip="Butterfly"/>
              </a:rPr>
              <a:t>butterflies</a:t>
            </a:r>
            <a:r>
              <a:rPr lang="en-US" sz="2400" dirty="0" smtClean="0"/>
              <a:t>.</a:t>
            </a:r>
          </a:p>
          <a:p>
            <a:r>
              <a:rPr lang="en-US" sz="2400" dirty="0"/>
              <a:t>During </a:t>
            </a:r>
            <a:r>
              <a:rPr lang="en-US" sz="2400" dirty="0">
                <a:hlinkClick r:id="rId8" tooltip="Sporulation"/>
              </a:rPr>
              <a:t>sporulation</a:t>
            </a:r>
            <a:r>
              <a:rPr lang="en-US" sz="2400" dirty="0"/>
              <a:t>, many Bt strains produce </a:t>
            </a:r>
            <a:r>
              <a:rPr lang="en-US" sz="2400" dirty="0">
                <a:hlinkClick r:id="rId9" tooltip="Crystal protein"/>
              </a:rPr>
              <a:t>crystal proteins</a:t>
            </a:r>
            <a:r>
              <a:rPr lang="en-US" sz="2400" dirty="0"/>
              <a:t> (</a:t>
            </a:r>
            <a:r>
              <a:rPr lang="en-US" sz="2400" dirty="0" err="1"/>
              <a:t>proteinaceous</a:t>
            </a:r>
            <a:r>
              <a:rPr lang="en-US" sz="2400" dirty="0"/>
              <a:t> inclusions), called </a:t>
            </a:r>
            <a:r>
              <a:rPr lang="en-US" sz="2400" dirty="0">
                <a:hlinkClick r:id="rId10" tooltip="Delta endotoxin"/>
              </a:rPr>
              <a:t>δ-endotoxins</a:t>
            </a:r>
            <a:r>
              <a:rPr lang="en-US" sz="2400" dirty="0"/>
              <a:t>, that have </a:t>
            </a:r>
            <a:r>
              <a:rPr lang="en-US" sz="2400" dirty="0">
                <a:hlinkClick r:id="rId11" tooltip="Insecticide"/>
              </a:rPr>
              <a:t>insecticidal</a:t>
            </a:r>
            <a:r>
              <a:rPr lang="en-US" sz="2400" dirty="0"/>
              <a:t> action. </a:t>
            </a:r>
            <a:endParaRPr lang="en-US" sz="2400" dirty="0" smtClean="0"/>
          </a:p>
          <a:p>
            <a:r>
              <a:rPr lang="en-US" sz="2400" dirty="0" smtClean="0"/>
              <a:t>This </a:t>
            </a:r>
            <a:r>
              <a:rPr lang="en-US" sz="2400" dirty="0"/>
              <a:t>has led to their use as insecticides, and more recently to </a:t>
            </a:r>
            <a:r>
              <a:rPr lang="en-US" sz="2400" dirty="0">
                <a:hlinkClick r:id="rId12" tooltip="Genetically modified crops"/>
              </a:rPr>
              <a:t>genetically modified crops</a:t>
            </a:r>
            <a:r>
              <a:rPr lang="en-US" sz="2400" dirty="0"/>
              <a:t> using Bt genes, such as </a:t>
            </a:r>
            <a:r>
              <a:rPr lang="en-US" sz="2400" dirty="0">
                <a:hlinkClick r:id="rId13" tooltip="Genetically modified maize"/>
              </a:rPr>
              <a:t>Bt corn</a:t>
            </a:r>
            <a:r>
              <a:rPr lang="en-US" sz="2400" dirty="0" smtClean="0"/>
              <a:t>.</a:t>
            </a:r>
          </a:p>
          <a:p>
            <a:r>
              <a:rPr lang="en-US" sz="2400" dirty="0" smtClean="0"/>
              <a:t>The</a:t>
            </a:r>
            <a:r>
              <a:rPr lang="en-US" sz="2400" dirty="0"/>
              <a:t> </a:t>
            </a:r>
            <a:r>
              <a:rPr lang="en-US" sz="2400" dirty="0">
                <a:hlinkClick r:id="rId14" tooltip="Bacillus thuringiensis israelensis"/>
              </a:rPr>
              <a:t>subspecies </a:t>
            </a:r>
            <a:r>
              <a:rPr lang="en-US" sz="2400" i="1" dirty="0" err="1">
                <a:hlinkClick r:id="rId14" tooltip="Bacillus thuringiensis israelensis"/>
              </a:rPr>
              <a:t>israelensis</a:t>
            </a:r>
            <a:r>
              <a:rPr lang="en-US" sz="2400" dirty="0"/>
              <a:t> is commonly used for control of </a:t>
            </a:r>
            <a:r>
              <a:rPr lang="en-US" sz="2400" dirty="0" smtClean="0"/>
              <a:t>mosquitoes</a:t>
            </a:r>
            <a:endParaRPr lang="en-US" sz="2400" dirty="0"/>
          </a:p>
        </p:txBody>
      </p:sp>
      <p:sp>
        <p:nvSpPr>
          <p:cNvPr id="4" name="AutoShape 2" descr="Image result for bacillus thuringiensis"/>
          <p:cNvSpPr>
            <a:spLocks noChangeAspect="1" noChangeArrowheads="1"/>
          </p:cNvSpPr>
          <p:nvPr/>
        </p:nvSpPr>
        <p:spPr bwMode="auto">
          <a:xfrm>
            <a:off x="155575"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bacillus thuringiensi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15"/>
          <a:stretch>
            <a:fillRect/>
          </a:stretch>
        </p:blipFill>
        <p:spPr>
          <a:xfrm>
            <a:off x="4370598" y="4511721"/>
            <a:ext cx="2305050" cy="1981200"/>
          </a:xfrm>
          <a:prstGeom prst="rect">
            <a:avLst/>
          </a:prstGeom>
        </p:spPr>
      </p:pic>
    </p:spTree>
    <p:extLst>
      <p:ext uri="{BB962C8B-B14F-4D97-AF65-F5344CB8AC3E}">
        <p14:creationId xmlns:p14="http://schemas.microsoft.com/office/powerpoint/2010/main" val="411721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9106"/>
          </a:xfrm>
        </p:spPr>
        <p:txBody>
          <a:bodyPr>
            <a:normAutofit fontScale="90000"/>
          </a:bodyPr>
          <a:lstStyle/>
          <a:p>
            <a:r>
              <a:rPr lang="en-US" b="1" i="1" dirty="0" smtClean="0"/>
              <a:t>Bacillus </a:t>
            </a:r>
            <a:r>
              <a:rPr lang="en-US" b="1" i="1" dirty="0" err="1" smtClean="0"/>
              <a:t>thuringiensis</a:t>
            </a:r>
            <a:endParaRPr lang="en-US" dirty="0"/>
          </a:p>
        </p:txBody>
      </p:sp>
      <p:sp>
        <p:nvSpPr>
          <p:cNvPr id="3" name="Content Placeholder 2"/>
          <p:cNvSpPr>
            <a:spLocks noGrp="1"/>
          </p:cNvSpPr>
          <p:nvPr>
            <p:ph idx="1"/>
          </p:nvPr>
        </p:nvSpPr>
        <p:spPr>
          <a:xfrm>
            <a:off x="838200" y="804232"/>
            <a:ext cx="10515600" cy="5372731"/>
          </a:xfrm>
        </p:spPr>
        <p:txBody>
          <a:bodyPr>
            <a:normAutofit fontScale="92500" lnSpcReduction="10000"/>
          </a:bodyPr>
          <a:lstStyle/>
          <a:p>
            <a:r>
              <a:rPr lang="en-US" i="1" dirty="0"/>
              <a:t>Bt</a:t>
            </a:r>
            <a:r>
              <a:rPr lang="en-US" dirty="0"/>
              <a:t> was isolated in 1901 and named in 1911. It was used as a commercial </a:t>
            </a:r>
            <a:r>
              <a:rPr lang="en-US" dirty="0" err="1"/>
              <a:t>biopesticide</a:t>
            </a:r>
            <a:r>
              <a:rPr lang="en-US" dirty="0"/>
              <a:t> for the first time in the United States in 1958</a:t>
            </a:r>
            <a:r>
              <a:rPr lang="en-US" dirty="0" smtClean="0"/>
              <a:t>.</a:t>
            </a:r>
          </a:p>
          <a:p>
            <a:r>
              <a:rPr lang="en-US" b="1" dirty="0"/>
              <a:t>Delta endotoxins</a:t>
            </a:r>
            <a:r>
              <a:rPr lang="en-US" dirty="0"/>
              <a:t> (</a:t>
            </a:r>
            <a:r>
              <a:rPr lang="en-US" b="1" dirty="0"/>
              <a:t>δ-endotoxins</a:t>
            </a:r>
            <a:r>
              <a:rPr lang="en-US" dirty="0"/>
              <a:t>) are </a:t>
            </a:r>
            <a:r>
              <a:rPr lang="en-US" dirty="0">
                <a:hlinkClick r:id="rId2" tooltip="Pore-forming toxin"/>
              </a:rPr>
              <a:t>pore-forming toxins</a:t>
            </a:r>
            <a:r>
              <a:rPr lang="en-US" dirty="0"/>
              <a:t> produced by </a:t>
            </a:r>
            <a:r>
              <a:rPr lang="en-US" i="1" dirty="0">
                <a:hlinkClick r:id="rId3" tooltip="Bacillus thuringiensis"/>
              </a:rPr>
              <a:t>Bacillus </a:t>
            </a:r>
            <a:r>
              <a:rPr lang="en-US" i="1" dirty="0" err="1">
                <a:hlinkClick r:id="rId3" tooltip="Bacillus thuringiensis"/>
              </a:rPr>
              <a:t>thuringiensis</a:t>
            </a:r>
            <a:r>
              <a:rPr lang="en-US" dirty="0"/>
              <a:t> species of bacteria. </a:t>
            </a:r>
            <a:endParaRPr lang="en-US" dirty="0" smtClean="0"/>
          </a:p>
          <a:p>
            <a:r>
              <a:rPr lang="en-US" dirty="0" smtClean="0"/>
              <a:t>During</a:t>
            </a:r>
            <a:r>
              <a:rPr lang="en-US" dirty="0"/>
              <a:t> </a:t>
            </a:r>
            <a:r>
              <a:rPr lang="en-US" dirty="0">
                <a:hlinkClick r:id="rId4" tooltip="Spore"/>
              </a:rPr>
              <a:t>spore</a:t>
            </a:r>
            <a:r>
              <a:rPr lang="en-US" dirty="0"/>
              <a:t> formation the bacteria produce crystals of such proteins (hence the name </a:t>
            </a:r>
            <a:r>
              <a:rPr lang="en-US" b="1" dirty="0"/>
              <a:t>Cry</a:t>
            </a:r>
            <a:r>
              <a:rPr lang="en-US" dirty="0"/>
              <a:t> toxins) that are also known as </a:t>
            </a:r>
            <a:r>
              <a:rPr lang="en-US" b="1" dirty="0" err="1"/>
              <a:t>parasporal</a:t>
            </a:r>
            <a:r>
              <a:rPr lang="en-US" b="1" dirty="0"/>
              <a:t> bodies</a:t>
            </a:r>
            <a:r>
              <a:rPr lang="en-US" dirty="0"/>
              <a:t>, next to the </a:t>
            </a:r>
            <a:r>
              <a:rPr lang="en-US" dirty="0">
                <a:hlinkClick r:id="rId5" tooltip="Endospore"/>
              </a:rPr>
              <a:t>endospores</a:t>
            </a:r>
            <a:r>
              <a:rPr lang="en-US" dirty="0"/>
              <a:t>; as a result some members are known as a </a:t>
            </a:r>
            <a:r>
              <a:rPr lang="en-US" b="1" dirty="0" err="1"/>
              <a:t>parasporin</a:t>
            </a:r>
            <a:r>
              <a:rPr lang="en-US" dirty="0"/>
              <a:t>. </a:t>
            </a:r>
            <a:endParaRPr lang="en-US" dirty="0" smtClean="0"/>
          </a:p>
          <a:p>
            <a:r>
              <a:rPr lang="en-US" dirty="0" smtClean="0"/>
              <a:t>The</a:t>
            </a:r>
            <a:r>
              <a:rPr lang="en-US" dirty="0"/>
              <a:t> </a:t>
            </a:r>
            <a:r>
              <a:rPr lang="en-US" b="1" dirty="0" err="1"/>
              <a:t>Cyt</a:t>
            </a:r>
            <a:r>
              <a:rPr lang="en-US" dirty="0"/>
              <a:t> (</a:t>
            </a:r>
            <a:r>
              <a:rPr lang="en-US" dirty="0" err="1"/>
              <a:t>cytolytic</a:t>
            </a:r>
            <a:r>
              <a:rPr lang="en-US" dirty="0"/>
              <a:t>) toxin group is a group of delta-endotoxins different from the Cry group</a:t>
            </a:r>
            <a:r>
              <a:rPr lang="en-US" dirty="0" smtClean="0"/>
              <a:t>.</a:t>
            </a:r>
          </a:p>
          <a:p>
            <a:r>
              <a:rPr lang="en-US" dirty="0"/>
              <a:t>The activated region of the delta toxin is composed of three distinct </a:t>
            </a:r>
            <a:r>
              <a:rPr lang="en-US" dirty="0">
                <a:hlinkClick r:id="rId6" tooltip="Structural domain"/>
              </a:rPr>
              <a:t>structural domains</a:t>
            </a:r>
            <a:r>
              <a:rPr lang="en-US" dirty="0"/>
              <a:t>: an </a:t>
            </a:r>
            <a:r>
              <a:rPr lang="en-US" dirty="0">
                <a:hlinkClick r:id="rId7" tooltip="N-terminal"/>
              </a:rPr>
              <a:t>N-terminal</a:t>
            </a:r>
            <a:r>
              <a:rPr lang="en-US" dirty="0"/>
              <a:t> helical bundle domain </a:t>
            </a:r>
            <a:r>
              <a:rPr lang="en-US" dirty="0" smtClean="0"/>
              <a:t>involved </a:t>
            </a:r>
            <a:r>
              <a:rPr lang="en-US" dirty="0"/>
              <a:t>in membrane insertion and pore formation; a </a:t>
            </a:r>
            <a:r>
              <a:rPr lang="en-US" dirty="0">
                <a:hlinkClick r:id="rId8" tooltip="Beta-sheet"/>
              </a:rPr>
              <a:t>beta-sheet</a:t>
            </a:r>
            <a:r>
              <a:rPr lang="en-US" dirty="0"/>
              <a:t> central domain involved in receptor binding; and a C-terminal beta-sandwich domain </a:t>
            </a:r>
            <a:r>
              <a:rPr lang="en-US" dirty="0" smtClean="0"/>
              <a:t>that </a:t>
            </a:r>
            <a:r>
              <a:rPr lang="en-US" dirty="0"/>
              <a:t>interacts with the N-terminal domain to form a </a:t>
            </a:r>
            <a:r>
              <a:rPr lang="en-US" dirty="0" smtClean="0"/>
              <a:t>channel</a:t>
            </a:r>
            <a:endParaRPr lang="en-US" dirty="0"/>
          </a:p>
        </p:txBody>
      </p:sp>
    </p:spTree>
    <p:extLst>
      <p:ext uri="{BB962C8B-B14F-4D97-AF65-F5344CB8AC3E}">
        <p14:creationId xmlns:p14="http://schemas.microsoft.com/office/powerpoint/2010/main" val="405046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044" y="383488"/>
            <a:ext cx="7724206" cy="5799208"/>
          </a:xfrm>
          <a:prstGeom prst="rect">
            <a:avLst/>
          </a:prstGeom>
        </p:spPr>
      </p:pic>
    </p:spTree>
    <p:extLst>
      <p:ext uri="{BB962C8B-B14F-4D97-AF65-F5344CB8AC3E}">
        <p14:creationId xmlns:p14="http://schemas.microsoft.com/office/powerpoint/2010/main" val="48836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6790" y="95535"/>
            <a:ext cx="8420667" cy="6296746"/>
          </a:xfrm>
          <a:prstGeom prst="rect">
            <a:avLst/>
          </a:prstGeom>
        </p:spPr>
      </p:pic>
    </p:spTree>
    <p:extLst>
      <p:ext uri="{BB962C8B-B14F-4D97-AF65-F5344CB8AC3E}">
        <p14:creationId xmlns:p14="http://schemas.microsoft.com/office/powerpoint/2010/main" val="1528031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b="1" dirty="0" smtClean="0"/>
              <a:t>Mode of action:</a:t>
            </a:r>
            <a:endParaRPr lang="en-US" sz="3200" b="1" dirty="0"/>
          </a:p>
        </p:txBody>
      </p:sp>
      <p:sp>
        <p:nvSpPr>
          <p:cNvPr id="3" name="Content Placeholder 2"/>
          <p:cNvSpPr>
            <a:spLocks noGrp="1"/>
          </p:cNvSpPr>
          <p:nvPr>
            <p:ph idx="1"/>
          </p:nvPr>
        </p:nvSpPr>
        <p:spPr>
          <a:xfrm>
            <a:off x="838200" y="837282"/>
            <a:ext cx="10515600" cy="5339681"/>
          </a:xfrm>
        </p:spPr>
        <p:txBody>
          <a:bodyPr>
            <a:normAutofit/>
          </a:bodyPr>
          <a:lstStyle/>
          <a:p>
            <a:r>
              <a:rPr lang="en-US" dirty="0"/>
              <a:t>When insects ingest toxin crystals, their alkaline digestive tracts denature the insoluble crystals, making them soluble and thus amenable to being cut with </a:t>
            </a:r>
            <a:r>
              <a:rPr lang="en-US" dirty="0">
                <a:hlinkClick r:id="rId2" tooltip="Proteases"/>
              </a:rPr>
              <a:t>proteases</a:t>
            </a:r>
            <a:r>
              <a:rPr lang="en-US" dirty="0"/>
              <a:t> found in the insect gut, which liberate the toxin from the crystal</a:t>
            </a:r>
            <a:r>
              <a:rPr lang="en-US" dirty="0" smtClean="0"/>
              <a:t>.</a:t>
            </a:r>
            <a:r>
              <a:rPr lang="en-US" dirty="0"/>
              <a:t> </a:t>
            </a:r>
            <a:endParaRPr lang="en-US" dirty="0" smtClean="0"/>
          </a:p>
          <a:p>
            <a:r>
              <a:rPr lang="en-US" dirty="0" smtClean="0"/>
              <a:t>The </a:t>
            </a:r>
            <a:r>
              <a:rPr lang="en-US" dirty="0"/>
              <a:t>Cry toxin is then inserted into the insect gut cell membrane, paralyzing the digestive tract and forming a pore</a:t>
            </a:r>
            <a:r>
              <a:rPr lang="en-US" dirty="0" smtClean="0"/>
              <a:t>.</a:t>
            </a:r>
            <a:r>
              <a:rPr lang="en-US" dirty="0"/>
              <a:t> </a:t>
            </a:r>
            <a:endParaRPr lang="en-US" dirty="0" smtClean="0"/>
          </a:p>
          <a:p>
            <a:r>
              <a:rPr lang="en-US" dirty="0" smtClean="0"/>
              <a:t>The </a:t>
            </a:r>
            <a:r>
              <a:rPr lang="en-US" dirty="0"/>
              <a:t>insect stops eating and starves to death; live Bt bacteria may also colonize the insect, which can contribute to death</a:t>
            </a:r>
            <a:r>
              <a:rPr lang="en-US" dirty="0" smtClean="0"/>
              <a:t>.</a:t>
            </a:r>
            <a:r>
              <a:rPr lang="en-US" dirty="0"/>
              <a:t> </a:t>
            </a:r>
            <a:endParaRPr lang="en-US" dirty="0" smtClean="0"/>
          </a:p>
          <a:p>
            <a:r>
              <a:rPr lang="en-US" dirty="0" smtClean="0"/>
              <a:t>Death </a:t>
            </a:r>
            <a:r>
              <a:rPr lang="en-US" dirty="0"/>
              <a:t>occurs within a few hours or </a:t>
            </a:r>
            <a:r>
              <a:rPr lang="en-US" dirty="0" smtClean="0"/>
              <a:t>weeks. The </a:t>
            </a:r>
            <a:r>
              <a:rPr lang="en-US" dirty="0" err="1"/>
              <a:t>midgut</a:t>
            </a:r>
            <a:r>
              <a:rPr lang="en-US" dirty="0"/>
              <a:t> bacteria of susceptible larvae may be required for </a:t>
            </a:r>
            <a:r>
              <a:rPr lang="en-US" i="1" dirty="0"/>
              <a:t>B. </a:t>
            </a:r>
            <a:r>
              <a:rPr lang="en-US" i="1" dirty="0" err="1"/>
              <a:t>thuringiensis</a:t>
            </a:r>
            <a:r>
              <a:rPr lang="en-US" dirty="0"/>
              <a:t> insecticidal activity</a:t>
            </a:r>
            <a:r>
              <a:rPr lang="en-US" dirty="0" smtClean="0"/>
              <a:t>.</a:t>
            </a:r>
            <a:endParaRPr lang="en-US" dirty="0"/>
          </a:p>
        </p:txBody>
      </p:sp>
    </p:spTree>
    <p:extLst>
      <p:ext uri="{BB962C8B-B14F-4D97-AF65-F5344CB8AC3E}">
        <p14:creationId xmlns:p14="http://schemas.microsoft.com/office/powerpoint/2010/main" val="405656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6904"/>
          </a:xfrm>
        </p:spPr>
        <p:txBody>
          <a:bodyPr>
            <a:normAutofit fontScale="90000"/>
          </a:bodyPr>
          <a:lstStyle/>
          <a:p>
            <a:r>
              <a:rPr lang="en-US" sz="3200" b="1" dirty="0" smtClean="0"/>
              <a:t>Mode of action:</a:t>
            </a:r>
            <a:endParaRPr lang="en-US" sz="3200" b="1" dirty="0"/>
          </a:p>
        </p:txBody>
      </p:sp>
      <p:sp>
        <p:nvSpPr>
          <p:cNvPr id="3" name="Content Placeholder 2"/>
          <p:cNvSpPr>
            <a:spLocks noGrp="1"/>
          </p:cNvSpPr>
          <p:nvPr>
            <p:ph idx="1"/>
          </p:nvPr>
        </p:nvSpPr>
        <p:spPr>
          <a:xfrm>
            <a:off x="838200" y="881351"/>
            <a:ext cx="10515600" cy="5504933"/>
          </a:xfrm>
        </p:spPr>
        <p:txBody>
          <a:bodyPr>
            <a:normAutofit fontScale="92500" lnSpcReduction="20000"/>
          </a:bodyPr>
          <a:lstStyle/>
          <a:p>
            <a:pPr marL="0" indent="0">
              <a:buNone/>
            </a:pPr>
            <a:r>
              <a:rPr lang="en-US" b="1" dirty="0" smtClean="0"/>
              <a:t>Stage I – Proteolysis of </a:t>
            </a:r>
            <a:r>
              <a:rPr lang="en-US" b="1" dirty="0" err="1" smtClean="0"/>
              <a:t>protoxins</a:t>
            </a:r>
            <a:r>
              <a:rPr lang="en-US" b="1" dirty="0" smtClean="0"/>
              <a:t> in the insect gut to generate active toxin fragments</a:t>
            </a:r>
          </a:p>
          <a:p>
            <a:pPr marL="0" indent="0">
              <a:buNone/>
            </a:pPr>
            <a:r>
              <a:rPr lang="en-US" dirty="0" smtClean="0"/>
              <a:t>The </a:t>
            </a:r>
            <a:r>
              <a:rPr lang="en-US" dirty="0" err="1" smtClean="0"/>
              <a:t>midgut</a:t>
            </a:r>
            <a:r>
              <a:rPr lang="en-US" dirty="0" smtClean="0"/>
              <a:t> pH and </a:t>
            </a:r>
            <a:r>
              <a:rPr lang="en-US" dirty="0" err="1" smtClean="0"/>
              <a:t>proteolytic</a:t>
            </a:r>
            <a:r>
              <a:rPr lang="en-US" dirty="0" smtClean="0"/>
              <a:t> enzymes present in different insect orders – determinants of the selective toxicity of particular Cry </a:t>
            </a:r>
            <a:r>
              <a:rPr lang="en-US" dirty="0" err="1" smtClean="0"/>
              <a:t>protoxins</a:t>
            </a:r>
            <a:r>
              <a:rPr lang="en-US" dirty="0" smtClean="0"/>
              <a:t>.</a:t>
            </a:r>
          </a:p>
          <a:p>
            <a:pPr marL="0" indent="0">
              <a:buNone/>
            </a:pPr>
            <a:r>
              <a:rPr lang="en-US" dirty="0" smtClean="0"/>
              <a:t>Lepidoptera – Highly alkaline (9.5-10.5), proteases present are </a:t>
            </a:r>
            <a:r>
              <a:rPr lang="en-US" dirty="0" err="1" smtClean="0"/>
              <a:t>typsins</a:t>
            </a:r>
            <a:r>
              <a:rPr lang="en-US" dirty="0" smtClean="0"/>
              <a:t> and </a:t>
            </a:r>
            <a:r>
              <a:rPr lang="en-US" dirty="0" err="1" smtClean="0"/>
              <a:t>chymotrypsins</a:t>
            </a:r>
            <a:r>
              <a:rPr lang="en-US" dirty="0" smtClean="0"/>
              <a:t>.</a:t>
            </a:r>
          </a:p>
          <a:p>
            <a:pPr marL="0" indent="0">
              <a:buNone/>
            </a:pPr>
            <a:r>
              <a:rPr lang="en-US" dirty="0" err="1" smtClean="0"/>
              <a:t>Coleoptera</a:t>
            </a:r>
            <a:r>
              <a:rPr lang="en-US" dirty="0" smtClean="0"/>
              <a:t> – pH range is 5.5 to 8.0 and aspartic and cysteine proteases</a:t>
            </a:r>
          </a:p>
          <a:p>
            <a:pPr marL="0" indent="0">
              <a:buNone/>
            </a:pPr>
            <a:r>
              <a:rPr lang="en-US" b="1" dirty="0" smtClean="0"/>
              <a:t>Stage II- Binding of Cry toxins to specific receptors on </a:t>
            </a:r>
            <a:r>
              <a:rPr lang="en-US" b="1" dirty="0" err="1" smtClean="0"/>
              <a:t>midgut</a:t>
            </a:r>
            <a:r>
              <a:rPr lang="en-US" b="1" dirty="0" smtClean="0"/>
              <a:t> epithelial cells</a:t>
            </a:r>
          </a:p>
          <a:p>
            <a:r>
              <a:rPr lang="en-US" i="1" dirty="0"/>
              <a:t>Bt</a:t>
            </a:r>
            <a:r>
              <a:rPr lang="en-US" dirty="0"/>
              <a:t> action is very specific. Different strains of </a:t>
            </a:r>
            <a:r>
              <a:rPr lang="en-US" i="1" dirty="0"/>
              <a:t>Bt</a:t>
            </a:r>
            <a:r>
              <a:rPr lang="en-US" dirty="0"/>
              <a:t> are specific to different receptors in insect gut wall. </a:t>
            </a:r>
          </a:p>
          <a:p>
            <a:r>
              <a:rPr lang="en-US" i="1" dirty="0"/>
              <a:t>Bt</a:t>
            </a:r>
            <a:r>
              <a:rPr lang="en-US" dirty="0"/>
              <a:t> toxicity depends on recognizing receptors, damage to the gut by the toxin occurs upon binding to a receptor. </a:t>
            </a:r>
          </a:p>
          <a:p>
            <a:r>
              <a:rPr lang="en-US" dirty="0"/>
              <a:t>Each insect species possesses different types of receptors that will match only certain toxin proteins, like a lock to a key.</a:t>
            </a:r>
          </a:p>
          <a:p>
            <a:pPr marL="0" indent="0">
              <a:buNone/>
            </a:pPr>
            <a:endParaRPr lang="en-US" b="1" dirty="0" smtClean="0"/>
          </a:p>
        </p:txBody>
      </p:sp>
    </p:spTree>
    <p:extLst>
      <p:ext uri="{BB962C8B-B14F-4D97-AF65-F5344CB8AC3E}">
        <p14:creationId xmlns:p14="http://schemas.microsoft.com/office/powerpoint/2010/main" val="247297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2157"/>
          </a:xfrm>
        </p:spPr>
        <p:txBody>
          <a:bodyPr>
            <a:normAutofit fontScale="90000"/>
          </a:bodyPr>
          <a:lstStyle/>
          <a:p>
            <a:r>
              <a:rPr lang="en-US" sz="3600" b="1" dirty="0"/>
              <a:t>Mode of action:</a:t>
            </a:r>
            <a:endParaRPr lang="en-US" sz="3600" dirty="0"/>
          </a:p>
        </p:txBody>
      </p:sp>
      <p:sp>
        <p:nvSpPr>
          <p:cNvPr id="3" name="Content Placeholder 2"/>
          <p:cNvSpPr>
            <a:spLocks noGrp="1"/>
          </p:cNvSpPr>
          <p:nvPr>
            <p:ph idx="1"/>
          </p:nvPr>
        </p:nvSpPr>
        <p:spPr>
          <a:xfrm>
            <a:off x="838200" y="837282"/>
            <a:ext cx="10515600" cy="5339681"/>
          </a:xfrm>
        </p:spPr>
        <p:txBody>
          <a:bodyPr>
            <a:normAutofit fontScale="92500" lnSpcReduction="10000"/>
          </a:bodyPr>
          <a:lstStyle/>
          <a:p>
            <a:pPr marL="0" indent="0">
              <a:buNone/>
            </a:pPr>
            <a:r>
              <a:rPr lang="en-US" b="1" dirty="0" smtClean="0"/>
              <a:t>Stage </a:t>
            </a:r>
            <a:r>
              <a:rPr lang="en-US" b="1" dirty="0"/>
              <a:t>III – </a:t>
            </a:r>
            <a:r>
              <a:rPr lang="en-US" b="1" dirty="0" smtClean="0"/>
              <a:t>Formation </a:t>
            </a:r>
            <a:r>
              <a:rPr lang="en-US" b="1" dirty="0"/>
              <a:t>of transmembrane </a:t>
            </a:r>
            <a:r>
              <a:rPr lang="en-US" b="1" dirty="0" smtClean="0"/>
              <a:t>pores</a:t>
            </a:r>
          </a:p>
          <a:p>
            <a:r>
              <a:rPr lang="en-US" dirty="0" smtClean="0"/>
              <a:t>Binding leads – toxin gets localized at the external surface of the cytoplasmic membrane of epithelial cells of the </a:t>
            </a:r>
            <a:r>
              <a:rPr lang="en-US" dirty="0" err="1" smtClean="0"/>
              <a:t>midgut</a:t>
            </a:r>
            <a:r>
              <a:rPr lang="en-US" dirty="0" smtClean="0"/>
              <a:t> brush border membrane and binding induces a conformation change in the toxin which is necessary for membrane insertion</a:t>
            </a:r>
          </a:p>
          <a:p>
            <a:r>
              <a:rPr lang="en-US" dirty="0" smtClean="0"/>
              <a:t>Upon insertion the toxin oligomerizes and forms transmembrane cation selective pores</a:t>
            </a:r>
          </a:p>
          <a:p>
            <a:r>
              <a:rPr lang="en-US" dirty="0" smtClean="0"/>
              <a:t>The pores allow equilibration of cation concentrations across the membrane. The entry of Na</a:t>
            </a:r>
            <a:r>
              <a:rPr lang="en-US" baseline="30000" dirty="0" smtClean="0"/>
              <a:t>+</a:t>
            </a:r>
            <a:r>
              <a:rPr lang="en-US" dirty="0" smtClean="0"/>
              <a:t> ions with an accompanying influx of water leads to swelling and rupture of the cell wall.</a:t>
            </a:r>
            <a:endParaRPr lang="en-US" dirty="0"/>
          </a:p>
          <a:p>
            <a:pPr marL="0" indent="0">
              <a:buNone/>
            </a:pPr>
            <a:r>
              <a:rPr lang="en-US" b="1" dirty="0"/>
              <a:t>Stage IV – </a:t>
            </a:r>
            <a:r>
              <a:rPr lang="en-US" b="1" dirty="0" smtClean="0"/>
              <a:t>Bacteremia/</a:t>
            </a:r>
            <a:r>
              <a:rPr lang="en-US" b="1" dirty="0" err="1" smtClean="0"/>
              <a:t>Septicimia</a:t>
            </a:r>
            <a:endParaRPr lang="en-US" b="1" dirty="0" smtClean="0"/>
          </a:p>
          <a:p>
            <a:r>
              <a:rPr lang="en-US" dirty="0" smtClean="0"/>
              <a:t>The larvae stops feeding and ultimately dies. The vegetative cells of Bt that germinate from the ingested spores are able to enter the haemolymph through the damaged epithelial cell layer and multiply.</a:t>
            </a:r>
            <a:endParaRPr lang="en-US" dirty="0"/>
          </a:p>
          <a:p>
            <a:endParaRPr lang="en-US" dirty="0"/>
          </a:p>
        </p:txBody>
      </p:sp>
    </p:spTree>
    <p:extLst>
      <p:ext uri="{BB962C8B-B14F-4D97-AF65-F5344CB8AC3E}">
        <p14:creationId xmlns:p14="http://schemas.microsoft.com/office/powerpoint/2010/main" val="23630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9879" y="360233"/>
            <a:ext cx="5049398" cy="5897350"/>
          </a:xfrm>
          <a:prstGeom prst="rect">
            <a:avLst/>
          </a:prstGeom>
        </p:spPr>
      </p:pic>
      <p:pic>
        <p:nvPicPr>
          <p:cNvPr id="5122" name="Picture 2" descr="An external file that holds a picture, illustration, etc.&#10;Object name is nihms20347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302" y="1888608"/>
            <a:ext cx="4606145" cy="341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3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Receptors</a:t>
            </a:r>
            <a:endParaRPr lang="en-US" dirty="0"/>
          </a:p>
        </p:txBody>
      </p:sp>
      <p:pic>
        <p:nvPicPr>
          <p:cNvPr id="4098" name="Picture 2" descr="An external file that holds a picture, illustration, etc.&#10;Object name is nihms20347f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6590" y="1477256"/>
            <a:ext cx="3425952" cy="18531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6853" y="3441680"/>
            <a:ext cx="8278108" cy="3416320"/>
          </a:xfrm>
          <a:prstGeom prst="rect">
            <a:avLst/>
          </a:prstGeom>
        </p:spPr>
        <p:txBody>
          <a:bodyPr wrap="square">
            <a:spAutoFit/>
          </a:bodyPr>
          <a:lstStyle/>
          <a:p>
            <a:r>
              <a:rPr lang="en-US" b="0" i="0" dirty="0" smtClean="0">
                <a:solidFill>
                  <a:srgbClr val="666666"/>
                </a:solidFill>
                <a:effectLst/>
                <a:latin typeface="Times New Roman" panose="02020603050405020304" pitchFamily="18" charset="0"/>
              </a:rPr>
              <a:t>Receptor molecules of Cry1A proteins. CADR, cadherin receptor; APN, </a:t>
            </a:r>
            <a:r>
              <a:rPr lang="en-US" b="0" i="0" dirty="0" err="1" smtClean="0">
                <a:solidFill>
                  <a:srgbClr val="666666"/>
                </a:solidFill>
                <a:effectLst/>
                <a:latin typeface="Times New Roman" panose="02020603050405020304" pitchFamily="18" charset="0"/>
              </a:rPr>
              <a:t>aminopeptidase</a:t>
            </a:r>
            <a:r>
              <a:rPr lang="en-US" b="0" i="0" dirty="0" smtClean="0">
                <a:solidFill>
                  <a:srgbClr val="666666"/>
                </a:solidFill>
                <a:effectLst/>
                <a:latin typeface="Times New Roman" panose="02020603050405020304" pitchFamily="18" charset="0"/>
              </a:rPr>
              <a:t>-N, ALP, alkaline phosphatase, GCR, 270 </a:t>
            </a:r>
            <a:r>
              <a:rPr lang="en-US" b="0" i="0" dirty="0" err="1" smtClean="0">
                <a:solidFill>
                  <a:srgbClr val="666666"/>
                </a:solidFill>
                <a:effectLst/>
                <a:latin typeface="Times New Roman" panose="02020603050405020304" pitchFamily="18" charset="0"/>
              </a:rPr>
              <a:t>kDa</a:t>
            </a:r>
            <a:r>
              <a:rPr lang="en-US" b="0" i="0" dirty="0" smtClean="0">
                <a:solidFill>
                  <a:srgbClr val="666666"/>
                </a:solidFill>
                <a:effectLst/>
                <a:latin typeface="Times New Roman" panose="02020603050405020304" pitchFamily="18" charset="0"/>
              </a:rPr>
              <a:t> </a:t>
            </a:r>
            <a:r>
              <a:rPr lang="en-US" b="0" i="0" dirty="0" err="1" smtClean="0">
                <a:solidFill>
                  <a:srgbClr val="666666"/>
                </a:solidFill>
                <a:effectLst/>
                <a:latin typeface="Times New Roman" panose="02020603050405020304" pitchFamily="18" charset="0"/>
              </a:rPr>
              <a:t>glyco</a:t>
            </a:r>
            <a:r>
              <a:rPr lang="en-US" b="0" i="0" dirty="0" smtClean="0">
                <a:solidFill>
                  <a:srgbClr val="666666"/>
                </a:solidFill>
                <a:effectLst/>
                <a:latin typeface="Times New Roman" panose="02020603050405020304" pitchFamily="18" charset="0"/>
              </a:rPr>
              <a:t>-conjugate receptor.</a:t>
            </a:r>
          </a:p>
          <a:p>
            <a:endParaRPr lang="en-US" dirty="0">
              <a:solidFill>
                <a:srgbClr val="666666"/>
              </a:solidFill>
              <a:latin typeface="Times New Roman" panose="02020603050405020304" pitchFamily="18" charset="0"/>
            </a:endParaRPr>
          </a:p>
          <a:p>
            <a:r>
              <a:rPr lang="en-US" i="1" dirty="0" err="1"/>
              <a:t>Bt</a:t>
            </a:r>
            <a:r>
              <a:rPr lang="en-US" dirty="0"/>
              <a:t> action is very specific. Different strains of </a:t>
            </a:r>
            <a:r>
              <a:rPr lang="en-US" i="1" dirty="0" err="1"/>
              <a:t>Bt</a:t>
            </a:r>
            <a:r>
              <a:rPr lang="en-US" dirty="0"/>
              <a:t> are specific to different receptors in insect gut wall. </a:t>
            </a:r>
          </a:p>
          <a:p>
            <a:r>
              <a:rPr lang="en-US" i="1" dirty="0" err="1"/>
              <a:t>Bt</a:t>
            </a:r>
            <a:r>
              <a:rPr lang="en-US" dirty="0"/>
              <a:t> toxicity depends on recognizing receptors, damage to the gut by the toxin occurs upon binding to a receptor. </a:t>
            </a:r>
          </a:p>
          <a:p>
            <a:r>
              <a:rPr lang="en-US" dirty="0"/>
              <a:t>Each insect species possesses different types of receptors that will match only certain toxin proteins, like a lock to a key.</a:t>
            </a:r>
          </a:p>
          <a:p>
            <a:endParaRPr lang="en-US" dirty="0" smtClean="0">
              <a:solidFill>
                <a:srgbClr val="666666"/>
              </a:solidFill>
              <a:latin typeface="Times New Roman" panose="02020603050405020304" pitchFamily="18" charset="0"/>
            </a:endParaRPr>
          </a:p>
          <a:p>
            <a:endParaRPr lang="en-US" dirty="0">
              <a:solidFill>
                <a:srgbClr val="666666"/>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169651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34" y="519530"/>
            <a:ext cx="9591941" cy="5512780"/>
          </a:xfrm>
          <a:prstGeom prst="rect">
            <a:avLst/>
          </a:prstGeom>
        </p:spPr>
      </p:pic>
    </p:spTree>
    <p:extLst>
      <p:ext uri="{BB962C8B-B14F-4D97-AF65-F5344CB8AC3E}">
        <p14:creationId xmlns:p14="http://schemas.microsoft.com/office/powerpoint/2010/main" val="334471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3005"/>
          </a:xfrm>
        </p:spPr>
        <p:txBody>
          <a:bodyPr>
            <a:normAutofit fontScale="90000"/>
          </a:bodyPr>
          <a:lstStyle/>
          <a:p>
            <a:pPr lvl="0"/>
            <a:r>
              <a:rPr lang="en-US" sz="3200" b="1" dirty="0">
                <a:latin typeface="Times New Roman" pitchFamily="18" charset="0"/>
                <a:cs typeface="Times New Roman" pitchFamily="18" charset="0"/>
              </a:rPr>
              <a:t>Food security and challenges</a:t>
            </a:r>
            <a:br>
              <a:rPr lang="en-US" sz="3200" b="1" dirty="0">
                <a:latin typeface="Times New Roman" pitchFamily="18" charset="0"/>
                <a:cs typeface="Times New Roman" pitchFamily="18" charset="0"/>
              </a:rPr>
            </a:br>
            <a:endParaRPr lang="en-US" sz="3200" b="1" i="1" dirty="0"/>
          </a:p>
        </p:txBody>
      </p:sp>
      <p:sp>
        <p:nvSpPr>
          <p:cNvPr id="3" name="Content Placeholder 2"/>
          <p:cNvSpPr>
            <a:spLocks noGrp="1"/>
          </p:cNvSpPr>
          <p:nvPr>
            <p:ph idx="1"/>
          </p:nvPr>
        </p:nvSpPr>
        <p:spPr>
          <a:xfrm>
            <a:off x="838200" y="738130"/>
            <a:ext cx="10515600" cy="5438833"/>
          </a:xfrm>
        </p:spPr>
        <p:txBody>
          <a:bodyPr>
            <a:normAutofit fontScale="85000" lnSpcReduction="20000"/>
          </a:bodyPr>
          <a:lstStyle/>
          <a:p>
            <a:pPr>
              <a:lnSpc>
                <a:spcPct val="150000"/>
              </a:lnSpc>
            </a:pPr>
            <a:r>
              <a:rPr lang="en-US" dirty="0" smtClean="0">
                <a:latin typeface="Times New Roman" pitchFamily="18" charset="0"/>
                <a:cs typeface="Times New Roman" pitchFamily="18" charset="0"/>
              </a:rPr>
              <a:t>Feeding 9 billion by 2050</a:t>
            </a:r>
          </a:p>
          <a:p>
            <a:pPr>
              <a:lnSpc>
                <a:spcPct val="150000"/>
              </a:lnSpc>
            </a:pPr>
            <a:r>
              <a:rPr lang="en-US" dirty="0" smtClean="0">
                <a:latin typeface="Times New Roman" pitchFamily="18" charset="0"/>
                <a:cs typeface="Times New Roman" pitchFamily="18" charset="0"/>
              </a:rPr>
              <a:t>Global demand for food- 70 % by 2050</a:t>
            </a:r>
          </a:p>
          <a:p>
            <a:pPr>
              <a:lnSpc>
                <a:spcPct val="150000"/>
              </a:lnSpc>
            </a:pPr>
            <a:r>
              <a:rPr lang="en-US" dirty="0" smtClean="0">
                <a:latin typeface="Times New Roman" pitchFamily="18" charset="0"/>
                <a:cs typeface="Times New Roman" pitchFamily="18" charset="0"/>
              </a:rPr>
              <a:t>30 % loss of stored food (</a:t>
            </a:r>
            <a:r>
              <a:rPr lang="en-US" sz="2400" dirty="0" smtClean="0">
                <a:latin typeface="Times New Roman" pitchFamily="18" charset="0"/>
                <a:cs typeface="Times New Roman" pitchFamily="18" charset="0"/>
              </a:rPr>
              <a:t>Boyer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2011</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More than 3 million people are killed- malaria (</a:t>
            </a:r>
            <a:r>
              <a:rPr lang="en-US" sz="2400" dirty="0" smtClean="0">
                <a:latin typeface="Times New Roman" pitchFamily="18" charset="0"/>
                <a:cs typeface="Times New Roman" pitchFamily="18" charset="0"/>
              </a:rPr>
              <a:t>Ansari et al., 2014</a:t>
            </a:r>
            <a:r>
              <a:rPr lang="en-US" dirty="0" smtClean="0">
                <a:latin typeface="Times New Roman" pitchFamily="18" charset="0"/>
                <a:cs typeface="Times New Roman" pitchFamily="18" charset="0"/>
              </a:rPr>
              <a:t>)</a:t>
            </a:r>
          </a:p>
          <a:p>
            <a:pPr>
              <a:lnSpc>
                <a:spcPct val="150000"/>
              </a:lnSpc>
            </a:pPr>
            <a:r>
              <a:rPr lang="en-US" i="1" dirty="0" err="1" smtClean="0">
                <a:solidFill>
                  <a:srgbClr val="C00000"/>
                </a:solidFill>
                <a:latin typeface="Times New Roman" pitchFamily="18" charset="0"/>
                <a:cs typeface="Times New Roman" pitchFamily="18" charset="0"/>
              </a:rPr>
              <a:t>Bemisia</a:t>
            </a:r>
            <a:r>
              <a:rPr lang="en-US" i="1" dirty="0" smtClean="0">
                <a:solidFill>
                  <a:srgbClr val="C00000"/>
                </a:solidFill>
                <a:latin typeface="Times New Roman" pitchFamily="18" charset="0"/>
                <a:cs typeface="Times New Roman" pitchFamily="18" charset="0"/>
              </a:rPr>
              <a:t> </a:t>
            </a:r>
            <a:r>
              <a:rPr lang="en-US" i="1" dirty="0" err="1" smtClean="0">
                <a:solidFill>
                  <a:srgbClr val="C00000"/>
                </a:solidFill>
                <a:latin typeface="Times New Roman" pitchFamily="18" charset="0"/>
                <a:cs typeface="Times New Roman" pitchFamily="18" charset="0"/>
              </a:rPr>
              <a:t>tabaci</a:t>
            </a:r>
            <a:r>
              <a:rPr lang="en-US" i="1" dirty="0" smtClean="0">
                <a:solidFill>
                  <a:srgbClr val="C00000"/>
                </a:solidFill>
                <a:latin typeface="Times New Roman" pitchFamily="18" charset="0"/>
                <a:cs typeface="Times New Roman" pitchFamily="18" charset="0"/>
              </a:rPr>
              <a:t> </a:t>
            </a:r>
            <a:r>
              <a:rPr lang="en-US" dirty="0" smtClean="0">
                <a:solidFill>
                  <a:srgbClr val="C00000"/>
                </a:solidFill>
                <a:latin typeface="Times New Roman" pitchFamily="18" charset="0"/>
                <a:cs typeface="Times New Roman" pitchFamily="18" charset="0"/>
              </a:rPr>
              <a:t>(whitefly)</a:t>
            </a:r>
            <a:endParaRPr lang="en-US" i="1" dirty="0" smtClean="0">
              <a:solidFill>
                <a:srgbClr val="C00000"/>
              </a:solidFill>
              <a:latin typeface="Times New Roman" pitchFamily="18" charset="0"/>
              <a:cs typeface="Times New Roman" pitchFamily="18" charset="0"/>
            </a:endParaRPr>
          </a:p>
          <a:p>
            <a:pPr>
              <a:lnSpc>
                <a:spcPct val="150000"/>
              </a:lnSpc>
            </a:pPr>
            <a:r>
              <a:rPr lang="en-US" i="1" dirty="0" smtClean="0">
                <a:solidFill>
                  <a:srgbClr val="0070C0"/>
                </a:solidFill>
                <a:latin typeface="Times New Roman" pitchFamily="18" charset="0"/>
                <a:cs typeface="Times New Roman" pitchFamily="18" charset="0"/>
              </a:rPr>
              <a:t>Aphis </a:t>
            </a:r>
            <a:r>
              <a:rPr lang="en-US" i="1" dirty="0" err="1" smtClean="0">
                <a:solidFill>
                  <a:srgbClr val="0070C0"/>
                </a:solidFill>
                <a:latin typeface="Times New Roman" pitchFamily="18" charset="0"/>
                <a:cs typeface="Times New Roman" pitchFamily="18" charset="0"/>
              </a:rPr>
              <a:t>gossypii</a:t>
            </a:r>
            <a:r>
              <a:rPr lang="en-US" i="1" dirty="0" smtClean="0">
                <a:solidFill>
                  <a:srgbClr val="0070C0"/>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(Cotton aphid) </a:t>
            </a:r>
          </a:p>
          <a:p>
            <a:pPr>
              <a:lnSpc>
                <a:spcPct val="150000"/>
              </a:lnSpc>
            </a:pPr>
            <a:r>
              <a:rPr lang="en-US" i="1" dirty="0" err="1" smtClean="0">
                <a:solidFill>
                  <a:srgbClr val="28B521"/>
                </a:solidFill>
                <a:latin typeface="Times New Roman" pitchFamily="18" charset="0"/>
                <a:cs typeface="Times New Roman" pitchFamily="18" charset="0"/>
              </a:rPr>
              <a:t>Helicoverpa</a:t>
            </a:r>
            <a:r>
              <a:rPr lang="en-US" i="1" dirty="0" smtClean="0">
                <a:solidFill>
                  <a:srgbClr val="28B521"/>
                </a:solidFill>
                <a:latin typeface="Times New Roman" pitchFamily="18" charset="0"/>
                <a:cs typeface="Times New Roman" pitchFamily="18" charset="0"/>
              </a:rPr>
              <a:t> </a:t>
            </a:r>
            <a:r>
              <a:rPr lang="en-US" i="1" dirty="0" err="1" smtClean="0">
                <a:solidFill>
                  <a:srgbClr val="28B521"/>
                </a:solidFill>
                <a:latin typeface="Times New Roman" pitchFamily="18" charset="0"/>
                <a:cs typeface="Times New Roman" pitchFamily="18" charset="0"/>
              </a:rPr>
              <a:t>armigera</a:t>
            </a:r>
            <a:r>
              <a:rPr lang="en-US" i="1" dirty="0" smtClean="0">
                <a:solidFill>
                  <a:srgbClr val="28B521"/>
                </a:solidFill>
                <a:latin typeface="Times New Roman" pitchFamily="18" charset="0"/>
                <a:cs typeface="Times New Roman" pitchFamily="18" charset="0"/>
              </a:rPr>
              <a:t> </a:t>
            </a:r>
            <a:r>
              <a:rPr lang="en-US" dirty="0" smtClean="0">
                <a:solidFill>
                  <a:srgbClr val="28B521"/>
                </a:solidFill>
                <a:latin typeface="Times New Roman" pitchFamily="18" charset="0"/>
                <a:cs typeface="Times New Roman" pitchFamily="18" charset="0"/>
              </a:rPr>
              <a:t>(cotton bollworm)</a:t>
            </a:r>
          </a:p>
          <a:p>
            <a:pPr>
              <a:lnSpc>
                <a:spcPct val="150000"/>
              </a:lnSpc>
            </a:pPr>
            <a:r>
              <a:rPr lang="en-US" dirty="0" smtClean="0">
                <a:latin typeface="Times New Roman" pitchFamily="18" charset="0"/>
                <a:cs typeface="Times New Roman" pitchFamily="18" charset="0"/>
              </a:rPr>
              <a:t>Changes in climatic conditions, pest re-emergence, - threatening </a:t>
            </a:r>
          </a:p>
          <a:p>
            <a:pPr>
              <a:lnSpc>
                <a:spcPct val="150000"/>
              </a:lnSpc>
              <a:buNone/>
            </a:pPr>
            <a:r>
              <a:rPr lang="en-US" dirty="0" smtClean="0">
                <a:latin typeface="Times New Roman" pitchFamily="18" charset="0"/>
                <a:cs typeface="Times New Roman" pitchFamily="18" charset="0"/>
              </a:rPr>
              <a:t>        agricultural production (</a:t>
            </a:r>
            <a:r>
              <a:rPr lang="en-US" sz="2400" dirty="0" err="1" smtClean="0">
                <a:latin typeface="Times New Roman" pitchFamily="18" charset="0"/>
                <a:cs typeface="Times New Roman" pitchFamily="18" charset="0"/>
              </a:rPr>
              <a:t>Sundstrom</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a:t>
            </a:r>
          </a:p>
          <a:p>
            <a:endParaRPr lang="en-US" dirty="0"/>
          </a:p>
        </p:txBody>
      </p:sp>
      <p:pic>
        <p:nvPicPr>
          <p:cNvPr id="4" name="Picture 2" descr="http://tnau.ac.in/eagri/eagri50/ENTO331/lecture15/images/Bemisia%20tabaci.JPG"/>
          <p:cNvPicPr>
            <a:picLocks noChangeAspect="1" noChangeArrowheads="1"/>
          </p:cNvPicPr>
          <p:nvPr/>
        </p:nvPicPr>
        <p:blipFill>
          <a:blip r:embed="rId2" cstate="print">
            <a:lum bright="-10000" contrast="10000"/>
          </a:blip>
          <a:srcRect l="10480" r="12664"/>
          <a:stretch>
            <a:fillRect/>
          </a:stretch>
        </p:blipFill>
        <p:spPr bwMode="auto">
          <a:xfrm>
            <a:off x="10287000" y="386152"/>
            <a:ext cx="1295400" cy="1449965"/>
          </a:xfrm>
          <a:prstGeom prst="rect">
            <a:avLst/>
          </a:prstGeom>
          <a:ln w="19050" cap="sq" cmpd="thickThin">
            <a:solidFill>
              <a:srgbClr val="C00000"/>
            </a:solidFill>
            <a:prstDash val="solid"/>
            <a:miter lim="800000"/>
          </a:ln>
          <a:effectLst>
            <a:innerShdw blurRad="76200">
              <a:srgbClr val="000000"/>
            </a:innerShdw>
          </a:effectLst>
        </p:spPr>
      </p:pic>
      <p:pic>
        <p:nvPicPr>
          <p:cNvPr id="5" name="Picture 4" descr="http://tnau.ac.in/eagri/eagri50/ENTO331/lecture10/002_clip_image002.png"/>
          <p:cNvPicPr>
            <a:picLocks noChangeAspect="1" noChangeArrowheads="1"/>
          </p:cNvPicPr>
          <p:nvPr/>
        </p:nvPicPr>
        <p:blipFill>
          <a:blip r:embed="rId3" cstate="print"/>
          <a:srcRect l="3960" r="28713"/>
          <a:stretch>
            <a:fillRect/>
          </a:stretch>
        </p:blipFill>
        <p:spPr bwMode="auto">
          <a:xfrm>
            <a:off x="10287000" y="2184652"/>
            <a:ext cx="1295400" cy="1447801"/>
          </a:xfrm>
          <a:prstGeom prst="rect">
            <a:avLst/>
          </a:prstGeom>
          <a:ln w="19050">
            <a:solidFill>
              <a:srgbClr val="0070C0"/>
            </a:solidFill>
          </a:ln>
          <a:effectLst/>
        </p:spPr>
      </p:pic>
      <p:pic>
        <p:nvPicPr>
          <p:cNvPr id="6" name="Picture 8" descr="http://tnau.ac.in/eagri/eagri50/ENTO331/lecture11/images/American%20boll%20worm/damage%20symptom.jpg"/>
          <p:cNvPicPr>
            <a:picLocks noChangeAspect="1" noChangeArrowheads="1"/>
          </p:cNvPicPr>
          <p:nvPr/>
        </p:nvPicPr>
        <p:blipFill>
          <a:blip r:embed="rId4" cstate="print"/>
          <a:srcRect l="5298" t="6866" r="9934" b="24464"/>
          <a:stretch>
            <a:fillRect/>
          </a:stretch>
        </p:blipFill>
        <p:spPr bwMode="auto">
          <a:xfrm>
            <a:off x="10287000" y="4005458"/>
            <a:ext cx="1295400" cy="1538288"/>
          </a:xfrm>
          <a:prstGeom prst="rect">
            <a:avLst/>
          </a:prstGeom>
          <a:noFill/>
          <a:ln w="19050">
            <a:solidFill>
              <a:srgbClr val="28B521"/>
            </a:solidFill>
          </a:ln>
        </p:spPr>
      </p:pic>
    </p:spTree>
    <p:extLst>
      <p:ext uri="{BB962C8B-B14F-4D97-AF65-F5344CB8AC3E}">
        <p14:creationId xmlns:p14="http://schemas.microsoft.com/office/powerpoint/2010/main" val="2559356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bacillus thuringiensis as a biopestic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407" y="807396"/>
            <a:ext cx="8352788" cy="5518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41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bacillus thuringiensis as a biopestic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09" y="640824"/>
            <a:ext cx="9748355" cy="6060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93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
          <p:cNvGrpSpPr>
            <a:grpSpLocks/>
          </p:cNvGrpSpPr>
          <p:nvPr/>
        </p:nvGrpSpPr>
        <p:grpSpPr bwMode="auto">
          <a:xfrm>
            <a:off x="1524000" y="0"/>
            <a:ext cx="9144000" cy="1219200"/>
            <a:chOff x="401" y="399"/>
            <a:chExt cx="9143599" cy="990202"/>
          </a:xfrm>
        </p:grpSpPr>
        <p:sp>
          <p:nvSpPr>
            <p:cNvPr id="3" name="Rectangle 2"/>
            <p:cNvSpPr/>
            <p:nvPr/>
          </p:nvSpPr>
          <p:spPr>
            <a:xfrm>
              <a:off x="401" y="229899"/>
              <a:ext cx="9143599" cy="760702"/>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8153443" y="214427"/>
              <a:ext cx="428606" cy="214028"/>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8153443" y="399"/>
              <a:ext cx="428606" cy="214028"/>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33778" y="214427"/>
              <a:ext cx="428606" cy="214028"/>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33778" y="399"/>
              <a:ext cx="428606" cy="214028"/>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47" name="Title 7"/>
          <p:cNvSpPr>
            <a:spLocks noGrp="1"/>
          </p:cNvSpPr>
          <p:nvPr>
            <p:ph type="title"/>
          </p:nvPr>
        </p:nvSpPr>
        <p:spPr>
          <a:xfrm>
            <a:off x="1981200" y="274638"/>
            <a:ext cx="8229600" cy="1020762"/>
          </a:xfrm>
        </p:spPr>
        <p:txBody>
          <a:bodyPr/>
          <a:lstStyle/>
          <a:p>
            <a:pPr eaLnBrk="1" hangingPunct="1"/>
            <a:r>
              <a:rPr lang="en-US" altLang="en-US" sz="2600" b="1">
                <a:latin typeface="Times New Roman" panose="02020603050405020304" pitchFamily="18" charset="0"/>
                <a:cs typeface="Times New Roman" panose="02020603050405020304" pitchFamily="18" charset="0"/>
              </a:rPr>
              <a:t>Insecticide resistance </a:t>
            </a:r>
          </a:p>
        </p:txBody>
      </p:sp>
      <p:sp>
        <p:nvSpPr>
          <p:cNvPr id="9" name="Content Placeholder 8"/>
          <p:cNvSpPr>
            <a:spLocks noGrp="1"/>
          </p:cNvSpPr>
          <p:nvPr>
            <p:ph idx="1"/>
          </p:nvPr>
        </p:nvSpPr>
        <p:spPr>
          <a:xfrm>
            <a:off x="2486025" y="5249863"/>
            <a:ext cx="8534400" cy="1490662"/>
          </a:xfrm>
        </p:spPr>
        <p:txBody>
          <a:bodyPr rtlCol="0">
            <a:normAutofit/>
          </a:bodyPr>
          <a:lstStyle/>
          <a:p>
            <a:pPr marL="914400" indent="-457200">
              <a:lnSpc>
                <a:spcPct val="150000"/>
              </a:lnSpc>
              <a:buClr>
                <a:schemeClr val="bg1">
                  <a:lumMod val="50000"/>
                </a:schemeClr>
              </a:buClr>
              <a:buFont typeface="Wingdings" pitchFamily="2" charset="2"/>
              <a:buChar char="q"/>
              <a:defRPr/>
            </a:pPr>
            <a:r>
              <a:rPr lang="en-US" sz="1800" i="1" dirty="0">
                <a:solidFill>
                  <a:srgbClr val="00B050"/>
                </a:solidFill>
                <a:latin typeface="Times New Roman" pitchFamily="18" charset="0"/>
                <a:cs typeface="Times New Roman" pitchFamily="18" charset="0"/>
              </a:rPr>
              <a:t>B. </a:t>
            </a:r>
            <a:r>
              <a:rPr lang="en-US" sz="1800" i="1" dirty="0" err="1">
                <a:solidFill>
                  <a:srgbClr val="00B050"/>
                </a:solidFill>
                <a:latin typeface="Times New Roman" pitchFamily="18" charset="0"/>
                <a:cs typeface="Times New Roman" pitchFamily="18" charset="0"/>
              </a:rPr>
              <a:t>tabaci</a:t>
            </a:r>
            <a:r>
              <a:rPr lang="en-US" sz="1800" i="1" dirty="0">
                <a:solidFill>
                  <a:srgbClr val="00B050"/>
                </a:solidFill>
                <a:latin typeface="Times New Roman" pitchFamily="18" charset="0"/>
                <a:cs typeface="Times New Roman" pitchFamily="18" charset="0"/>
              </a:rPr>
              <a:t>- </a:t>
            </a:r>
            <a:r>
              <a:rPr lang="en-US" sz="1800" dirty="0" err="1">
                <a:latin typeface="Times New Roman" pitchFamily="18" charset="0"/>
                <a:cs typeface="Times New Roman" pitchFamily="18" charset="0"/>
              </a:rPr>
              <a:t>pyrethroid</a:t>
            </a:r>
            <a:r>
              <a:rPr lang="en-US" sz="1800" dirty="0">
                <a:latin typeface="Times New Roman" pitchFamily="18" charset="0"/>
                <a:cs typeface="Times New Roman" pitchFamily="18" charset="0"/>
              </a:rPr>
              <a:t>- </a:t>
            </a:r>
            <a:r>
              <a:rPr lang="en-US" sz="1800" i="1" dirty="0" err="1">
                <a:latin typeface="Times New Roman" pitchFamily="18" charset="0"/>
                <a:cs typeface="Times New Roman" pitchFamily="18" charset="0"/>
              </a:rPr>
              <a:t>Vgsc</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and </a:t>
            </a:r>
            <a:r>
              <a:rPr lang="en-US" sz="1800" i="1" dirty="0">
                <a:latin typeface="Times New Roman" pitchFamily="18" charset="0"/>
                <a:cs typeface="Times New Roman" pitchFamily="18" charset="0"/>
              </a:rPr>
              <a:t>Ace</a:t>
            </a:r>
            <a:r>
              <a:rPr lang="en-US" sz="1800" dirty="0">
                <a:latin typeface="Times New Roman" pitchFamily="18" charset="0"/>
                <a:cs typeface="Times New Roman" pitchFamily="18" charset="0"/>
              </a:rPr>
              <a:t> gene (</a:t>
            </a:r>
            <a:r>
              <a:rPr lang="en-US" sz="1600" dirty="0">
                <a:latin typeface="Times New Roman" pitchFamily="18" charset="0"/>
                <a:cs typeface="Times New Roman" pitchFamily="18" charset="0"/>
              </a:rPr>
              <a:t>Gauthier </a:t>
            </a:r>
            <a:r>
              <a:rPr lang="en-US" sz="1600" i="1" dirty="0">
                <a:latin typeface="Times New Roman" pitchFamily="18" charset="0"/>
                <a:cs typeface="Times New Roman" pitchFamily="18" charset="0"/>
              </a:rPr>
              <a:t>et al., </a:t>
            </a:r>
            <a:r>
              <a:rPr lang="en-US" sz="1600" dirty="0">
                <a:latin typeface="Times New Roman" pitchFamily="18" charset="0"/>
                <a:cs typeface="Times New Roman" pitchFamily="18" charset="0"/>
              </a:rPr>
              <a:t>2014</a:t>
            </a:r>
            <a:r>
              <a:rPr lang="en-US" sz="1800" dirty="0">
                <a:latin typeface="Times New Roman" pitchFamily="18" charset="0"/>
                <a:cs typeface="Times New Roman" pitchFamily="18" charset="0"/>
              </a:rPr>
              <a:t>)</a:t>
            </a:r>
          </a:p>
          <a:p>
            <a:pPr marL="914400" indent="-457200">
              <a:lnSpc>
                <a:spcPct val="150000"/>
              </a:lnSpc>
              <a:buClr>
                <a:schemeClr val="bg1">
                  <a:lumMod val="50000"/>
                </a:schemeClr>
              </a:buClr>
              <a:buFont typeface="Wingdings" pitchFamily="2" charset="2"/>
              <a:buChar char="q"/>
              <a:defRPr/>
            </a:pPr>
            <a:r>
              <a:rPr lang="en-US" sz="1800" i="1" dirty="0">
                <a:solidFill>
                  <a:srgbClr val="00B050"/>
                </a:solidFill>
                <a:latin typeface="Times New Roman" pitchFamily="18" charset="0"/>
                <a:cs typeface="Times New Roman" pitchFamily="18" charset="0"/>
              </a:rPr>
              <a:t>Spodoptera </a:t>
            </a:r>
            <a:r>
              <a:rPr lang="en-US" sz="1800" i="1" dirty="0" err="1">
                <a:solidFill>
                  <a:srgbClr val="00B050"/>
                </a:solidFill>
                <a:latin typeface="Times New Roman" pitchFamily="18" charset="0"/>
                <a:cs typeface="Times New Roman" pitchFamily="18" charset="0"/>
              </a:rPr>
              <a:t>litura</a:t>
            </a:r>
            <a:r>
              <a:rPr lang="en-US" sz="1800" i="1" dirty="0">
                <a:latin typeface="Times New Roman" pitchFamily="18" charset="0"/>
                <a:cs typeface="Times New Roman" pitchFamily="18" charset="0"/>
              </a:rPr>
              <a:t>- </a:t>
            </a:r>
            <a:r>
              <a:rPr lang="en-US" sz="1800" dirty="0" err="1">
                <a:latin typeface="Times New Roman" pitchFamily="18" charset="0"/>
                <a:cs typeface="Times New Roman" pitchFamily="18" charset="0"/>
              </a:rPr>
              <a:t>profenofos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Ace </a:t>
            </a:r>
            <a:r>
              <a:rPr lang="en-US" sz="1800" dirty="0">
                <a:latin typeface="Times New Roman" pitchFamily="18" charset="0"/>
                <a:cs typeface="Times New Roman" pitchFamily="18" charset="0"/>
              </a:rPr>
              <a:t>gene </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600" dirty="0">
                <a:latin typeface="Times New Roman" pitchFamily="18" charset="0"/>
                <a:cs typeface="Times New Roman" pitchFamily="18" charset="0"/>
              </a:rPr>
              <a:t>Su </a:t>
            </a:r>
            <a:r>
              <a:rPr lang="en-US" sz="1600" i="1" dirty="0">
                <a:latin typeface="Times New Roman" pitchFamily="18" charset="0"/>
                <a:cs typeface="Times New Roman" pitchFamily="18" charset="0"/>
              </a:rPr>
              <a:t>et al., </a:t>
            </a:r>
            <a:r>
              <a:rPr lang="en-US" sz="1600" dirty="0">
                <a:latin typeface="Times New Roman" pitchFamily="18" charset="0"/>
                <a:cs typeface="Times New Roman" pitchFamily="18" charset="0"/>
              </a:rPr>
              <a:t>2014</a:t>
            </a:r>
            <a:r>
              <a:rPr lang="en-US" sz="1800" dirty="0">
                <a:latin typeface="Times New Roman" pitchFamily="18" charset="0"/>
                <a:cs typeface="Times New Roman" pitchFamily="18" charset="0"/>
              </a:rPr>
              <a:t>)</a:t>
            </a:r>
          </a:p>
          <a:p>
            <a:pPr>
              <a:lnSpc>
                <a:spcPct val="150000"/>
              </a:lnSpc>
              <a:defRPr/>
            </a:pPr>
            <a:endParaRPr lang="en-US" sz="1800" dirty="0">
              <a:latin typeface="Times New Roman" pitchFamily="18" charset="0"/>
              <a:cs typeface="Times New Roman" pitchFamily="18" charset="0"/>
            </a:endParaRPr>
          </a:p>
          <a:p>
            <a:pPr>
              <a:lnSpc>
                <a:spcPct val="150000"/>
              </a:lnSpc>
              <a:defRPr/>
            </a:pPr>
            <a:endParaRPr lang="en-US" sz="1800" dirty="0">
              <a:latin typeface="Times New Roman" pitchFamily="18" charset="0"/>
              <a:cs typeface="Times New Roman" pitchFamily="18" charset="0"/>
            </a:endParaRPr>
          </a:p>
        </p:txBody>
      </p:sp>
      <p:sp>
        <p:nvSpPr>
          <p:cNvPr id="6149"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04CB114-7C91-4FFA-80FD-221E49494AA5}" type="slidenum">
              <a:rPr lang="en-US" altLang="en-US" sz="1200" b="1"/>
              <a:pPr fontAlgn="base">
                <a:spcBef>
                  <a:spcPct val="0"/>
                </a:spcBef>
                <a:spcAft>
                  <a:spcPct val="0"/>
                </a:spcAft>
                <a:buFontTx/>
                <a:buNone/>
              </a:pPr>
              <a:t>3</a:t>
            </a:fld>
            <a:endParaRPr lang="en-US" altLang="en-US" sz="1200" b="1"/>
          </a:p>
        </p:txBody>
      </p:sp>
      <p:grpSp>
        <p:nvGrpSpPr>
          <p:cNvPr id="6150" name="Group 22"/>
          <p:cNvGrpSpPr>
            <a:grpSpLocks/>
          </p:cNvGrpSpPr>
          <p:nvPr/>
        </p:nvGrpSpPr>
        <p:grpSpPr bwMode="auto">
          <a:xfrm>
            <a:off x="4614864" y="1293814"/>
            <a:ext cx="2968625" cy="2733675"/>
            <a:chOff x="887624" y="12798409"/>
            <a:chExt cx="3053839" cy="2810355"/>
          </a:xfrm>
        </p:grpSpPr>
        <p:sp>
          <p:nvSpPr>
            <p:cNvPr id="12" name="TextBox 11"/>
            <p:cNvSpPr txBox="1"/>
            <p:nvPr/>
          </p:nvSpPr>
          <p:spPr>
            <a:xfrm>
              <a:off x="1470629" y="15197493"/>
              <a:ext cx="1879663" cy="411271"/>
            </a:xfrm>
            <a:prstGeom prst="rect">
              <a:avLst/>
            </a:prstGeom>
            <a:noFill/>
          </p:spPr>
          <p:txBody>
            <a:bodyPr wrap="none">
              <a:spAutoFit/>
            </a:bodyPr>
            <a:lstStyle/>
            <a:p>
              <a:pPr algn="ct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Pesticide usage</a:t>
              </a:r>
            </a:p>
          </p:txBody>
        </p:sp>
        <p:pic>
          <p:nvPicPr>
            <p:cNvPr id="6162"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7624" y="12798409"/>
              <a:ext cx="3053839" cy="236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1" name="Group 13"/>
          <p:cNvGrpSpPr>
            <a:grpSpLocks/>
          </p:cNvGrpSpPr>
          <p:nvPr/>
        </p:nvGrpSpPr>
        <p:grpSpPr bwMode="auto">
          <a:xfrm>
            <a:off x="8245645" y="1604964"/>
            <a:ext cx="2347966" cy="2654161"/>
            <a:chOff x="1483110" y="18443584"/>
            <a:chExt cx="3239778" cy="3661897"/>
          </a:xfrm>
        </p:grpSpPr>
        <p:sp>
          <p:nvSpPr>
            <p:cNvPr id="15" name="TextBox 14"/>
            <p:cNvSpPr txBox="1"/>
            <p:nvPr/>
          </p:nvSpPr>
          <p:spPr bwMode="auto">
            <a:xfrm>
              <a:off x="1575134" y="21128824"/>
              <a:ext cx="2818619" cy="976657"/>
            </a:xfrm>
            <a:prstGeom prst="rect">
              <a:avLst/>
            </a:prstGeom>
            <a:noFill/>
          </p:spPr>
          <p:txBody>
            <a:bodyPr wrap="none">
              <a:spAutoFit/>
            </a:bodyPr>
            <a:lstStyle/>
            <a:p>
              <a:pPr algn="ct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Insect resistance </a:t>
              </a:r>
            </a:p>
            <a:p>
              <a:pPr algn="ct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to pesticides</a:t>
              </a:r>
            </a:p>
          </p:txBody>
        </p:sp>
        <p:pic>
          <p:nvPicPr>
            <p:cNvPr id="6160"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3110" y="18443584"/>
              <a:ext cx="3239778" cy="267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152" name="Picture 16"/>
          <p:cNvPicPr>
            <a:picLocks noChangeAspect="1"/>
          </p:cNvPicPr>
          <p:nvPr/>
        </p:nvPicPr>
        <p:blipFill>
          <a:blip r:embed="rId4" cstate="print">
            <a:grayscl/>
            <a:biLevel thresh="50000"/>
            <a:extLst>
              <a:ext uri="{28A0092B-C50C-407E-A947-70E740481C1C}">
                <a14:useLocalDpi xmlns:a14="http://schemas.microsoft.com/office/drawing/2010/main" val="0"/>
              </a:ext>
            </a:extLst>
          </a:blip>
          <a:srcRect/>
          <a:stretch>
            <a:fillRect/>
          </a:stretch>
        </p:blipFill>
        <p:spPr bwMode="auto">
          <a:xfrm>
            <a:off x="1646239" y="1466850"/>
            <a:ext cx="229552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635250"/>
            <a:ext cx="1296988"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1646238" y="3549650"/>
            <a:ext cx="2214562" cy="400050"/>
          </a:xfrm>
          <a:prstGeom prst="rect">
            <a:avLst/>
          </a:prstGeom>
          <a:noFill/>
        </p:spPr>
        <p:txBody>
          <a:bodyPr wrap="none">
            <a:spAutoFit/>
          </a:bodyPr>
          <a:lstStyle/>
          <a:p>
            <a:pP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Organophosphate </a:t>
            </a:r>
          </a:p>
        </p:txBody>
      </p:sp>
      <p:sp>
        <p:nvSpPr>
          <p:cNvPr id="22" name="TextBox 21"/>
          <p:cNvSpPr txBox="1"/>
          <p:nvPr/>
        </p:nvSpPr>
        <p:spPr>
          <a:xfrm>
            <a:off x="1970088" y="2117725"/>
            <a:ext cx="1371600" cy="400050"/>
          </a:xfrm>
          <a:prstGeom prst="rect">
            <a:avLst/>
          </a:prstGeom>
          <a:noFill/>
        </p:spPr>
        <p:txBody>
          <a:bodyPr wrap="none">
            <a:spAutoFit/>
          </a:bodyPr>
          <a:lstStyle/>
          <a:p>
            <a:pPr>
              <a:defRPr/>
            </a:pPr>
            <a:r>
              <a:rPr lang="en-US" sz="2000" b="1" dirty="0" err="1">
                <a:solidFill>
                  <a:schemeClr val="accent5">
                    <a:lumMod val="50000"/>
                  </a:schemeClr>
                </a:solidFill>
                <a:latin typeface="Times New Roman" panose="02020603050405020304" pitchFamily="18" charset="0"/>
                <a:cs typeface="Times New Roman" panose="02020603050405020304" pitchFamily="18" charset="0"/>
              </a:rPr>
              <a:t>Pyrethroid</a:t>
            </a:r>
            <a:endParaRPr lang="en-US" sz="2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156" name="Rectangle 22"/>
          <p:cNvSpPr>
            <a:spLocks noChangeArrowheads="1"/>
          </p:cNvSpPr>
          <p:nvPr/>
        </p:nvSpPr>
        <p:spPr bwMode="auto">
          <a:xfrm>
            <a:off x="4157663" y="3894138"/>
            <a:ext cx="37639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800">
                <a:solidFill>
                  <a:srgbClr val="0070C0"/>
                </a:solidFill>
                <a:latin typeface="Times New Roman" panose="02020603050405020304" pitchFamily="18" charset="0"/>
                <a:cs typeface="Times New Roman" panose="02020603050405020304" pitchFamily="18" charset="0"/>
              </a:rPr>
              <a:t>4.6 million tonnes </a:t>
            </a:r>
            <a:r>
              <a:rPr lang="en-US" altLang="en-US" sz="1800">
                <a:latin typeface="Times New Roman" panose="02020603050405020304" pitchFamily="18" charset="0"/>
                <a:cs typeface="Times New Roman" panose="02020603050405020304" pitchFamily="18" charset="0"/>
              </a:rPr>
              <a:t>of pesticides (Ansari </a:t>
            </a:r>
            <a:r>
              <a:rPr lang="en-US" altLang="en-US" sz="1800" i="1">
                <a:latin typeface="Times New Roman" panose="02020603050405020304" pitchFamily="18" charset="0"/>
                <a:cs typeface="Times New Roman" panose="02020603050405020304" pitchFamily="18" charset="0"/>
              </a:rPr>
              <a:t>et al., </a:t>
            </a:r>
            <a:r>
              <a:rPr lang="en-US" altLang="en-US" sz="1800">
                <a:latin typeface="Times New Roman" panose="02020603050405020304" pitchFamily="18" charset="0"/>
                <a:cs typeface="Times New Roman" panose="02020603050405020304" pitchFamily="18" charset="0"/>
              </a:rPr>
              <a:t>2014)</a:t>
            </a:r>
          </a:p>
        </p:txBody>
      </p:sp>
      <p:sp>
        <p:nvSpPr>
          <p:cNvPr id="2" name="Right Arrow 1"/>
          <p:cNvSpPr/>
          <p:nvPr/>
        </p:nvSpPr>
        <p:spPr>
          <a:xfrm>
            <a:off x="4165600" y="2632075"/>
            <a:ext cx="406400" cy="361950"/>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ight Arrow 22"/>
          <p:cNvSpPr/>
          <p:nvPr/>
        </p:nvSpPr>
        <p:spPr>
          <a:xfrm>
            <a:off x="7713663" y="2651125"/>
            <a:ext cx="406400" cy="361950"/>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9892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9"/>
          <p:cNvGrpSpPr>
            <a:grpSpLocks/>
          </p:cNvGrpSpPr>
          <p:nvPr/>
        </p:nvGrpSpPr>
        <p:grpSpPr bwMode="auto">
          <a:xfrm>
            <a:off x="1524000" y="0"/>
            <a:ext cx="9144000" cy="1219200"/>
            <a:chOff x="401" y="399"/>
            <a:chExt cx="9143599" cy="990202"/>
          </a:xfrm>
        </p:grpSpPr>
        <p:sp>
          <p:nvSpPr>
            <p:cNvPr id="11" name="Rectangle 10"/>
            <p:cNvSpPr/>
            <p:nvPr/>
          </p:nvSpPr>
          <p:spPr>
            <a:xfrm>
              <a:off x="401" y="229899"/>
              <a:ext cx="9143599" cy="760702"/>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8153443" y="214427"/>
              <a:ext cx="428606" cy="214028"/>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8153443" y="399"/>
              <a:ext cx="428606" cy="214028"/>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33778" y="214427"/>
              <a:ext cx="428606" cy="214028"/>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33778" y="399"/>
              <a:ext cx="428606" cy="214028"/>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171" name="Title 1"/>
          <p:cNvSpPr>
            <a:spLocks noGrp="1"/>
          </p:cNvSpPr>
          <p:nvPr>
            <p:ph type="title"/>
          </p:nvPr>
        </p:nvSpPr>
        <p:spPr>
          <a:xfrm>
            <a:off x="1981200" y="274638"/>
            <a:ext cx="8229600" cy="1020762"/>
          </a:xfrm>
        </p:spPr>
        <p:txBody>
          <a:bodyPr/>
          <a:lstStyle/>
          <a:p>
            <a:pPr eaLnBrk="1" hangingPunct="1"/>
            <a:r>
              <a:rPr lang="en-US" altLang="en-US" sz="2600" b="1">
                <a:latin typeface="Times New Roman" panose="02020603050405020304" pitchFamily="18" charset="0"/>
                <a:cs typeface="Times New Roman" panose="02020603050405020304" pitchFamily="18" charset="0"/>
              </a:rPr>
              <a:t>Effects on Non-target organisms</a:t>
            </a:r>
          </a:p>
        </p:txBody>
      </p:sp>
      <p:sp>
        <p:nvSpPr>
          <p:cNvPr id="7172" name="Slide Number Placeholder 2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B166FE50-0FE4-4111-BAD7-AC1FC0C33615}" type="slidenum">
              <a:rPr lang="en-US" altLang="en-US" sz="1200" b="1"/>
              <a:pPr fontAlgn="base">
                <a:spcBef>
                  <a:spcPct val="0"/>
                </a:spcBef>
                <a:spcAft>
                  <a:spcPct val="0"/>
                </a:spcAft>
                <a:buFontTx/>
                <a:buNone/>
              </a:pPr>
              <a:t>4</a:t>
            </a:fld>
            <a:endParaRPr lang="en-US" altLang="en-US" sz="1200" b="1"/>
          </a:p>
        </p:txBody>
      </p:sp>
      <p:grpSp>
        <p:nvGrpSpPr>
          <p:cNvPr id="7173" name="Group 70"/>
          <p:cNvGrpSpPr>
            <a:grpSpLocks/>
          </p:cNvGrpSpPr>
          <p:nvPr/>
        </p:nvGrpSpPr>
        <p:grpSpPr bwMode="auto">
          <a:xfrm>
            <a:off x="2805114" y="1477964"/>
            <a:ext cx="6338887" cy="2687637"/>
            <a:chOff x="2182929" y="18103477"/>
            <a:chExt cx="11799062" cy="4957751"/>
          </a:xfrm>
        </p:grpSpPr>
        <p:pic>
          <p:nvPicPr>
            <p:cNvPr id="7178" name="Picture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4604" y="18103477"/>
              <a:ext cx="5299491" cy="311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2182929" y="21187063"/>
              <a:ext cx="4996797" cy="1874165"/>
            </a:xfrm>
            <a:prstGeom prst="rect">
              <a:avLst/>
            </a:prstGeom>
            <a:noFill/>
          </p:spPr>
          <p:txBody>
            <a:bodyPr wrap="none">
              <a:spAutoFit/>
            </a:bodyPr>
            <a:lstStyle/>
            <a:p>
              <a:pPr algn="ct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Biodiversity Loss</a:t>
              </a:r>
            </a:p>
            <a:p>
              <a:pPr algn="ct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1 in 3 crops pollination</a:t>
              </a:r>
            </a:p>
            <a:p>
              <a:pPr algn="ctr">
                <a:defRPr/>
              </a:pPr>
              <a:endParaRPr lang="en-US" sz="2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8388296" y="21465260"/>
              <a:ext cx="5593695" cy="737952"/>
            </a:xfrm>
            <a:prstGeom prst="rect">
              <a:avLst/>
            </a:prstGeom>
            <a:noFill/>
          </p:spPr>
          <p:txBody>
            <a:bodyPr wrap="none">
              <a:spAutoFit/>
            </a:bodyPr>
            <a:lstStyle/>
            <a:p>
              <a:pP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Colony Collapse Disorder</a:t>
              </a:r>
            </a:p>
          </p:txBody>
        </p:sp>
        <p:pic>
          <p:nvPicPr>
            <p:cNvPr id="7181" name="Picture 6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3056" y="19833798"/>
              <a:ext cx="1164548" cy="114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6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1743" y="20566172"/>
              <a:ext cx="994771" cy="98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p:cNvSpPr/>
          <p:nvPr/>
        </p:nvSpPr>
        <p:spPr>
          <a:xfrm>
            <a:off x="2486026" y="4457701"/>
            <a:ext cx="4587875" cy="1338263"/>
          </a:xfrm>
          <a:prstGeom prst="rect">
            <a:avLst/>
          </a:prstGeom>
        </p:spPr>
        <p:txBody>
          <a:bodyPr>
            <a:spAutoFit/>
          </a:bodyPr>
          <a:lstStyle/>
          <a:p>
            <a:pPr marL="285750" indent="-285750" algn="just">
              <a:lnSpc>
                <a:spcPct val="150000"/>
              </a:lnSpc>
              <a:buFont typeface="Arial" panose="020B0604020202020204" pitchFamily="34" charset="0"/>
              <a:buChar char="•"/>
              <a:defRPr/>
            </a:pPr>
            <a:r>
              <a:rPr lang="en-US" dirty="0">
                <a:solidFill>
                  <a:schemeClr val="accent5">
                    <a:lumMod val="50000"/>
                  </a:schemeClr>
                </a:solidFill>
                <a:latin typeface="Times New Roman" pitchFamily="18" charset="0"/>
                <a:cs typeface="Times New Roman" pitchFamily="18" charset="0"/>
              </a:rPr>
              <a:t>Imbalance in terrestrial ecosystem stability </a:t>
            </a:r>
          </a:p>
          <a:p>
            <a:pPr marL="285750" indent="-285750" algn="just">
              <a:lnSpc>
                <a:spcPct val="150000"/>
              </a:lnSpc>
              <a:buFont typeface="Arial" panose="020B0604020202020204" pitchFamily="34" charset="0"/>
              <a:buChar char="•"/>
              <a:defRPr/>
            </a:pPr>
            <a:r>
              <a:rPr lang="en-US" dirty="0">
                <a:solidFill>
                  <a:srgbClr val="3333FF"/>
                </a:solidFill>
                <a:latin typeface="Times New Roman" pitchFamily="18" charset="0"/>
                <a:cs typeface="Times New Roman" pitchFamily="18" charset="0"/>
              </a:rPr>
              <a:t>Crop productivity</a:t>
            </a:r>
          </a:p>
          <a:p>
            <a:pPr marL="285750" indent="-285750" algn="just">
              <a:lnSpc>
                <a:spcPct val="150000"/>
              </a:lnSpc>
              <a:buFont typeface="Arial" panose="020B0604020202020204" pitchFamily="34" charset="0"/>
              <a:buChar char="•"/>
              <a:defRPr/>
            </a:pPr>
            <a:r>
              <a:rPr lang="en-US" dirty="0">
                <a:solidFill>
                  <a:srgbClr val="FF0066"/>
                </a:solidFill>
                <a:latin typeface="Times New Roman" pitchFamily="18" charset="0"/>
                <a:cs typeface="Times New Roman" pitchFamily="18" charset="0"/>
              </a:rPr>
              <a:t>Human welfare       </a:t>
            </a:r>
          </a:p>
        </p:txBody>
      </p:sp>
      <p:grpSp>
        <p:nvGrpSpPr>
          <p:cNvPr id="7175" name="Group 69"/>
          <p:cNvGrpSpPr>
            <a:grpSpLocks/>
          </p:cNvGrpSpPr>
          <p:nvPr/>
        </p:nvGrpSpPr>
        <p:grpSpPr bwMode="auto">
          <a:xfrm>
            <a:off x="6932613" y="3976689"/>
            <a:ext cx="3173412" cy="2185987"/>
            <a:chOff x="9738182" y="16018733"/>
            <a:chExt cx="5209934" cy="3589476"/>
          </a:xfrm>
        </p:grpSpPr>
        <p:pic>
          <p:nvPicPr>
            <p:cNvPr id="7176" name="Picture 5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738182" y="16018733"/>
              <a:ext cx="5209934" cy="291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0116090" y="18951311"/>
              <a:ext cx="4623524" cy="656898"/>
            </a:xfrm>
            <a:prstGeom prst="rect">
              <a:avLst/>
            </a:prstGeom>
            <a:noFill/>
          </p:spPr>
          <p:txBody>
            <a:bodyPr wrap="none">
              <a:spAutoFit/>
            </a:bodyPr>
            <a:lstStyle/>
            <a:p>
              <a:pPr>
                <a:defRPr/>
              </a:pPr>
              <a:r>
                <a:rPr lang="en-US" sz="2000" b="1" dirty="0">
                  <a:solidFill>
                    <a:schemeClr val="accent5">
                      <a:lumMod val="50000"/>
                    </a:schemeClr>
                  </a:solidFill>
                  <a:latin typeface="Times New Roman" panose="02020603050405020304" pitchFamily="18" charset="0"/>
                  <a:cs typeface="Times New Roman" panose="02020603050405020304" pitchFamily="18" charset="0"/>
                </a:rPr>
                <a:t>Environmental problem</a:t>
              </a:r>
            </a:p>
          </p:txBody>
        </p:sp>
      </p:grpSp>
    </p:spTree>
    <p:extLst>
      <p:ext uri="{BB962C8B-B14F-4D97-AF65-F5344CB8AC3E}">
        <p14:creationId xmlns:p14="http://schemas.microsoft.com/office/powerpoint/2010/main" val="1227388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3260"/>
            <a:ext cx="10515600" cy="626393"/>
          </a:xfrm>
        </p:spPr>
        <p:txBody>
          <a:bodyPr>
            <a:normAutofit/>
          </a:bodyPr>
          <a:lstStyle/>
          <a:p>
            <a:r>
              <a:rPr lang="en-US" sz="3200" b="1" dirty="0" smtClean="0">
                <a:latin typeface="Times New Roman" pitchFamily="18" charset="0"/>
                <a:cs typeface="Times New Roman" pitchFamily="18" charset="0"/>
              </a:rPr>
              <a:t>Insect resistance to insecticides</a:t>
            </a:r>
            <a:endParaRPr lang="en-US" sz="3200" b="1" dirty="0"/>
          </a:p>
        </p:txBody>
      </p:sp>
      <p:sp>
        <p:nvSpPr>
          <p:cNvPr id="3" name="Content Placeholder 2"/>
          <p:cNvSpPr>
            <a:spLocks noGrp="1"/>
          </p:cNvSpPr>
          <p:nvPr>
            <p:ph idx="1"/>
          </p:nvPr>
        </p:nvSpPr>
        <p:spPr>
          <a:xfrm>
            <a:off x="838200" y="991518"/>
            <a:ext cx="10515600" cy="5185445"/>
          </a:xfrm>
        </p:spPr>
        <p:txBody>
          <a:bodyPr>
            <a:normAutofit fontScale="85000" lnSpcReduction="10000"/>
          </a:bodyPr>
          <a:lstStyle/>
          <a:p>
            <a:pPr>
              <a:lnSpc>
                <a:spcPct val="150000"/>
              </a:lnSpc>
            </a:pPr>
            <a:r>
              <a:rPr lang="en-US" dirty="0" smtClean="0">
                <a:latin typeface="Times New Roman" pitchFamily="18" charset="0"/>
                <a:cs typeface="Times New Roman" pitchFamily="18" charset="0"/>
              </a:rPr>
              <a:t>Targets- Acetylcholine esterase,  Voltage Gated Channels, Hormones (</a:t>
            </a:r>
            <a:r>
              <a:rPr lang="en-US" sz="2400" dirty="0" smtClean="0">
                <a:latin typeface="Times New Roman" pitchFamily="18" charset="0"/>
                <a:cs typeface="Times New Roman" pitchFamily="18" charset="0"/>
              </a:rPr>
              <a:t>Hardy, 2014</a:t>
            </a:r>
            <a:r>
              <a:rPr lang="en-US" dirty="0" smtClean="0">
                <a:latin typeface="Times New Roman" pitchFamily="18" charset="0"/>
                <a:cs typeface="Times New Roman" pitchFamily="18" charset="0"/>
              </a:rPr>
              <a:t>)</a:t>
            </a:r>
          </a:p>
          <a:p>
            <a:pPr>
              <a:lnSpc>
                <a:spcPct val="150000"/>
              </a:lnSpc>
            </a:pPr>
            <a:r>
              <a:rPr lang="en-US" dirty="0" err="1" smtClean="0">
                <a:latin typeface="Times New Roman" pitchFamily="18" charset="0"/>
                <a:cs typeface="Times New Roman" pitchFamily="18" charset="0"/>
              </a:rPr>
              <a:t>Pyrethroids</a:t>
            </a:r>
            <a:r>
              <a:rPr lang="en-US" dirty="0" smtClean="0">
                <a:latin typeface="Times New Roman" pitchFamily="18" charset="0"/>
                <a:cs typeface="Times New Roman" pitchFamily="18" charset="0"/>
              </a:rPr>
              <a:t>, organophosphates, DDT</a:t>
            </a:r>
          </a:p>
          <a:p>
            <a:pPr>
              <a:lnSpc>
                <a:spcPct val="150000"/>
              </a:lnSpc>
            </a:pPr>
            <a:r>
              <a:rPr lang="en-US" dirty="0" smtClean="0">
                <a:latin typeface="Times New Roman" pitchFamily="18" charset="0"/>
                <a:cs typeface="Times New Roman" pitchFamily="18" charset="0"/>
              </a:rPr>
              <a:t>Globally,</a:t>
            </a:r>
            <a:r>
              <a:rPr lang="en-US" dirty="0" smtClean="0">
                <a:solidFill>
                  <a:srgbClr val="0070C0"/>
                </a:solidFill>
                <a:latin typeface="Times New Roman" pitchFamily="18" charset="0"/>
                <a:cs typeface="Times New Roman" pitchFamily="18" charset="0"/>
              </a:rPr>
              <a:t> 4.6 million </a:t>
            </a:r>
            <a:r>
              <a:rPr lang="en-US" dirty="0" err="1" smtClean="0">
                <a:solidFill>
                  <a:srgbClr val="0070C0"/>
                </a:solidFill>
                <a:latin typeface="Times New Roman" pitchFamily="18" charset="0"/>
                <a:cs typeface="Times New Roman" pitchFamily="18" charset="0"/>
              </a:rPr>
              <a:t>tonnes</a:t>
            </a:r>
            <a:r>
              <a:rPr lang="en-US"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of pesticides (</a:t>
            </a:r>
            <a:r>
              <a:rPr lang="en-US" sz="2400" dirty="0" smtClean="0">
                <a:latin typeface="Times New Roman" pitchFamily="18" charset="0"/>
                <a:cs typeface="Times New Roman" pitchFamily="18" charset="0"/>
              </a:rPr>
              <a:t>Ansari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Mechanisms- detoxification by cytochrome P450, mutations in targeted sites (</a:t>
            </a:r>
            <a:r>
              <a:rPr lang="en-US" sz="2400" dirty="0" smtClean="0">
                <a:latin typeface="Times New Roman" pitchFamily="18" charset="0"/>
                <a:cs typeface="Times New Roman" pitchFamily="18" charset="0"/>
              </a:rPr>
              <a:t>Zimmer et al., 2014</a:t>
            </a:r>
            <a:r>
              <a:rPr lang="en-US" dirty="0" smtClean="0">
                <a:latin typeface="Times New Roman" pitchFamily="18" charset="0"/>
                <a:cs typeface="Times New Roman" pitchFamily="18" charset="0"/>
              </a:rPr>
              <a:t>)</a:t>
            </a:r>
          </a:p>
          <a:p>
            <a:pPr marL="914400" indent="-457200">
              <a:lnSpc>
                <a:spcPct val="150000"/>
              </a:lnSpc>
              <a:buClr>
                <a:schemeClr val="bg1">
                  <a:lumMod val="50000"/>
                </a:schemeClr>
              </a:buClr>
              <a:buFont typeface="Wingdings" pitchFamily="2" charset="2"/>
              <a:buChar char="q"/>
            </a:pPr>
            <a:r>
              <a:rPr lang="en-US" i="1" dirty="0" smtClean="0">
                <a:solidFill>
                  <a:srgbClr val="00B050"/>
                </a:solidFill>
                <a:latin typeface="Times New Roman" pitchFamily="18" charset="0"/>
                <a:cs typeface="Times New Roman" pitchFamily="18" charset="0"/>
              </a:rPr>
              <a:t>B. </a:t>
            </a:r>
            <a:r>
              <a:rPr lang="en-US" i="1" dirty="0" err="1" smtClean="0">
                <a:solidFill>
                  <a:srgbClr val="00B050"/>
                </a:solidFill>
                <a:latin typeface="Times New Roman" pitchFamily="18" charset="0"/>
                <a:cs typeface="Times New Roman" pitchFamily="18" charset="0"/>
              </a:rPr>
              <a:t>tabaci</a:t>
            </a:r>
            <a:r>
              <a:rPr lang="en-US" i="1" dirty="0" smtClean="0">
                <a:solidFill>
                  <a:srgbClr val="00B050"/>
                </a:solidFill>
                <a:latin typeface="Times New Roman" pitchFamily="18" charset="0"/>
                <a:cs typeface="Times New Roman" pitchFamily="18" charset="0"/>
              </a:rPr>
              <a:t>- </a:t>
            </a:r>
            <a:r>
              <a:rPr lang="en-US" dirty="0" err="1" smtClean="0">
                <a:latin typeface="Times New Roman" pitchFamily="18" charset="0"/>
                <a:cs typeface="Times New Roman" pitchFamily="18" charset="0"/>
              </a:rPr>
              <a:t>pyrethroid</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Vgsc</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Ace</a:t>
            </a:r>
            <a:r>
              <a:rPr lang="en-US" dirty="0" smtClean="0">
                <a:latin typeface="Times New Roman" pitchFamily="18" charset="0"/>
                <a:cs typeface="Times New Roman" pitchFamily="18" charset="0"/>
              </a:rPr>
              <a:t> gene (</a:t>
            </a:r>
            <a:r>
              <a:rPr lang="en-US" sz="2400" dirty="0" smtClean="0">
                <a:latin typeface="Times New Roman" pitchFamily="18" charset="0"/>
                <a:cs typeface="Times New Roman" pitchFamily="18" charset="0"/>
              </a:rPr>
              <a:t>Gauthier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a:t>
            </a:r>
          </a:p>
          <a:p>
            <a:pPr marL="914400" indent="-457200">
              <a:lnSpc>
                <a:spcPct val="150000"/>
              </a:lnSpc>
              <a:buClr>
                <a:schemeClr val="bg1">
                  <a:lumMod val="50000"/>
                </a:schemeClr>
              </a:buClr>
              <a:buFont typeface="Wingdings" pitchFamily="2" charset="2"/>
              <a:buChar char="q"/>
            </a:pPr>
            <a:r>
              <a:rPr lang="en-US" i="1" dirty="0" err="1" smtClean="0">
                <a:solidFill>
                  <a:srgbClr val="00B050"/>
                </a:solidFill>
                <a:latin typeface="Times New Roman" pitchFamily="18" charset="0"/>
                <a:cs typeface="Times New Roman" pitchFamily="18" charset="0"/>
              </a:rPr>
              <a:t>Spodoptera</a:t>
            </a:r>
            <a:r>
              <a:rPr lang="en-US" i="1" dirty="0" smtClean="0">
                <a:solidFill>
                  <a:srgbClr val="00B050"/>
                </a:solidFill>
                <a:latin typeface="Times New Roman" pitchFamily="18" charset="0"/>
                <a:cs typeface="Times New Roman" pitchFamily="18" charset="0"/>
              </a:rPr>
              <a:t> </a:t>
            </a:r>
            <a:r>
              <a:rPr lang="en-US" i="1" dirty="0" err="1" smtClean="0">
                <a:solidFill>
                  <a:srgbClr val="00B050"/>
                </a:solidFill>
                <a:latin typeface="Times New Roman" pitchFamily="18" charset="0"/>
                <a:cs typeface="Times New Roman" pitchFamily="18" charset="0"/>
              </a:rPr>
              <a:t>litura</a:t>
            </a:r>
            <a:r>
              <a:rPr lang="en-US" i="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profenofos</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Ace </a:t>
            </a:r>
            <a:r>
              <a:rPr lang="en-US" dirty="0" smtClean="0">
                <a:latin typeface="Times New Roman" pitchFamily="18" charset="0"/>
                <a:cs typeface="Times New Roman" pitchFamily="18" charset="0"/>
              </a:rPr>
              <a:t>gene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Su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a:t>
            </a:r>
          </a:p>
          <a:p>
            <a:pPr marL="914400" indent="-457200">
              <a:lnSpc>
                <a:spcPct val="150000"/>
              </a:lnSpc>
              <a:buClr>
                <a:schemeClr val="bg1">
                  <a:lumMod val="50000"/>
                </a:schemeClr>
              </a:buClr>
              <a:buFont typeface="Wingdings" pitchFamily="2" charset="2"/>
              <a:buChar char="q"/>
            </a:pPr>
            <a:r>
              <a:rPr lang="en-US" i="1" dirty="0" smtClean="0">
                <a:solidFill>
                  <a:srgbClr val="00B050"/>
                </a:solidFill>
                <a:latin typeface="Times New Roman" pitchFamily="18" charset="0"/>
                <a:cs typeface="Times New Roman" pitchFamily="18" charset="0"/>
              </a:rPr>
              <a:t>Anopheles </a:t>
            </a:r>
            <a:r>
              <a:rPr lang="en-US" i="1" dirty="0" err="1" smtClean="0">
                <a:solidFill>
                  <a:srgbClr val="00B050"/>
                </a:solidFill>
                <a:latin typeface="Times New Roman" pitchFamily="18" charset="0"/>
                <a:cs typeface="Times New Roman" pitchFamily="18" charset="0"/>
              </a:rPr>
              <a:t>gambiae</a:t>
            </a:r>
            <a:r>
              <a:rPr lang="en-US" i="1" dirty="0" smtClean="0">
                <a:solidFill>
                  <a:srgbClr val="00B050"/>
                </a:solidFill>
                <a:latin typeface="Times New Roman" pitchFamily="18" charset="0"/>
                <a:cs typeface="Times New Roman" pitchFamily="18" charset="0"/>
              </a:rPr>
              <a:t> </a:t>
            </a:r>
            <a:r>
              <a:rPr lang="en-US" i="1" dirty="0" err="1" smtClean="0">
                <a:solidFill>
                  <a:srgbClr val="00B050"/>
                </a:solidFill>
                <a:latin typeface="Times New Roman" pitchFamily="18" charset="0"/>
                <a:cs typeface="Times New Roman" pitchFamily="18" charset="0"/>
              </a:rPr>
              <a:t>sensu</a:t>
            </a:r>
            <a:r>
              <a:rPr lang="en-US" i="1" dirty="0" smtClean="0">
                <a:solidFill>
                  <a:srgbClr val="00B050"/>
                </a:solidFill>
                <a:latin typeface="Times New Roman" pitchFamily="18" charset="0"/>
                <a:cs typeface="Times New Roman" pitchFamily="18" charset="0"/>
              </a:rPr>
              <a:t> </a:t>
            </a:r>
            <a:r>
              <a:rPr lang="en-US" i="1" dirty="0" err="1" smtClean="0">
                <a:solidFill>
                  <a:srgbClr val="00B050"/>
                </a:solidFill>
                <a:latin typeface="Times New Roman" pitchFamily="18" charset="0"/>
                <a:cs typeface="Times New Roman" pitchFamily="18" charset="0"/>
              </a:rPr>
              <a:t>lato</a:t>
            </a:r>
            <a:r>
              <a:rPr lang="en-US" i="1"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deltamethrin</a:t>
            </a:r>
            <a:r>
              <a:rPr lang="en-US" dirty="0" smtClean="0">
                <a:latin typeface="Times New Roman" pitchFamily="18" charset="0"/>
                <a:cs typeface="Times New Roman" pitchFamily="18" charset="0"/>
              </a:rPr>
              <a:t> and DDT (</a:t>
            </a:r>
            <a:r>
              <a:rPr lang="en-US" sz="2400" dirty="0" err="1" smtClean="0">
                <a:latin typeface="Times New Roman" pitchFamily="18" charset="0"/>
                <a:cs typeface="Times New Roman" pitchFamily="18" charset="0"/>
              </a:rPr>
              <a:t>Nkya</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   </a:t>
            </a:r>
          </a:p>
          <a:p>
            <a:pPr>
              <a:lnSpc>
                <a:spcPct val="150000"/>
              </a:lnSpc>
            </a:pP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63246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921"/>
          </a:xfrm>
        </p:spPr>
        <p:txBody>
          <a:bodyPr>
            <a:normAutofit fontScale="90000"/>
          </a:bodyPr>
          <a:lstStyle/>
          <a:p>
            <a:r>
              <a:rPr lang="en-US" sz="3200" b="1" dirty="0" smtClean="0">
                <a:latin typeface="Times New Roman" pitchFamily="18" charset="0"/>
                <a:cs typeface="Times New Roman" pitchFamily="18" charset="0"/>
              </a:rPr>
              <a:t>Environmental and human health risks</a:t>
            </a:r>
            <a:r>
              <a:rPr lang="en-US" sz="3200" dirty="0" smtClean="0"/>
              <a:t/>
            </a:r>
            <a:br>
              <a:rPr lang="en-US" sz="3200" dirty="0" smtClean="0"/>
            </a:br>
            <a:endParaRPr lang="en-US" sz="3200" dirty="0"/>
          </a:p>
        </p:txBody>
      </p:sp>
      <p:sp>
        <p:nvSpPr>
          <p:cNvPr id="3" name="Content Placeholder 2"/>
          <p:cNvSpPr>
            <a:spLocks noGrp="1"/>
          </p:cNvSpPr>
          <p:nvPr>
            <p:ph idx="1"/>
          </p:nvPr>
        </p:nvSpPr>
        <p:spPr>
          <a:xfrm>
            <a:off x="838200" y="550843"/>
            <a:ext cx="10515600" cy="5626120"/>
          </a:xfrm>
        </p:spPr>
        <p:txBody>
          <a:bodyPr>
            <a:normAutofit fontScale="92500" lnSpcReduction="10000"/>
          </a:bodyPr>
          <a:lstStyle/>
          <a:p>
            <a:pPr>
              <a:lnSpc>
                <a:spcPct val="150000"/>
              </a:lnSpc>
            </a:pPr>
            <a:r>
              <a:rPr lang="en-US" sz="2600" dirty="0" smtClean="0">
                <a:latin typeface="Times New Roman" pitchFamily="18" charset="0"/>
                <a:cs typeface="Times New Roman" pitchFamily="18" charset="0"/>
              </a:rPr>
              <a:t>Effects on non target organisms</a:t>
            </a:r>
            <a:endParaRPr lang="en-US" sz="2600" i="1" dirty="0" smtClean="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Pollinators- </a:t>
            </a:r>
            <a:r>
              <a:rPr lang="en-US" sz="2600" dirty="0" smtClean="0">
                <a:solidFill>
                  <a:srgbClr val="28B521"/>
                </a:solidFill>
                <a:latin typeface="Times New Roman" pitchFamily="18" charset="0"/>
                <a:cs typeface="Times New Roman" pitchFamily="18" charset="0"/>
              </a:rPr>
              <a:t>Biodiversity maintainer</a:t>
            </a:r>
          </a:p>
          <a:p>
            <a:pPr>
              <a:lnSpc>
                <a:spcPct val="150000"/>
              </a:lnSpc>
            </a:pPr>
            <a:r>
              <a:rPr lang="en-US" sz="2600" dirty="0" smtClean="0">
                <a:latin typeface="Times New Roman" pitchFamily="18" charset="0"/>
                <a:cs typeface="Times New Roman" pitchFamily="18" charset="0"/>
              </a:rPr>
              <a:t>71 of 100 crops are pollinated by bees </a:t>
            </a:r>
          </a:p>
          <a:p>
            <a:pPr>
              <a:lnSpc>
                <a:spcPct val="150000"/>
              </a:lnSpc>
            </a:pPr>
            <a:r>
              <a:rPr lang="en-US" sz="2600" dirty="0" smtClean="0">
                <a:latin typeface="Times New Roman" pitchFamily="18" charset="0"/>
                <a:cs typeface="Times New Roman" pitchFamily="18" charset="0"/>
              </a:rPr>
              <a:t>Imbalance in terrestrial ecosystem stability        Crop productivity        Human welfare</a:t>
            </a:r>
          </a:p>
          <a:p>
            <a:pPr marL="457200">
              <a:lnSpc>
                <a:spcPct val="150000"/>
              </a:lnSpc>
              <a:buClr>
                <a:srgbClr val="00B050"/>
              </a:buClr>
              <a:buFont typeface="Wingdings" pitchFamily="2" charset="2"/>
              <a:buChar char="§"/>
            </a:pPr>
            <a:r>
              <a:rPr lang="en-US" sz="2600" dirty="0" err="1" smtClean="0">
                <a:solidFill>
                  <a:srgbClr val="FF0000"/>
                </a:solidFill>
                <a:latin typeface="Times New Roman" pitchFamily="18" charset="0"/>
                <a:cs typeface="Times New Roman" pitchFamily="18" charset="0"/>
              </a:rPr>
              <a:t>Imidacloprid</a:t>
            </a:r>
            <a:r>
              <a:rPr lang="en-US" sz="2600" dirty="0" smtClean="0">
                <a:latin typeface="Times New Roman" pitchFamily="18" charset="0"/>
                <a:cs typeface="Times New Roman" pitchFamily="18" charset="0"/>
              </a:rPr>
              <a:t>- Field level exposure- reduced colony growth and </a:t>
            </a:r>
          </a:p>
          <a:p>
            <a:pPr marL="457200">
              <a:lnSpc>
                <a:spcPct val="150000"/>
              </a:lnSpc>
              <a:buClr>
                <a:srgbClr val="00B050"/>
              </a:buClr>
              <a:buNone/>
            </a:pPr>
            <a:r>
              <a:rPr lang="en-US" sz="2600" dirty="0" smtClean="0">
                <a:latin typeface="Times New Roman" pitchFamily="18" charset="0"/>
                <a:cs typeface="Times New Roman" pitchFamily="18" charset="0"/>
              </a:rPr>
              <a:t>      </a:t>
            </a:r>
            <a:r>
              <a:rPr lang="en-US" sz="2600" dirty="0" smtClean="0">
                <a:solidFill>
                  <a:srgbClr val="0070C0"/>
                </a:solidFill>
                <a:latin typeface="Times New Roman" pitchFamily="18" charset="0"/>
                <a:cs typeface="Times New Roman" pitchFamily="18" charset="0"/>
              </a:rPr>
              <a:t>85 % reduction </a:t>
            </a:r>
            <a:r>
              <a:rPr lang="en-US" sz="2600" dirty="0" smtClean="0">
                <a:latin typeface="Times New Roman" pitchFamily="18" charset="0"/>
                <a:cs typeface="Times New Roman" pitchFamily="18" charset="0"/>
              </a:rPr>
              <a:t>in Queen Bee production (</a:t>
            </a:r>
            <a:r>
              <a:rPr lang="en-US" sz="2600" dirty="0" err="1" smtClean="0">
                <a:latin typeface="Times New Roman" pitchFamily="18" charset="0"/>
                <a:cs typeface="Times New Roman" pitchFamily="18" charset="0"/>
              </a:rPr>
              <a:t>Whitehorn</a:t>
            </a:r>
            <a:r>
              <a:rPr lang="en-US" sz="2600" dirty="0" smtClean="0">
                <a:latin typeface="Times New Roman" pitchFamily="18" charset="0"/>
                <a:cs typeface="Times New Roman" pitchFamily="18" charset="0"/>
              </a:rPr>
              <a:t> </a:t>
            </a:r>
            <a:r>
              <a:rPr lang="en-US" sz="2600" i="1" dirty="0" smtClean="0">
                <a:latin typeface="Times New Roman" pitchFamily="18" charset="0"/>
                <a:cs typeface="Times New Roman" pitchFamily="18" charset="0"/>
              </a:rPr>
              <a:t>et al.,</a:t>
            </a:r>
            <a:r>
              <a:rPr lang="en-US" sz="2600" dirty="0" smtClean="0">
                <a:latin typeface="Times New Roman" pitchFamily="18" charset="0"/>
                <a:cs typeface="Times New Roman" pitchFamily="18" charset="0"/>
              </a:rPr>
              <a:t> 2012)</a:t>
            </a:r>
          </a:p>
          <a:p>
            <a:pPr>
              <a:lnSpc>
                <a:spcPct val="150000"/>
              </a:lnSpc>
            </a:pPr>
            <a:r>
              <a:rPr lang="en-IN" sz="2600" dirty="0" smtClean="0">
                <a:solidFill>
                  <a:srgbClr val="0070C0"/>
                </a:solidFill>
                <a:latin typeface="Times New Roman" panose="02020603050405020304" pitchFamily="18" charset="0"/>
                <a:cs typeface="Times New Roman" panose="02020603050405020304" pitchFamily="18" charset="0"/>
              </a:rPr>
              <a:t>3 million cases of pesticide poisoning </a:t>
            </a:r>
            <a:r>
              <a:rPr lang="en-IN" sz="2600" dirty="0" smtClean="0">
                <a:latin typeface="Times New Roman" panose="02020603050405020304" pitchFamily="18" charset="0"/>
                <a:cs typeface="Times New Roman" panose="02020603050405020304" pitchFamily="18" charset="0"/>
              </a:rPr>
              <a:t>each year; up to 2,20,000 deaths,</a:t>
            </a:r>
          </a:p>
          <a:p>
            <a:pPr>
              <a:lnSpc>
                <a:spcPct val="150000"/>
              </a:lnSpc>
              <a:buNone/>
            </a:pPr>
            <a:r>
              <a:rPr lang="en-IN" sz="2600" dirty="0" smtClean="0">
                <a:latin typeface="Times New Roman" panose="02020603050405020304" pitchFamily="18" charset="0"/>
                <a:cs typeface="Times New Roman" panose="02020603050405020304" pitchFamily="18" charset="0"/>
              </a:rPr>
              <a:t>       primarily in developing countries (WHO report)</a:t>
            </a:r>
          </a:p>
          <a:p>
            <a:endParaRPr lang="en-US" dirty="0"/>
          </a:p>
        </p:txBody>
      </p:sp>
      <p:cxnSp>
        <p:nvCxnSpPr>
          <p:cNvPr id="4" name="Straight Arrow Connector 3"/>
          <p:cNvCxnSpPr/>
          <p:nvPr/>
        </p:nvCxnSpPr>
        <p:spPr>
          <a:xfrm>
            <a:off x="6465983" y="2828580"/>
            <a:ext cx="304800" cy="0"/>
          </a:xfrm>
          <a:prstGeom prst="straightConnector1">
            <a:avLst/>
          </a:prstGeom>
          <a:ln w="28575">
            <a:solidFill>
              <a:srgbClr val="F9662B"/>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9308333" y="2828580"/>
            <a:ext cx="304800" cy="0"/>
          </a:xfrm>
          <a:prstGeom prst="straightConnector1">
            <a:avLst/>
          </a:prstGeom>
          <a:ln w="28575">
            <a:solidFill>
              <a:srgbClr val="F9662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76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1140"/>
          </a:xfrm>
        </p:spPr>
        <p:txBody>
          <a:bodyPr>
            <a:normAutofit fontScale="90000"/>
          </a:bodyPr>
          <a:lstStyle/>
          <a:p>
            <a:r>
              <a:rPr lang="en-US" b="1" dirty="0" err="1" smtClean="0">
                <a:latin typeface="Times New Roman" pitchFamily="18" charset="0"/>
                <a:cs typeface="Times New Roman" pitchFamily="18" charset="0"/>
              </a:rPr>
              <a:t>Biopesticides</a:t>
            </a:r>
            <a:endParaRPr lang="en-US" dirty="0"/>
          </a:p>
        </p:txBody>
      </p:sp>
      <p:sp>
        <p:nvSpPr>
          <p:cNvPr id="3" name="Content Placeholder 2"/>
          <p:cNvSpPr>
            <a:spLocks noGrp="1"/>
          </p:cNvSpPr>
          <p:nvPr>
            <p:ph idx="1"/>
          </p:nvPr>
        </p:nvSpPr>
        <p:spPr>
          <a:xfrm>
            <a:off x="838200" y="826266"/>
            <a:ext cx="10515600" cy="5350697"/>
          </a:xfrm>
        </p:spPr>
        <p:txBody>
          <a:bodyPr>
            <a:normAutofit fontScale="77500" lnSpcReduction="20000"/>
          </a:bodyPr>
          <a:lstStyle/>
          <a:p>
            <a:pPr>
              <a:lnSpc>
                <a:spcPct val="150000"/>
              </a:lnSpc>
            </a:pPr>
            <a:r>
              <a:rPr lang="en-US" dirty="0" smtClean="0">
                <a:latin typeface="Times New Roman" pitchFamily="18" charset="0"/>
                <a:cs typeface="Times New Roman" pitchFamily="18" charset="0"/>
              </a:rPr>
              <a:t>“Any molecules from the biological origin, whole organism or product derived from them” (</a:t>
            </a:r>
            <a:r>
              <a:rPr lang="en-US" sz="2400" dirty="0" err="1" smtClean="0">
                <a:latin typeface="Times New Roman" pitchFamily="18" charset="0"/>
                <a:cs typeface="Times New Roman" pitchFamily="18" charset="0"/>
              </a:rPr>
              <a:t>Villaverde</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Bacteria </a:t>
            </a:r>
          </a:p>
          <a:p>
            <a:pPr marL="685800">
              <a:lnSpc>
                <a:spcPct val="150000"/>
              </a:lnSpc>
              <a:buClr>
                <a:schemeClr val="bg1">
                  <a:lumMod val="50000"/>
                </a:schemeClr>
              </a:buClr>
              <a:buFont typeface="Wingdings" pitchFamily="2" charset="2"/>
              <a:buChar char="q"/>
            </a:pPr>
            <a:r>
              <a:rPr lang="en-US" i="1" dirty="0" smtClean="0">
                <a:solidFill>
                  <a:srgbClr val="0070C0"/>
                </a:solidFill>
                <a:latin typeface="Times New Roman" pitchFamily="18" charset="0"/>
                <a:cs typeface="Times New Roman" pitchFamily="18" charset="0"/>
              </a:rPr>
              <a:t>Bacillus </a:t>
            </a:r>
            <a:r>
              <a:rPr lang="en-US" i="1" dirty="0" err="1" smtClean="0">
                <a:solidFill>
                  <a:srgbClr val="0070C0"/>
                </a:solidFill>
                <a:latin typeface="Times New Roman" pitchFamily="18" charset="0"/>
                <a:cs typeface="Times New Roman" pitchFamily="18" charset="0"/>
              </a:rPr>
              <a:t>thuringiensis</a:t>
            </a:r>
            <a:r>
              <a:rPr lang="en-US"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Bt</a:t>
            </a:r>
            <a:r>
              <a:rPr lang="en-US" dirty="0" smtClean="0">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Cry</a:t>
            </a:r>
            <a:r>
              <a:rPr lang="en-US" dirty="0" smtClean="0">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Cyt</a:t>
            </a:r>
            <a:r>
              <a:rPr lang="en-US" dirty="0" smtClean="0">
                <a:latin typeface="Times New Roman" pitchFamily="18" charset="0"/>
                <a:cs typeface="Times New Roman" pitchFamily="18" charset="0"/>
              </a:rPr>
              <a:t>, </a:t>
            </a:r>
            <a:r>
              <a:rPr lang="en-US" dirty="0" err="1" smtClean="0">
                <a:solidFill>
                  <a:srgbClr val="00B0F0"/>
                </a:solidFill>
                <a:latin typeface="Times New Roman" pitchFamily="18" charset="0"/>
                <a:cs typeface="Times New Roman" pitchFamily="18" charset="0"/>
              </a:rPr>
              <a:t>Vip</a:t>
            </a:r>
            <a:endParaRPr lang="en-US" dirty="0" smtClean="0">
              <a:solidFill>
                <a:srgbClr val="00B0F0"/>
              </a:solidFill>
              <a:latin typeface="Times New Roman" pitchFamily="18" charset="0"/>
              <a:cs typeface="Times New Roman" pitchFamily="18" charset="0"/>
            </a:endParaRPr>
          </a:p>
          <a:p>
            <a:pPr marL="685800">
              <a:lnSpc>
                <a:spcPct val="150000"/>
              </a:lnSpc>
              <a:buClr>
                <a:schemeClr val="bg1">
                  <a:lumMod val="50000"/>
                </a:schemeClr>
              </a:buClr>
              <a:buFont typeface="Wingdings" pitchFamily="2" charset="2"/>
              <a:buChar char="Ø"/>
            </a:pPr>
            <a:r>
              <a:rPr lang="en-US" i="1" dirty="0" err="1" smtClean="0">
                <a:latin typeface="Times New Roman" pitchFamily="18" charset="0"/>
                <a:cs typeface="Times New Roman" pitchFamily="18" charset="0"/>
              </a:rPr>
              <a:t>Ostrinia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nubilalis</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major pest of corn (</a:t>
            </a:r>
            <a:r>
              <a:rPr lang="en-US" sz="2400" dirty="0" err="1" smtClean="0">
                <a:latin typeface="Times New Roman" pitchFamily="18" charset="0"/>
                <a:cs typeface="Times New Roman" pitchFamily="18" charset="0"/>
              </a:rPr>
              <a:t>Crava</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 </a:t>
            </a:r>
            <a:r>
              <a:rPr lang="en-US" i="1" dirty="0" err="1" smtClean="0">
                <a:latin typeface="Times New Roman" pitchFamily="18" charset="0"/>
                <a:cs typeface="Times New Roman" pitchFamily="18" charset="0"/>
              </a:rPr>
              <a:t>exigua</a:t>
            </a:r>
            <a:r>
              <a:rPr lang="en-US" dirty="0" smtClean="0">
                <a:latin typeface="Times New Roman" pitchFamily="18" charset="0"/>
                <a:cs typeface="Times New Roman" pitchFamily="18" charset="0"/>
              </a:rPr>
              <a:t> (Beet army worm) (</a:t>
            </a:r>
            <a:r>
              <a:rPr lang="en-US" sz="2400" dirty="0" err="1" smtClean="0">
                <a:latin typeface="Times New Roman" pitchFamily="18" charset="0"/>
                <a:cs typeface="Times New Roman" pitchFamily="18" charset="0"/>
              </a:rPr>
              <a:t>Naimov</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2014</a:t>
            </a:r>
            <a:r>
              <a:rPr lang="en-US"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Virus </a:t>
            </a:r>
          </a:p>
          <a:p>
            <a:pPr marL="685800">
              <a:lnSpc>
                <a:spcPct val="150000"/>
              </a:lnSpc>
              <a:buClr>
                <a:schemeClr val="bg1">
                  <a:lumMod val="50000"/>
                </a:schemeClr>
              </a:buClr>
              <a:buFont typeface="Wingdings" pitchFamily="2" charset="2"/>
              <a:buChar char="q"/>
            </a:pPr>
            <a:r>
              <a:rPr lang="en-US" dirty="0" err="1" smtClean="0">
                <a:solidFill>
                  <a:srgbClr val="0070C0"/>
                </a:solidFill>
                <a:latin typeface="Times New Roman" pitchFamily="18" charset="0"/>
                <a:cs typeface="Times New Roman" pitchFamily="18" charset="0"/>
              </a:rPr>
              <a:t>Baculovirus</a:t>
            </a:r>
            <a:r>
              <a:rPr lang="en-US" dirty="0" smtClean="0">
                <a:latin typeface="Times New Roman" pitchFamily="18" charset="0"/>
                <a:cs typeface="Times New Roman" pitchFamily="18" charset="0"/>
              </a:rPr>
              <a:t>- Itch mite toxin Txp-1- Increased mortality to 50-60% (</a:t>
            </a:r>
            <a:r>
              <a:rPr lang="en-US" sz="2400" dirty="0" smtClean="0">
                <a:latin typeface="Times New Roman" pitchFamily="18" charset="0"/>
                <a:cs typeface="Times New Roman" pitchFamily="18" charset="0"/>
              </a:rPr>
              <a:t>Burden </a:t>
            </a:r>
            <a:r>
              <a:rPr lang="en-US" sz="2400" i="1" dirty="0" smtClean="0">
                <a:latin typeface="Times New Roman" pitchFamily="18" charset="0"/>
                <a:cs typeface="Times New Roman" pitchFamily="18" charset="0"/>
              </a:rPr>
              <a:t>et al., </a:t>
            </a:r>
            <a:r>
              <a:rPr lang="en-US" sz="2400" dirty="0" smtClean="0">
                <a:latin typeface="Times New Roman" pitchFamily="18" charset="0"/>
                <a:cs typeface="Times New Roman" pitchFamily="18" charset="0"/>
              </a:rPr>
              <a:t>2000</a:t>
            </a:r>
            <a:r>
              <a:rPr lang="en-US" dirty="0" smtClean="0">
                <a:latin typeface="Times New Roman" pitchFamily="18" charset="0"/>
                <a:cs typeface="Times New Roman" pitchFamily="18" charset="0"/>
              </a:rPr>
              <a:t>) </a:t>
            </a:r>
          </a:p>
          <a:p>
            <a:pPr>
              <a:lnSpc>
                <a:spcPct val="150000"/>
              </a:lnSpc>
            </a:pPr>
            <a:r>
              <a:rPr lang="en-US" b="1" dirty="0" smtClean="0">
                <a:latin typeface="Times New Roman" pitchFamily="18" charset="0"/>
                <a:cs typeface="Times New Roman" pitchFamily="18" charset="0"/>
              </a:rPr>
              <a:t>Fungi </a:t>
            </a:r>
          </a:p>
          <a:p>
            <a:pPr marL="685800">
              <a:lnSpc>
                <a:spcPct val="150000"/>
              </a:lnSpc>
              <a:buClr>
                <a:schemeClr val="bg1">
                  <a:lumMod val="50000"/>
                </a:schemeClr>
              </a:buClr>
              <a:buFont typeface="Wingdings" pitchFamily="2" charset="2"/>
              <a:buChar char="q"/>
            </a:pPr>
            <a:r>
              <a:rPr lang="en-US" i="1" dirty="0" err="1" smtClean="0">
                <a:latin typeface="Times New Roman" pitchFamily="18" charset="0"/>
                <a:cs typeface="Times New Roman" pitchFamily="18" charset="0"/>
              </a:rPr>
              <a:t>Lecanicillium</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lecanii</a:t>
            </a:r>
            <a:r>
              <a:rPr lang="en-US" i="1"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Isaria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fumosorosea</a:t>
            </a:r>
            <a:r>
              <a:rPr lang="en-US" i="1" dirty="0" smtClean="0">
                <a:latin typeface="Times New Roman" pitchFamily="18" charset="0"/>
                <a:cs typeface="Times New Roman" pitchFamily="18" charset="0"/>
              </a:rPr>
              <a:t>, </a:t>
            </a:r>
            <a:r>
              <a:rPr lang="en-US" i="1" dirty="0" err="1" smtClean="0">
                <a:solidFill>
                  <a:srgbClr val="0070C0"/>
                </a:solidFill>
                <a:latin typeface="Times New Roman" pitchFamily="18" charset="0"/>
                <a:cs typeface="Times New Roman" pitchFamily="18" charset="0"/>
              </a:rPr>
              <a:t>Beauveria</a:t>
            </a:r>
            <a:r>
              <a:rPr lang="en-US" i="1" dirty="0" smtClean="0">
                <a:latin typeface="Times New Roman" pitchFamily="18" charset="0"/>
                <a:cs typeface="Times New Roman" pitchFamily="18" charset="0"/>
              </a:rPr>
              <a:t>, and </a:t>
            </a:r>
            <a:r>
              <a:rPr lang="en-US" i="1" dirty="0" err="1" smtClean="0">
                <a:solidFill>
                  <a:srgbClr val="0070C0"/>
                </a:solidFill>
                <a:latin typeface="Times New Roman" pitchFamily="18" charset="0"/>
                <a:cs typeface="Times New Roman" pitchFamily="18" charset="0"/>
              </a:rPr>
              <a:t>Metarhizium</a:t>
            </a:r>
            <a:endParaRPr lang="en-US" b="1" dirty="0" smtClean="0">
              <a:solidFill>
                <a:srgbClr val="0070C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8949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331EED3-6ED6-4CC9-9885-414F715B3EBE}" type="slidenum">
              <a:rPr lang="en-US" smtClean="0"/>
              <a:pPr>
                <a:defRPr/>
              </a:pPr>
              <a:t>8</a:t>
            </a:fld>
            <a:endParaRPr lang="en-US"/>
          </a:p>
        </p:txBody>
      </p:sp>
      <p:sp>
        <p:nvSpPr>
          <p:cNvPr id="5" name="Rounded Rectangle 4"/>
          <p:cNvSpPr/>
          <p:nvPr/>
        </p:nvSpPr>
        <p:spPr>
          <a:xfrm>
            <a:off x="2312988" y="5308600"/>
            <a:ext cx="1490662" cy="515938"/>
          </a:xfrm>
          <a:prstGeom prst="roundRect">
            <a:avLst/>
          </a:prstGeom>
          <a:solidFill>
            <a:schemeClr val="bg1">
              <a:lumMod val="9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2312988" y="2427288"/>
            <a:ext cx="1490662" cy="514350"/>
          </a:xfrm>
          <a:prstGeom prst="roundRect">
            <a:avLst/>
          </a:prstGeom>
          <a:solidFill>
            <a:schemeClr val="bg1">
              <a:lumMod val="9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1524000" y="134939"/>
            <a:ext cx="9144000" cy="649287"/>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1995489" y="0"/>
            <a:ext cx="447675" cy="32385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9705976" y="0"/>
            <a:ext cx="447675" cy="32385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0" name="Title 1"/>
          <p:cNvSpPr txBox="1">
            <a:spLocks/>
          </p:cNvSpPr>
          <p:nvPr/>
        </p:nvSpPr>
        <p:spPr bwMode="auto">
          <a:xfrm>
            <a:off x="1957388" y="260350"/>
            <a:ext cx="82296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0"/>
              </a:spcBef>
              <a:buFontTx/>
              <a:buNone/>
            </a:pPr>
            <a:r>
              <a:rPr lang="en-US" altLang="en-US" sz="2800" b="1">
                <a:solidFill>
                  <a:srgbClr val="002060"/>
                </a:solidFill>
                <a:latin typeface="Times New Roman" panose="02020603050405020304" pitchFamily="18" charset="0"/>
                <a:cs typeface="Times New Roman" panose="02020603050405020304" pitchFamily="18" charset="0"/>
              </a:rPr>
              <a:t>Biological pesticides</a:t>
            </a:r>
          </a:p>
        </p:txBody>
      </p:sp>
      <p:sp>
        <p:nvSpPr>
          <p:cNvPr id="8201" name="Rectangle 10"/>
          <p:cNvSpPr>
            <a:spLocks noChangeArrowheads="1"/>
          </p:cNvSpPr>
          <p:nvPr/>
        </p:nvSpPr>
        <p:spPr bwMode="auto">
          <a:xfrm>
            <a:off x="2443164" y="1022351"/>
            <a:ext cx="77485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en-US" altLang="en-US" sz="1800">
                <a:solidFill>
                  <a:srgbClr val="002060"/>
                </a:solidFill>
                <a:latin typeface="Times New Roman" panose="02020603050405020304" pitchFamily="18" charset="0"/>
                <a:cs typeface="Times New Roman" panose="02020603050405020304" pitchFamily="18" charset="0"/>
              </a:rPr>
              <a:t>“</a:t>
            </a:r>
            <a:r>
              <a:rPr lang="en-US" altLang="en-US" sz="1800" b="1">
                <a:solidFill>
                  <a:srgbClr val="002060"/>
                </a:solidFill>
                <a:latin typeface="Times New Roman" panose="02020603050405020304" pitchFamily="18" charset="0"/>
                <a:cs typeface="Times New Roman" panose="02020603050405020304" pitchFamily="18" charset="0"/>
              </a:rPr>
              <a:t>Any molecules from the biological origin, whole organism or product derived from them</a:t>
            </a:r>
            <a:r>
              <a:rPr lang="en-US" altLang="en-US" sz="1800">
                <a:solidFill>
                  <a:srgbClr val="002060"/>
                </a:solidFill>
                <a:latin typeface="Times New Roman" panose="02020603050405020304" pitchFamily="18" charset="0"/>
                <a:cs typeface="Times New Roman" panose="02020603050405020304" pitchFamily="18" charset="0"/>
              </a:rPr>
              <a:t>” (Villaverde </a:t>
            </a:r>
            <a:r>
              <a:rPr lang="en-US" altLang="en-US" sz="1800" i="1">
                <a:solidFill>
                  <a:srgbClr val="002060"/>
                </a:solidFill>
                <a:latin typeface="Times New Roman" panose="02020603050405020304" pitchFamily="18" charset="0"/>
                <a:cs typeface="Times New Roman" panose="02020603050405020304" pitchFamily="18" charset="0"/>
              </a:rPr>
              <a:t>et al., </a:t>
            </a:r>
            <a:r>
              <a:rPr lang="en-US" altLang="en-US" sz="1800">
                <a:solidFill>
                  <a:srgbClr val="002060"/>
                </a:solidFill>
                <a:latin typeface="Times New Roman" panose="02020603050405020304" pitchFamily="18" charset="0"/>
                <a:cs typeface="Times New Roman" panose="02020603050405020304" pitchFamily="18" charset="0"/>
              </a:rPr>
              <a:t>2014)</a:t>
            </a:r>
          </a:p>
        </p:txBody>
      </p:sp>
      <p:sp>
        <p:nvSpPr>
          <p:cNvPr id="12" name="Rectangle 11"/>
          <p:cNvSpPr/>
          <p:nvPr/>
        </p:nvSpPr>
        <p:spPr>
          <a:xfrm>
            <a:off x="3517900" y="2217738"/>
            <a:ext cx="6889750" cy="1200150"/>
          </a:xfrm>
          <a:prstGeom prst="rect">
            <a:avLst/>
          </a:prstGeom>
        </p:spPr>
        <p:txBody>
          <a:bodyPr>
            <a:spAutoFit/>
          </a:bodyPr>
          <a:lstStyle/>
          <a:p>
            <a:pPr marL="457200">
              <a:lnSpc>
                <a:spcPct val="150000"/>
              </a:lnSpc>
              <a:buClr>
                <a:schemeClr val="bg1">
                  <a:lumMod val="50000"/>
                </a:schemeClr>
              </a:buClr>
              <a:defRPr/>
            </a:pPr>
            <a:endParaRPr lang="en-US" sz="1200" i="1" dirty="0">
              <a:solidFill>
                <a:srgbClr val="0070C0"/>
              </a:solidFill>
              <a:latin typeface="Times New Roman" pitchFamily="18" charset="0"/>
              <a:cs typeface="Times New Roman" pitchFamily="18" charset="0"/>
            </a:endParaRPr>
          </a:p>
          <a:p>
            <a:pPr marL="685800" indent="-228600">
              <a:lnSpc>
                <a:spcPct val="150000"/>
              </a:lnSpc>
              <a:buClr>
                <a:schemeClr val="bg1">
                  <a:lumMod val="50000"/>
                </a:schemeClr>
              </a:buClr>
              <a:buFont typeface="Wingdings" pitchFamily="2" charset="2"/>
              <a:buChar char="q"/>
              <a:defRPr/>
            </a:pPr>
            <a:r>
              <a:rPr lang="en-US" i="1" dirty="0">
                <a:solidFill>
                  <a:srgbClr val="0070C0"/>
                </a:solidFill>
                <a:latin typeface="Times New Roman" pitchFamily="18" charset="0"/>
                <a:cs typeface="Times New Roman" pitchFamily="18" charset="0"/>
              </a:rPr>
              <a:t>Bacillus </a:t>
            </a:r>
            <a:r>
              <a:rPr lang="en-US" i="1" dirty="0" err="1">
                <a:solidFill>
                  <a:srgbClr val="0070C0"/>
                </a:solidFill>
                <a:latin typeface="Times New Roman" pitchFamily="18" charset="0"/>
                <a:cs typeface="Times New Roman" pitchFamily="18" charset="0"/>
              </a:rPr>
              <a:t>thuringiensis</a:t>
            </a:r>
            <a:r>
              <a:rPr lang="en-US" dirty="0">
                <a:solidFill>
                  <a:srgbClr val="0070C0"/>
                </a:solidFill>
                <a:latin typeface="Times New Roman" pitchFamily="18" charset="0"/>
                <a:cs typeface="Times New Roman" pitchFamily="18" charset="0"/>
              </a:rPr>
              <a:t> </a:t>
            </a:r>
            <a:r>
              <a:rPr lang="en-US" dirty="0">
                <a:solidFill>
                  <a:schemeClr val="accent1">
                    <a:lumMod val="75000"/>
                  </a:schemeClr>
                </a:solidFill>
                <a:latin typeface="Times New Roman" pitchFamily="18" charset="0"/>
                <a:cs typeface="Times New Roman" pitchFamily="18" charset="0"/>
              </a:rPr>
              <a:t>(</a:t>
            </a:r>
            <a:r>
              <a:rPr lang="en-US" i="1" dirty="0" err="1">
                <a:solidFill>
                  <a:schemeClr val="accent1">
                    <a:lumMod val="75000"/>
                  </a:schemeClr>
                </a:solidFill>
                <a:latin typeface="Times New Roman" pitchFamily="18" charset="0"/>
                <a:cs typeface="Times New Roman" pitchFamily="18" charset="0"/>
              </a:rPr>
              <a:t>Bt</a:t>
            </a:r>
            <a:r>
              <a:rPr lang="en-US" dirty="0">
                <a:solidFill>
                  <a:schemeClr val="accent1">
                    <a:lumMod val="75000"/>
                  </a:schemeClr>
                </a:solidFill>
                <a:latin typeface="Times New Roman" pitchFamily="18" charset="0"/>
                <a:cs typeface="Times New Roman" pitchFamily="18" charset="0"/>
              </a:rPr>
              <a:t>)</a:t>
            </a:r>
          </a:p>
          <a:p>
            <a:pPr marL="457200">
              <a:lnSpc>
                <a:spcPct val="150000"/>
              </a:lnSpc>
              <a:buClr>
                <a:schemeClr val="bg1">
                  <a:lumMod val="50000"/>
                </a:schemeClr>
              </a:buClr>
              <a:defRPr/>
            </a:pPr>
            <a:r>
              <a:rPr lang="en-US" dirty="0">
                <a:solidFill>
                  <a:srgbClr val="002060"/>
                </a:solidFill>
                <a:latin typeface="Times New Roman" pitchFamily="18" charset="0"/>
                <a:cs typeface="Times New Roman" pitchFamily="18" charset="0"/>
              </a:rPr>
              <a:t>            Cry, </a:t>
            </a:r>
            <a:r>
              <a:rPr lang="en-US" dirty="0" err="1">
                <a:solidFill>
                  <a:srgbClr val="002060"/>
                </a:solidFill>
                <a:latin typeface="Times New Roman" pitchFamily="18" charset="0"/>
                <a:cs typeface="Times New Roman" pitchFamily="18" charset="0"/>
              </a:rPr>
              <a:t>Cyt</a:t>
            </a: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Vip</a:t>
            </a:r>
            <a:endParaRPr lang="en-US" dirty="0">
              <a:solidFill>
                <a:srgbClr val="002060"/>
              </a:solidFill>
              <a:latin typeface="Times New Roman" pitchFamily="18" charset="0"/>
              <a:cs typeface="Times New Roman" pitchFamily="18" charset="0"/>
            </a:endParaRPr>
          </a:p>
        </p:txBody>
      </p:sp>
      <p:sp>
        <p:nvSpPr>
          <p:cNvPr id="8203" name="Rectangle 12"/>
          <p:cNvSpPr>
            <a:spLocks noChangeArrowheads="1"/>
          </p:cNvSpPr>
          <p:nvPr/>
        </p:nvSpPr>
        <p:spPr bwMode="auto">
          <a:xfrm>
            <a:off x="2549525" y="2500313"/>
            <a:ext cx="1017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002060"/>
                </a:solidFill>
                <a:latin typeface="Times New Roman" panose="02020603050405020304" pitchFamily="18" charset="0"/>
                <a:cs typeface="Times New Roman" panose="02020603050405020304" pitchFamily="18" charset="0"/>
              </a:rPr>
              <a:t>Bacteria</a:t>
            </a:r>
            <a:endParaRPr lang="en-US" altLang="en-US" sz="1800"/>
          </a:p>
        </p:txBody>
      </p:sp>
      <p:sp>
        <p:nvSpPr>
          <p:cNvPr id="14" name="Rectangle 13"/>
          <p:cNvSpPr/>
          <p:nvPr/>
        </p:nvSpPr>
        <p:spPr>
          <a:xfrm>
            <a:off x="3494089" y="3336926"/>
            <a:ext cx="2050561" cy="507831"/>
          </a:xfrm>
          <a:prstGeom prst="rect">
            <a:avLst/>
          </a:prstGeom>
        </p:spPr>
        <p:txBody>
          <a:bodyPr wrap="none">
            <a:spAutoFit/>
          </a:bodyPr>
          <a:lstStyle/>
          <a:p>
            <a:pPr marL="685800" indent="-228600">
              <a:lnSpc>
                <a:spcPct val="150000"/>
              </a:lnSpc>
              <a:buClr>
                <a:schemeClr val="bg1">
                  <a:lumMod val="50000"/>
                </a:schemeClr>
              </a:buClr>
              <a:buFont typeface="Wingdings" pitchFamily="2" charset="2"/>
              <a:buChar char="q"/>
              <a:defRPr/>
            </a:pPr>
            <a:r>
              <a:rPr lang="en-US" dirty="0">
                <a:solidFill>
                  <a:srgbClr val="0070C0"/>
                </a:solidFill>
                <a:latin typeface="Times New Roman" pitchFamily="18" charset="0"/>
                <a:cs typeface="Times New Roman" pitchFamily="18" charset="0"/>
              </a:rPr>
              <a:t> </a:t>
            </a:r>
            <a:r>
              <a:rPr lang="en-US" dirty="0" err="1">
                <a:solidFill>
                  <a:srgbClr val="0070C0"/>
                </a:solidFill>
                <a:latin typeface="Times New Roman" pitchFamily="18" charset="0"/>
                <a:cs typeface="Times New Roman" pitchFamily="18" charset="0"/>
              </a:rPr>
              <a:t>Baculovirus</a:t>
            </a:r>
            <a:endParaRPr lang="en-US" dirty="0">
              <a:solidFill>
                <a:srgbClr val="0070C0"/>
              </a:solidFill>
              <a:latin typeface="Times New Roman" pitchFamily="18" charset="0"/>
              <a:cs typeface="Times New Roman" pitchFamily="18" charset="0"/>
            </a:endParaRPr>
          </a:p>
        </p:txBody>
      </p:sp>
      <p:grpSp>
        <p:nvGrpSpPr>
          <p:cNvPr id="8205" name="Group 14"/>
          <p:cNvGrpSpPr>
            <a:grpSpLocks/>
          </p:cNvGrpSpPr>
          <p:nvPr/>
        </p:nvGrpSpPr>
        <p:grpSpPr bwMode="auto">
          <a:xfrm>
            <a:off x="2312988" y="3313113"/>
            <a:ext cx="1490662" cy="550862"/>
            <a:chOff x="733826" y="3860241"/>
            <a:chExt cx="1489588" cy="551177"/>
          </a:xfrm>
        </p:grpSpPr>
        <p:sp>
          <p:nvSpPr>
            <p:cNvPr id="16" name="Rounded Rectangle 15"/>
            <p:cNvSpPr/>
            <p:nvPr/>
          </p:nvSpPr>
          <p:spPr>
            <a:xfrm>
              <a:off x="733826" y="3896774"/>
              <a:ext cx="1489588" cy="514644"/>
            </a:xfrm>
            <a:prstGeom prst="roundRect">
              <a:avLst/>
            </a:prstGeom>
            <a:solidFill>
              <a:schemeClr val="bg1">
                <a:lumMod val="9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5" name="Rectangle 16"/>
            <p:cNvSpPr>
              <a:spLocks noChangeArrowheads="1"/>
            </p:cNvSpPr>
            <p:nvPr/>
          </p:nvSpPr>
          <p:spPr bwMode="auto">
            <a:xfrm>
              <a:off x="1084214" y="3860241"/>
              <a:ext cx="78521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en-US" altLang="en-US" sz="1800" b="1">
                  <a:solidFill>
                    <a:srgbClr val="002060"/>
                  </a:solidFill>
                  <a:latin typeface="Times New Roman" panose="02020603050405020304" pitchFamily="18" charset="0"/>
                  <a:cs typeface="Times New Roman" panose="02020603050405020304" pitchFamily="18" charset="0"/>
                </a:rPr>
                <a:t>Virus </a:t>
              </a:r>
            </a:p>
          </p:txBody>
        </p:sp>
      </p:grpSp>
      <p:sp>
        <p:nvSpPr>
          <p:cNvPr id="8206" name="Rectangle 17"/>
          <p:cNvSpPr>
            <a:spLocks noChangeArrowheads="1"/>
          </p:cNvSpPr>
          <p:nvPr/>
        </p:nvSpPr>
        <p:spPr bwMode="auto">
          <a:xfrm>
            <a:off x="2613025" y="5265738"/>
            <a:ext cx="8191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en-US" altLang="en-US" sz="1800" b="1">
                <a:solidFill>
                  <a:srgbClr val="002060"/>
                </a:solidFill>
                <a:latin typeface="Times New Roman" panose="02020603050405020304" pitchFamily="18" charset="0"/>
                <a:cs typeface="Times New Roman" panose="02020603050405020304" pitchFamily="18" charset="0"/>
              </a:rPr>
              <a:t>Fungi </a:t>
            </a:r>
          </a:p>
        </p:txBody>
      </p:sp>
      <p:sp>
        <p:nvSpPr>
          <p:cNvPr id="8207" name="Rectangle 18"/>
          <p:cNvSpPr>
            <a:spLocks noChangeArrowheads="1"/>
          </p:cNvSpPr>
          <p:nvPr/>
        </p:nvSpPr>
        <p:spPr bwMode="auto">
          <a:xfrm>
            <a:off x="4025900" y="4887913"/>
            <a:ext cx="6840538"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 typeface="Wingdings" panose="05000000000000000000" pitchFamily="2" charset="2"/>
              <a:buChar char="q"/>
            </a:pPr>
            <a:r>
              <a:rPr lang="en-US" altLang="en-US" sz="1800" b="1" i="1">
                <a:solidFill>
                  <a:srgbClr val="002060"/>
                </a:solidFill>
                <a:latin typeface="Times New Roman" panose="02020603050405020304" pitchFamily="18" charset="0"/>
                <a:cs typeface="Times New Roman" panose="02020603050405020304" pitchFamily="18" charset="0"/>
              </a:rPr>
              <a:t>Beauveria, Metarhizium</a:t>
            </a:r>
            <a:r>
              <a:rPr lang="en-US" altLang="en-US" sz="1800" b="1">
                <a:solidFill>
                  <a:srgbClr val="002060"/>
                </a:solidFill>
                <a:latin typeface="Times New Roman" panose="02020603050405020304" pitchFamily="18" charset="0"/>
                <a:cs typeface="Times New Roman" panose="02020603050405020304" pitchFamily="18" charset="0"/>
              </a:rPr>
              <a:t>, </a:t>
            </a:r>
          </a:p>
          <a:p>
            <a:pPr>
              <a:lnSpc>
                <a:spcPct val="150000"/>
              </a:lnSpc>
              <a:spcBef>
                <a:spcPct val="0"/>
              </a:spcBef>
              <a:buFont typeface="Wingdings" panose="05000000000000000000" pitchFamily="2" charset="2"/>
              <a:buChar char="q"/>
            </a:pPr>
            <a:r>
              <a:rPr lang="en-US" altLang="en-US" sz="1800" i="1">
                <a:solidFill>
                  <a:srgbClr val="002060"/>
                </a:solidFill>
                <a:latin typeface="Times New Roman" panose="02020603050405020304" pitchFamily="18" charset="0"/>
                <a:cs typeface="Times New Roman" panose="02020603050405020304" pitchFamily="18" charset="0"/>
              </a:rPr>
              <a:t>Lecanicillium</a:t>
            </a:r>
            <a:r>
              <a:rPr lang="en-US" altLang="en-US" sz="1800">
                <a:solidFill>
                  <a:srgbClr val="002060"/>
                </a:solidFill>
                <a:latin typeface="Times New Roman" panose="02020603050405020304" pitchFamily="18" charset="0"/>
                <a:cs typeface="Times New Roman" panose="02020603050405020304" pitchFamily="18" charset="0"/>
              </a:rPr>
              <a:t> </a:t>
            </a:r>
            <a:r>
              <a:rPr lang="en-US" altLang="en-US" sz="1800" i="1">
                <a:solidFill>
                  <a:srgbClr val="002060"/>
                </a:solidFill>
                <a:latin typeface="Times New Roman" panose="02020603050405020304" pitchFamily="18" charset="0"/>
                <a:cs typeface="Times New Roman" panose="02020603050405020304" pitchFamily="18" charset="0"/>
              </a:rPr>
              <a:t>lecanii  </a:t>
            </a:r>
          </a:p>
          <a:p>
            <a:pPr>
              <a:lnSpc>
                <a:spcPct val="150000"/>
              </a:lnSpc>
              <a:spcBef>
                <a:spcPct val="0"/>
              </a:spcBef>
              <a:buFont typeface="Wingdings" panose="05000000000000000000" pitchFamily="2" charset="2"/>
              <a:buChar char="q"/>
            </a:pPr>
            <a:r>
              <a:rPr lang="en-US" altLang="en-US" sz="1800">
                <a:solidFill>
                  <a:srgbClr val="002060"/>
                </a:solidFill>
                <a:latin typeface="Times New Roman" panose="02020603050405020304" pitchFamily="18" charset="0"/>
                <a:cs typeface="Times New Roman" panose="02020603050405020304" pitchFamily="18" charset="0"/>
              </a:rPr>
              <a:t> </a:t>
            </a:r>
            <a:r>
              <a:rPr lang="en-US" altLang="en-US" sz="1800" i="1">
                <a:solidFill>
                  <a:srgbClr val="002060"/>
                </a:solidFill>
                <a:latin typeface="Times New Roman" panose="02020603050405020304" pitchFamily="18" charset="0"/>
                <a:cs typeface="Times New Roman" panose="02020603050405020304" pitchFamily="18" charset="0"/>
              </a:rPr>
              <a:t>Isaria fumosorosea, </a:t>
            </a:r>
            <a:endParaRPr lang="en-US" altLang="en-US" sz="1800" b="1">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7389813" y="5027614"/>
            <a:ext cx="3421062" cy="923925"/>
          </a:xfrm>
          <a:prstGeom prst="rect">
            <a:avLst/>
          </a:prstGeom>
        </p:spPr>
        <p:txBody>
          <a:bodyPr>
            <a:spAutoFit/>
          </a:bodyPr>
          <a:lstStyle/>
          <a:p>
            <a:pPr>
              <a:lnSpc>
                <a:spcPct val="150000"/>
              </a:lnSpc>
              <a:defRPr/>
            </a:pPr>
            <a:r>
              <a:rPr lang="en-US" b="1" dirty="0">
                <a:solidFill>
                  <a:schemeClr val="accent6">
                    <a:lumMod val="50000"/>
                  </a:schemeClr>
                </a:solidFill>
                <a:latin typeface="Times New Roman" pitchFamily="18" charset="0"/>
                <a:cs typeface="Times New Roman" pitchFamily="18" charset="0"/>
              </a:rPr>
              <a:t>Acts by direct penetration (or) </a:t>
            </a:r>
          </a:p>
          <a:p>
            <a:pPr>
              <a:lnSpc>
                <a:spcPct val="150000"/>
              </a:lnSpc>
              <a:defRPr/>
            </a:pPr>
            <a:r>
              <a:rPr lang="en-US" b="1" dirty="0">
                <a:solidFill>
                  <a:schemeClr val="accent6">
                    <a:lumMod val="50000"/>
                  </a:schemeClr>
                </a:solidFill>
                <a:latin typeface="Times New Roman" pitchFamily="18" charset="0"/>
                <a:cs typeface="Times New Roman" pitchFamily="18" charset="0"/>
              </a:rPr>
              <a:t>Contact infection </a:t>
            </a:r>
          </a:p>
        </p:txBody>
      </p:sp>
      <p:sp>
        <p:nvSpPr>
          <p:cNvPr id="21" name="Rounded Rectangle 20"/>
          <p:cNvSpPr/>
          <p:nvPr/>
        </p:nvSpPr>
        <p:spPr>
          <a:xfrm>
            <a:off x="6962776" y="2476500"/>
            <a:ext cx="61913" cy="1536700"/>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ounded Rectangle 21"/>
          <p:cNvSpPr/>
          <p:nvPr/>
        </p:nvSpPr>
        <p:spPr>
          <a:xfrm>
            <a:off x="6962776" y="4957763"/>
            <a:ext cx="61913" cy="1217612"/>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ight Arrow 22"/>
          <p:cNvSpPr/>
          <p:nvPr/>
        </p:nvSpPr>
        <p:spPr>
          <a:xfrm>
            <a:off x="7024688" y="5275263"/>
            <a:ext cx="309562" cy="48736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7445376" y="2919414"/>
            <a:ext cx="3421063" cy="507831"/>
          </a:xfrm>
          <a:prstGeom prst="rect">
            <a:avLst/>
          </a:prstGeom>
        </p:spPr>
        <p:txBody>
          <a:bodyPr>
            <a:spAutoFit/>
          </a:bodyPr>
          <a:lstStyle/>
          <a:p>
            <a:pPr>
              <a:lnSpc>
                <a:spcPct val="150000"/>
              </a:lnSpc>
              <a:defRPr/>
            </a:pPr>
            <a:r>
              <a:rPr lang="en-US" b="1" dirty="0">
                <a:solidFill>
                  <a:schemeClr val="accent6">
                    <a:lumMod val="50000"/>
                  </a:schemeClr>
                </a:solidFill>
                <a:latin typeface="Times New Roman" pitchFamily="18" charset="0"/>
                <a:cs typeface="Times New Roman" pitchFamily="18" charset="0"/>
              </a:rPr>
              <a:t>Needs to be ingested to act</a:t>
            </a:r>
          </a:p>
        </p:txBody>
      </p:sp>
      <p:sp>
        <p:nvSpPr>
          <p:cNvPr id="25" name="Right Arrow 24"/>
          <p:cNvSpPr/>
          <p:nvPr/>
        </p:nvSpPr>
        <p:spPr>
          <a:xfrm>
            <a:off x="7024688" y="2955926"/>
            <a:ext cx="309562" cy="487363"/>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291881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Bacillus </a:t>
            </a:r>
            <a:r>
              <a:rPr lang="en-US" b="1" i="1" dirty="0" err="1"/>
              <a:t>thuringiensis</a:t>
            </a:r>
            <a:endParaRPr lang="en-US" dirty="0"/>
          </a:p>
        </p:txBody>
      </p:sp>
    </p:spTree>
    <p:extLst>
      <p:ext uri="{BB962C8B-B14F-4D97-AF65-F5344CB8AC3E}">
        <p14:creationId xmlns:p14="http://schemas.microsoft.com/office/powerpoint/2010/main" val="4065590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37EE5CA5E964792EED009A2E52222" ma:contentTypeVersion="4" ma:contentTypeDescription="Create a new document." ma:contentTypeScope="" ma:versionID="01391bdcb35bb108d2dd061a93353ba9">
  <xsd:schema xmlns:xsd="http://www.w3.org/2001/XMLSchema" xmlns:xs="http://www.w3.org/2001/XMLSchema" xmlns:p="http://schemas.microsoft.com/office/2006/metadata/properties" xmlns:ns2="edff0d5a-64e9-418d-a719-b34c8b9e8d20" targetNamespace="http://schemas.microsoft.com/office/2006/metadata/properties" ma:root="true" ma:fieldsID="f1112a814c597201ed12f296afa80098" ns2:_="">
    <xsd:import namespace="edff0d5a-64e9-418d-a719-b34c8b9e8d2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ff0d5a-64e9-418d-a719-b34c8b9e8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AABD68-D487-4237-8085-46089C9D6B83}"/>
</file>

<file path=customXml/itemProps2.xml><?xml version="1.0" encoding="utf-8"?>
<ds:datastoreItem xmlns:ds="http://schemas.openxmlformats.org/officeDocument/2006/customXml" ds:itemID="{532F4A4B-A5EB-47F9-BC54-3E3A8F45EC99}"/>
</file>

<file path=customXml/itemProps3.xml><?xml version="1.0" encoding="utf-8"?>
<ds:datastoreItem xmlns:ds="http://schemas.openxmlformats.org/officeDocument/2006/customXml" ds:itemID="{BE79BEDF-B501-46E6-A427-4C60FDDE84A6}"/>
</file>

<file path=docProps/app.xml><?xml version="1.0" encoding="utf-8"?>
<Properties xmlns="http://schemas.openxmlformats.org/officeDocument/2006/extended-properties" xmlns:vt="http://schemas.openxmlformats.org/officeDocument/2006/docPropsVTypes">
  <TotalTime>109</TotalTime>
  <Words>771</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Microbial pesticides</vt:lpstr>
      <vt:lpstr>Food security and challenges </vt:lpstr>
      <vt:lpstr>Insecticide resistance </vt:lpstr>
      <vt:lpstr>Effects on Non-target organisms</vt:lpstr>
      <vt:lpstr>Insect resistance to insecticides</vt:lpstr>
      <vt:lpstr>Environmental and human health risks </vt:lpstr>
      <vt:lpstr>Biopesticides</vt:lpstr>
      <vt:lpstr>PowerPoint Presentation</vt:lpstr>
      <vt:lpstr>Bacillus thuringiensis</vt:lpstr>
      <vt:lpstr>Bacillus thuringiensis</vt:lpstr>
      <vt:lpstr>Bacillus thuringiensis</vt:lpstr>
      <vt:lpstr>PowerPoint Presentation</vt:lpstr>
      <vt:lpstr>PowerPoint Presentation</vt:lpstr>
      <vt:lpstr>Mode of action:</vt:lpstr>
      <vt:lpstr>Mode of action:</vt:lpstr>
      <vt:lpstr>Mode of action:</vt:lpstr>
      <vt:lpstr>PowerPoint Presentation</vt:lpstr>
      <vt:lpstr>Receptors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security and challenges </dc:title>
  <dc:creator>IITG</dc:creator>
  <cp:lastModifiedBy>User</cp:lastModifiedBy>
  <cp:revision>11</cp:revision>
  <dcterms:created xsi:type="dcterms:W3CDTF">2021-02-18T06:34:07Z</dcterms:created>
  <dcterms:modified xsi:type="dcterms:W3CDTF">2022-01-12T06:16:55Z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0x01010019837EE5CA5E964792EED009A2E52222</vt:lpwstr>
  </property>
</Properties>
</file>