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8" r:id="rId10"/>
    <p:sldId id="263" r:id="rId11"/>
    <p:sldId id="266" r:id="rId12"/>
    <p:sldId id="267" r:id="rId13"/>
    <p:sldId id="273" r:id="rId14"/>
    <p:sldId id="272" r:id="rId15"/>
    <p:sldId id="271" r:id="rId16"/>
    <p:sldId id="275" r:id="rId17"/>
    <p:sldId id="264" r:id="rId18"/>
    <p:sldId id="274" r:id="rId19"/>
    <p:sldId id="270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D5D3-BF7B-46BD-9E2F-F2CB964BF3B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FD17-989B-4B84-A21D-F8074052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8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D5D3-BF7B-46BD-9E2F-F2CB964BF3B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FD17-989B-4B84-A21D-F8074052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2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D5D3-BF7B-46BD-9E2F-F2CB964BF3B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FD17-989B-4B84-A21D-F8074052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5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D5D3-BF7B-46BD-9E2F-F2CB964BF3B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FD17-989B-4B84-A21D-F8074052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6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D5D3-BF7B-46BD-9E2F-F2CB964BF3B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FD17-989B-4B84-A21D-F8074052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2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D5D3-BF7B-46BD-9E2F-F2CB964BF3B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FD17-989B-4B84-A21D-F8074052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9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D5D3-BF7B-46BD-9E2F-F2CB964BF3B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FD17-989B-4B84-A21D-F8074052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3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D5D3-BF7B-46BD-9E2F-F2CB964BF3B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FD17-989B-4B84-A21D-F8074052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9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D5D3-BF7B-46BD-9E2F-F2CB964BF3B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FD17-989B-4B84-A21D-F8074052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5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D5D3-BF7B-46BD-9E2F-F2CB964BF3B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FD17-989B-4B84-A21D-F8074052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6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D5D3-BF7B-46BD-9E2F-F2CB964BF3B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FD17-989B-4B84-A21D-F8074052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9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8D5D3-BF7B-46BD-9E2F-F2CB964BF3B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EFD17-989B-4B84-A21D-F8074052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8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23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7452"/>
            <a:ext cx="10515600" cy="5229511"/>
          </a:xfrm>
        </p:spPr>
        <p:txBody>
          <a:bodyPr/>
          <a:lstStyle/>
          <a:p>
            <a:r>
              <a:rPr lang="en-US" dirty="0" smtClean="0"/>
              <a:t>The applications of </a:t>
            </a:r>
            <a:r>
              <a:rPr lang="en-US" dirty="0" err="1" smtClean="0"/>
              <a:t>Bt</a:t>
            </a:r>
            <a:r>
              <a:rPr lang="en-US" dirty="0" smtClean="0"/>
              <a:t> can be in two ways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Bt</a:t>
            </a:r>
            <a:r>
              <a:rPr lang="en-US" dirty="0" smtClean="0"/>
              <a:t> formulations</a:t>
            </a:r>
          </a:p>
          <a:p>
            <a:r>
              <a:rPr lang="en-US" dirty="0" smtClean="0"/>
              <a:t>2. Transgenic plants.</a:t>
            </a:r>
          </a:p>
          <a:p>
            <a:pPr marL="0" indent="0">
              <a:buNone/>
            </a:pPr>
            <a:r>
              <a:rPr lang="en-US" b="1" u="sng" dirty="0" smtClean="0"/>
              <a:t>Transgenic plants:</a:t>
            </a:r>
          </a:p>
          <a:p>
            <a:r>
              <a:rPr lang="en-US" dirty="0" smtClean="0"/>
              <a:t>The </a:t>
            </a:r>
            <a:r>
              <a:rPr lang="en-US" dirty="0"/>
              <a:t>area devoted to growing transgenic plants expressing insecticidal Cry proteins derived from </a:t>
            </a:r>
            <a:r>
              <a:rPr lang="en-US" i="1" dirty="0"/>
              <a:t>Bacillus </a:t>
            </a:r>
            <a:r>
              <a:rPr lang="en-US" i="1" dirty="0" err="1"/>
              <a:t>thuringiensis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 err="1"/>
              <a:t>Bt</a:t>
            </a:r>
            <a:r>
              <a:rPr lang="en-US" dirty="0"/>
              <a:t>) is increasing worldwide.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major concern with the adoption of </a:t>
            </a:r>
            <a:r>
              <a:rPr lang="en-US" dirty="0" err="1"/>
              <a:t>Bt</a:t>
            </a:r>
            <a:r>
              <a:rPr lang="en-US" dirty="0"/>
              <a:t> crops is their potential impact on </a:t>
            </a:r>
            <a:r>
              <a:rPr lang="en-US" dirty="0" err="1"/>
              <a:t>nontarget</a:t>
            </a:r>
            <a:r>
              <a:rPr lang="en-US" dirty="0"/>
              <a:t> organisms including biological control organisms. </a:t>
            </a:r>
            <a:endParaRPr lang="en-US" dirty="0" smtClean="0"/>
          </a:p>
          <a:p>
            <a:r>
              <a:rPr lang="en-US" dirty="0" smtClean="0"/>
              <a:t>Regulatory </a:t>
            </a:r>
            <a:r>
              <a:rPr lang="en-US" dirty="0"/>
              <a:t>frameworks should advocate a step-wise (tiered) approach to assess possible </a:t>
            </a:r>
            <a:r>
              <a:rPr lang="en-US" dirty="0" err="1"/>
              <a:t>nontarget</a:t>
            </a:r>
            <a:r>
              <a:rPr lang="en-US" dirty="0"/>
              <a:t> effects of </a:t>
            </a:r>
            <a:r>
              <a:rPr lang="en-US" dirty="0" err="1"/>
              <a:t>Bt</a:t>
            </a:r>
            <a:r>
              <a:rPr lang="en-US" dirty="0"/>
              <a:t> crops. 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04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8427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Bt</a:t>
            </a:r>
            <a:r>
              <a:rPr lang="en-US" b="1" dirty="0" smtClean="0"/>
              <a:t> formulations: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61" y="1013552"/>
            <a:ext cx="7628672" cy="5727483"/>
          </a:xfrm>
        </p:spPr>
      </p:pic>
    </p:spTree>
    <p:extLst>
      <p:ext uri="{BB962C8B-B14F-4D97-AF65-F5344CB8AC3E}">
        <p14:creationId xmlns:p14="http://schemas.microsoft.com/office/powerpoint/2010/main" val="286712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339" y="820215"/>
            <a:ext cx="7669615" cy="575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7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003" y="422400"/>
            <a:ext cx="8407021" cy="63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35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259686"/>
            <a:ext cx="9897471" cy="659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56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80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2" y="1347644"/>
            <a:ext cx="10803459" cy="495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90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410" y="0"/>
            <a:ext cx="794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51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bt formul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239" y="431201"/>
            <a:ext cx="8296536" cy="622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Various formulations of Bactospéine , a Bt-based biological insecticide commercialized by Biochem Products. (Photograph, Biochem Products SA)."/>
          <p:cNvSpPr>
            <a:spLocks noChangeAspect="1" noChangeArrowheads="1"/>
          </p:cNvSpPr>
          <p:nvPr/>
        </p:nvSpPr>
        <p:spPr bwMode="auto">
          <a:xfrm>
            <a:off x="8616529" y="338093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3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7" y="838200"/>
            <a:ext cx="70199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72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http://www.lifesci.sussex.ac.uk/home/Neil_Crickmore/G&amp;G/cost862/assets/images/product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685" y="535811"/>
            <a:ext cx="8783381" cy="539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81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491" y="-16926"/>
            <a:ext cx="10515600" cy="1294883"/>
          </a:xfrm>
        </p:spPr>
        <p:txBody>
          <a:bodyPr/>
          <a:lstStyle/>
          <a:p>
            <a:r>
              <a:rPr lang="en-US" sz="3200" b="1" u="sng" dirty="0" smtClean="0"/>
              <a:t>Transgenic plants: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2029"/>
            <a:ext cx="10515600" cy="550493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1995, the Environmental Protection Agency (EPA) in USA approved the commercial production and distribution of the </a:t>
            </a:r>
            <a:r>
              <a:rPr lang="en-US" sz="2400" i="1" dirty="0" err="1" smtClean="0"/>
              <a:t>Bt</a:t>
            </a:r>
            <a:r>
              <a:rPr lang="en-US" sz="2400" dirty="0" smtClean="0"/>
              <a:t> crops: corn, cotton, potato, and tobacco. </a:t>
            </a:r>
          </a:p>
          <a:p>
            <a:r>
              <a:rPr lang="en-US" sz="2400" dirty="0" smtClean="0"/>
              <a:t>Currently, the most common </a:t>
            </a:r>
            <a:r>
              <a:rPr lang="en-US" sz="2400" i="1" dirty="0" err="1" smtClean="0"/>
              <a:t>Bt</a:t>
            </a:r>
            <a:r>
              <a:rPr lang="en-US" sz="2400" dirty="0" smtClean="0"/>
              <a:t> crops are corn and cotton. The crystal, referred to as Cry toxins, is proteins formed during sporulation of some </a:t>
            </a:r>
            <a:r>
              <a:rPr lang="en-US" sz="2400" i="1" dirty="0" err="1" smtClean="0"/>
              <a:t>Bt</a:t>
            </a:r>
            <a:r>
              <a:rPr lang="en-US" sz="2400" dirty="0" smtClean="0"/>
              <a:t> strains and aggregate to form crystals. </a:t>
            </a:r>
          </a:p>
          <a:p>
            <a:r>
              <a:rPr lang="en-US" sz="2400" dirty="0" smtClean="0"/>
              <a:t>Such Cry toxins are toxic to specific species of insects belongs to orders: Lepidoptera, </a:t>
            </a:r>
            <a:r>
              <a:rPr lang="en-US" sz="2400" dirty="0" err="1" smtClean="0"/>
              <a:t>Coleoptera</a:t>
            </a:r>
            <a:r>
              <a:rPr lang="en-US" sz="2400" dirty="0" smtClean="0"/>
              <a:t>, Hymenoptera, </a:t>
            </a:r>
            <a:r>
              <a:rPr lang="en-US" sz="2400" dirty="0" err="1" smtClean="0"/>
              <a:t>Diptera</a:t>
            </a:r>
            <a:r>
              <a:rPr lang="en-US" sz="2400" dirty="0" smtClean="0"/>
              <a:t>, and </a:t>
            </a:r>
            <a:r>
              <a:rPr lang="en-US" sz="2400" dirty="0" err="1" smtClean="0"/>
              <a:t>Nematoda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In 2016, the total world area cultivated with genetically modified crops (GM crops) reached about 185 million ha</a:t>
            </a:r>
          </a:p>
          <a:p>
            <a:r>
              <a:rPr lang="en-US" sz="2400" dirty="0" smtClean="0"/>
              <a:t>There </a:t>
            </a:r>
            <a:r>
              <a:rPr lang="en-US" sz="2400" dirty="0"/>
              <a:t>is a worldwide controversy about the safety of </a:t>
            </a:r>
            <a:r>
              <a:rPr lang="en-US" sz="2400" i="1" dirty="0" err="1"/>
              <a:t>Bt</a:t>
            </a:r>
            <a:r>
              <a:rPr lang="en-US" sz="2400" dirty="0"/>
              <a:t> crops to the environment and mammals. Some researchers support the cultivation of </a:t>
            </a:r>
            <a:r>
              <a:rPr lang="en-US" sz="2400" i="1" dirty="0" err="1"/>
              <a:t>Bt</a:t>
            </a:r>
            <a:r>
              <a:rPr lang="en-US" sz="2400" dirty="0"/>
              <a:t> crops depending upon the results of their laboratory and field studies on the safety of such crops. </a:t>
            </a:r>
            <a:endParaRPr lang="en-US" sz="2400" dirty="0" smtClean="0"/>
          </a:p>
          <a:p>
            <a:r>
              <a:rPr lang="en-US" sz="2400" dirty="0" smtClean="0"/>
              <a:t>Others</a:t>
            </a:r>
            <a:r>
              <a:rPr lang="en-US" sz="2400" dirty="0"/>
              <a:t>, however, are against </a:t>
            </a:r>
            <a:r>
              <a:rPr lang="en-US" sz="2400" i="1" dirty="0" err="1"/>
              <a:t>Bt</a:t>
            </a:r>
            <a:r>
              <a:rPr lang="en-US" sz="2400" dirty="0"/>
              <a:t> crops as they may cause risk to human.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669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Image result for bt formul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34" y="300251"/>
            <a:ext cx="11808729" cy="655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82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ransgenic plants expressing b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552" y="58122"/>
            <a:ext cx="7652993" cy="679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04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mage result for transgenic plants expressing b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57" y="0"/>
            <a:ext cx="9153020" cy="687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08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ransgenic plants expressing b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42" y="-131710"/>
            <a:ext cx="10132065" cy="684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74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84870"/>
          </a:xfrm>
        </p:spPr>
        <p:txBody>
          <a:bodyPr>
            <a:noAutofit/>
          </a:bodyPr>
          <a:lstStyle/>
          <a:p>
            <a:r>
              <a:rPr lang="en-US" sz="3200" b="1" dirty="0" err="1" smtClean="0"/>
              <a:t>Bt</a:t>
            </a:r>
            <a:r>
              <a:rPr lang="en-US" sz="3200" b="1" dirty="0" smtClean="0"/>
              <a:t> crops: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4231"/>
            <a:ext cx="10515600" cy="53727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Advantages of </a:t>
            </a:r>
            <a:r>
              <a:rPr lang="en-US" b="1" dirty="0" err="1"/>
              <a:t>Bt</a:t>
            </a:r>
            <a:r>
              <a:rPr lang="en-US" b="1" dirty="0"/>
              <a:t> Crops</a:t>
            </a:r>
          </a:p>
          <a:p>
            <a:r>
              <a:rPr lang="en-US" dirty="0"/>
              <a:t>Following are the major advantages of </a:t>
            </a:r>
            <a:r>
              <a:rPr lang="en-US" dirty="0" err="1"/>
              <a:t>Bt</a:t>
            </a:r>
            <a:r>
              <a:rPr lang="en-US" dirty="0"/>
              <a:t> crops:</a:t>
            </a:r>
          </a:p>
          <a:p>
            <a:r>
              <a:rPr lang="en-US" dirty="0"/>
              <a:t>It helps in improving the crop yield, thereby, raising the farmer’s income. This results in increased farm production.</a:t>
            </a:r>
          </a:p>
          <a:p>
            <a:r>
              <a:rPr lang="en-US" dirty="0"/>
              <a:t>They help in controlling soil pollution as the use of synthetic pesticides is reduced.</a:t>
            </a:r>
          </a:p>
          <a:p>
            <a:r>
              <a:rPr lang="en-US" dirty="0" err="1"/>
              <a:t>Bt</a:t>
            </a:r>
            <a:r>
              <a:rPr lang="en-US" dirty="0"/>
              <a:t> crops help in protecting beneficial insects.</a:t>
            </a:r>
          </a:p>
          <a:p>
            <a:r>
              <a:rPr lang="en-US" dirty="0"/>
              <a:t>It can easily feed an increasing population due to increased yields in a short time.</a:t>
            </a:r>
          </a:p>
          <a:p>
            <a:r>
              <a:rPr lang="en-US" dirty="0"/>
              <a:t>It leads to the production of disease-free crops owing to the reduction of pesticides.</a:t>
            </a:r>
          </a:p>
          <a:p>
            <a:r>
              <a:rPr lang="en-US" dirty="0"/>
              <a:t>It leads to more productivity in a small area of land.</a:t>
            </a:r>
          </a:p>
          <a:p>
            <a:pPr marL="0" indent="0">
              <a:buNone/>
            </a:pPr>
            <a:r>
              <a:rPr lang="en-US" b="1" dirty="0"/>
              <a:t>Disadvantages of </a:t>
            </a:r>
            <a:r>
              <a:rPr lang="en-US" b="1" dirty="0" err="1"/>
              <a:t>Bt</a:t>
            </a:r>
            <a:r>
              <a:rPr lang="en-US" b="1" dirty="0"/>
              <a:t> Crops</a:t>
            </a:r>
          </a:p>
          <a:p>
            <a:r>
              <a:rPr lang="en-US" dirty="0" err="1"/>
              <a:t>Bt</a:t>
            </a:r>
            <a:r>
              <a:rPr lang="en-US" dirty="0"/>
              <a:t> crops have a few disadvantages as well:</a:t>
            </a:r>
          </a:p>
          <a:p>
            <a:r>
              <a:rPr lang="en-US" dirty="0" err="1"/>
              <a:t>Bt</a:t>
            </a:r>
            <a:r>
              <a:rPr lang="en-US" dirty="0"/>
              <a:t> crops are costlier than naturally grown crops.</a:t>
            </a:r>
          </a:p>
          <a:p>
            <a:r>
              <a:rPr lang="en-US" dirty="0"/>
              <a:t>It can disrupt the natural process of gene flow.</a:t>
            </a:r>
          </a:p>
          <a:p>
            <a:r>
              <a:rPr lang="en-US" dirty="0"/>
              <a:t>The pests might become resistant to the toxins produced by these crops and the crop production might decline.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2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40" y="0"/>
            <a:ext cx="10515600" cy="826265"/>
          </a:xfrm>
        </p:spPr>
        <p:txBody>
          <a:bodyPr>
            <a:normAutofit/>
          </a:bodyPr>
          <a:lstStyle/>
          <a:p>
            <a:r>
              <a:rPr lang="en-US" sz="3200" dirty="0"/>
              <a:t>Can insect pests develop resistance to </a:t>
            </a:r>
            <a:r>
              <a:rPr lang="en-US" sz="3200" dirty="0" err="1"/>
              <a:t>Bt</a:t>
            </a:r>
            <a:r>
              <a:rPr lang="en-US" sz="3200" dirty="0"/>
              <a:t> crops?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8130"/>
            <a:ext cx="10515600" cy="543883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caterpillar </a:t>
            </a:r>
            <a:r>
              <a:rPr lang="en-US" b="1" dirty="0"/>
              <a:t>pest</a:t>
            </a:r>
            <a:r>
              <a:rPr lang="en-US" dirty="0"/>
              <a:t> </a:t>
            </a:r>
            <a:r>
              <a:rPr lang="en-US" i="1" dirty="0" err="1"/>
              <a:t>Helicoverpa</a:t>
            </a:r>
            <a:r>
              <a:rPr lang="en-US" i="1" dirty="0"/>
              <a:t> </a:t>
            </a:r>
            <a:r>
              <a:rPr lang="en-US" i="1" dirty="0" err="1"/>
              <a:t>zea</a:t>
            </a:r>
            <a:r>
              <a:rPr lang="en-US" i="1" dirty="0"/>
              <a:t> </a:t>
            </a:r>
            <a:r>
              <a:rPr lang="en-US" dirty="0"/>
              <a:t>(also known as cotton bollworm and </a:t>
            </a:r>
            <a:r>
              <a:rPr lang="en-US" b="1" dirty="0"/>
              <a:t>corn</a:t>
            </a:r>
            <a:r>
              <a:rPr lang="en-US" dirty="0"/>
              <a:t> earworm) has evolved </a:t>
            </a:r>
            <a:r>
              <a:rPr lang="en-US" b="1" dirty="0"/>
              <a:t>resistance</a:t>
            </a:r>
            <a:r>
              <a:rPr lang="en-US" dirty="0"/>
              <a:t> to four </a:t>
            </a:r>
            <a:r>
              <a:rPr lang="en-US" b="1" dirty="0" err="1"/>
              <a:t>Bt</a:t>
            </a:r>
            <a:r>
              <a:rPr lang="en-US" dirty="0"/>
              <a:t> </a:t>
            </a:r>
            <a:r>
              <a:rPr lang="en-US" dirty="0" smtClean="0"/>
              <a:t>proteins. </a:t>
            </a:r>
          </a:p>
          <a:p>
            <a:r>
              <a:rPr lang="en-US" dirty="0" smtClean="0"/>
              <a:t>But</a:t>
            </a:r>
            <a:r>
              <a:rPr lang="en-US" dirty="0"/>
              <a:t> </a:t>
            </a:r>
            <a:r>
              <a:rPr lang="en-US" b="1" dirty="0"/>
              <a:t>insects</a:t>
            </a:r>
            <a:r>
              <a:rPr lang="en-US" dirty="0"/>
              <a:t> that have </a:t>
            </a:r>
            <a:r>
              <a:rPr lang="en-US" b="1" dirty="0"/>
              <a:t>developed resistance to </a:t>
            </a:r>
            <a:r>
              <a:rPr lang="en-US" b="1" dirty="0" err="1"/>
              <a:t>Bt</a:t>
            </a:r>
            <a:r>
              <a:rPr lang="en-US" dirty="0"/>
              <a:t> toxins </a:t>
            </a:r>
            <a:r>
              <a:rPr lang="en-US" b="1" dirty="0"/>
              <a:t>can</a:t>
            </a:r>
            <a:r>
              <a:rPr lang="en-US" dirty="0"/>
              <a:t> live on undeterred, and that </a:t>
            </a:r>
            <a:r>
              <a:rPr lang="en-US" b="1" dirty="0"/>
              <a:t>resistance</a:t>
            </a:r>
            <a:r>
              <a:rPr lang="en-US" dirty="0"/>
              <a:t> is growing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will discuss more in the topic “Microbes in </a:t>
            </a:r>
            <a:r>
              <a:rPr lang="en-US" dirty="0" err="1" smtClean="0"/>
              <a:t>Agrobiotechnology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8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insect resistance to bt cro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45" y="648463"/>
            <a:ext cx="9292317" cy="591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478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bt+resistance+summary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79" y="47705"/>
            <a:ext cx="10167579" cy="681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838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37EE5CA5E964792EED009A2E52222" ma:contentTypeVersion="4" ma:contentTypeDescription="Create a new document." ma:contentTypeScope="" ma:versionID="01391bdcb35bb108d2dd061a93353ba9">
  <xsd:schema xmlns:xsd="http://www.w3.org/2001/XMLSchema" xmlns:xs="http://www.w3.org/2001/XMLSchema" xmlns:p="http://schemas.microsoft.com/office/2006/metadata/properties" xmlns:ns2="edff0d5a-64e9-418d-a719-b34c8b9e8d20" targetNamespace="http://schemas.microsoft.com/office/2006/metadata/properties" ma:root="true" ma:fieldsID="f1112a814c597201ed12f296afa80098" ns2:_="">
    <xsd:import namespace="edff0d5a-64e9-418d-a719-b34c8b9e8d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f0d5a-64e9-418d-a719-b34c8b9e8d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D9D7D1-185F-41B6-8E53-63CA3B84BFB0}"/>
</file>

<file path=customXml/itemProps2.xml><?xml version="1.0" encoding="utf-8"?>
<ds:datastoreItem xmlns:ds="http://schemas.openxmlformats.org/officeDocument/2006/customXml" ds:itemID="{82682405-4BA9-402D-9E2E-A668B1FCFE4B}"/>
</file>

<file path=customXml/itemProps3.xml><?xml version="1.0" encoding="utf-8"?>
<ds:datastoreItem xmlns:ds="http://schemas.openxmlformats.org/officeDocument/2006/customXml" ds:itemID="{08069ED6-D9D0-42A1-BEB0-ED33A5254EB4}"/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277</Words>
  <Application>Microsoft Office PowerPoint</Application>
  <PresentationFormat>Widescreen</PresentationFormat>
  <Paragraphs>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Applications:</vt:lpstr>
      <vt:lpstr>Transgenic plants: </vt:lpstr>
      <vt:lpstr>PowerPoint Presentation</vt:lpstr>
      <vt:lpstr>PowerPoint Presentation</vt:lpstr>
      <vt:lpstr>PowerPoint Presentation</vt:lpstr>
      <vt:lpstr>Bt crops:</vt:lpstr>
      <vt:lpstr>Can insect pests develop resistance to Bt crops?</vt:lpstr>
      <vt:lpstr>PowerPoint Presentation</vt:lpstr>
      <vt:lpstr>PowerPoint Presentation</vt:lpstr>
      <vt:lpstr>Bt formulations: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Applications:</dc:title>
  <dc:creator>IITG</dc:creator>
  <cp:lastModifiedBy>User</cp:lastModifiedBy>
  <cp:revision>16</cp:revision>
  <dcterms:created xsi:type="dcterms:W3CDTF">2021-02-19T07:04:41Z</dcterms:created>
  <dcterms:modified xsi:type="dcterms:W3CDTF">2022-01-18T14:15:46Z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0x01010019837EE5CA5E964792EED009A2E52222</vt:lpwstr>
  </property>
</Properties>
</file>