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8" r:id="rId13"/>
    <p:sldId id="269" r:id="rId14"/>
    <p:sldId id="273" r:id="rId15"/>
    <p:sldId id="270" r:id="rId16"/>
    <p:sldId id="272"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82514A-EA56-4A81-A020-BFD9A97DBFBD}"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DF020-6A57-46D8-9343-F94BA54533BF}" type="slidenum">
              <a:rPr lang="en-US" smtClean="0"/>
              <a:t>‹#›</a:t>
            </a:fld>
            <a:endParaRPr lang="en-US"/>
          </a:p>
        </p:txBody>
      </p:sp>
    </p:spTree>
    <p:extLst>
      <p:ext uri="{BB962C8B-B14F-4D97-AF65-F5344CB8AC3E}">
        <p14:creationId xmlns:p14="http://schemas.microsoft.com/office/powerpoint/2010/main" val="1415185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82514A-EA56-4A81-A020-BFD9A97DBFBD}"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DF020-6A57-46D8-9343-F94BA54533BF}" type="slidenum">
              <a:rPr lang="en-US" smtClean="0"/>
              <a:t>‹#›</a:t>
            </a:fld>
            <a:endParaRPr lang="en-US"/>
          </a:p>
        </p:txBody>
      </p:sp>
    </p:spTree>
    <p:extLst>
      <p:ext uri="{BB962C8B-B14F-4D97-AF65-F5344CB8AC3E}">
        <p14:creationId xmlns:p14="http://schemas.microsoft.com/office/powerpoint/2010/main" val="2685195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82514A-EA56-4A81-A020-BFD9A97DBFBD}"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DF020-6A57-46D8-9343-F94BA54533BF}" type="slidenum">
              <a:rPr lang="en-US" smtClean="0"/>
              <a:t>‹#›</a:t>
            </a:fld>
            <a:endParaRPr lang="en-US"/>
          </a:p>
        </p:txBody>
      </p:sp>
    </p:spTree>
    <p:extLst>
      <p:ext uri="{BB962C8B-B14F-4D97-AF65-F5344CB8AC3E}">
        <p14:creationId xmlns:p14="http://schemas.microsoft.com/office/powerpoint/2010/main" val="700413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82514A-EA56-4A81-A020-BFD9A97DBFBD}"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DF020-6A57-46D8-9343-F94BA54533BF}" type="slidenum">
              <a:rPr lang="en-US" smtClean="0"/>
              <a:t>‹#›</a:t>
            </a:fld>
            <a:endParaRPr lang="en-US"/>
          </a:p>
        </p:txBody>
      </p:sp>
    </p:spTree>
    <p:extLst>
      <p:ext uri="{BB962C8B-B14F-4D97-AF65-F5344CB8AC3E}">
        <p14:creationId xmlns:p14="http://schemas.microsoft.com/office/powerpoint/2010/main" val="1302753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82514A-EA56-4A81-A020-BFD9A97DBFBD}"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DF020-6A57-46D8-9343-F94BA54533BF}" type="slidenum">
              <a:rPr lang="en-US" smtClean="0"/>
              <a:t>‹#›</a:t>
            </a:fld>
            <a:endParaRPr lang="en-US"/>
          </a:p>
        </p:txBody>
      </p:sp>
    </p:spTree>
    <p:extLst>
      <p:ext uri="{BB962C8B-B14F-4D97-AF65-F5344CB8AC3E}">
        <p14:creationId xmlns:p14="http://schemas.microsoft.com/office/powerpoint/2010/main" val="292507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82514A-EA56-4A81-A020-BFD9A97DBFBD}"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DF020-6A57-46D8-9343-F94BA54533BF}" type="slidenum">
              <a:rPr lang="en-US" smtClean="0"/>
              <a:t>‹#›</a:t>
            </a:fld>
            <a:endParaRPr lang="en-US"/>
          </a:p>
        </p:txBody>
      </p:sp>
    </p:spTree>
    <p:extLst>
      <p:ext uri="{BB962C8B-B14F-4D97-AF65-F5344CB8AC3E}">
        <p14:creationId xmlns:p14="http://schemas.microsoft.com/office/powerpoint/2010/main" val="2119697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82514A-EA56-4A81-A020-BFD9A97DBFBD}" type="datetimeFigureOut">
              <a:rPr lang="en-US" smtClean="0"/>
              <a:t>3/12/2021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FDF020-6A57-46D8-9343-F94BA54533BF}" type="slidenum">
              <a:rPr lang="en-US" smtClean="0"/>
              <a:t>‹#›</a:t>
            </a:fld>
            <a:endParaRPr lang="en-US"/>
          </a:p>
        </p:txBody>
      </p:sp>
    </p:spTree>
    <p:extLst>
      <p:ext uri="{BB962C8B-B14F-4D97-AF65-F5344CB8AC3E}">
        <p14:creationId xmlns:p14="http://schemas.microsoft.com/office/powerpoint/2010/main" val="2926440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82514A-EA56-4A81-A020-BFD9A97DBFBD}" type="datetimeFigureOut">
              <a:rPr lang="en-US" smtClean="0"/>
              <a:t>3/12/2021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FDF020-6A57-46D8-9343-F94BA54533BF}" type="slidenum">
              <a:rPr lang="en-US" smtClean="0"/>
              <a:t>‹#›</a:t>
            </a:fld>
            <a:endParaRPr lang="en-US"/>
          </a:p>
        </p:txBody>
      </p:sp>
    </p:spTree>
    <p:extLst>
      <p:ext uri="{BB962C8B-B14F-4D97-AF65-F5344CB8AC3E}">
        <p14:creationId xmlns:p14="http://schemas.microsoft.com/office/powerpoint/2010/main" val="1371368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82514A-EA56-4A81-A020-BFD9A97DBFBD}" type="datetimeFigureOut">
              <a:rPr lang="en-US" smtClean="0"/>
              <a:t>3/12/2021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FDF020-6A57-46D8-9343-F94BA54533BF}" type="slidenum">
              <a:rPr lang="en-US" smtClean="0"/>
              <a:t>‹#›</a:t>
            </a:fld>
            <a:endParaRPr lang="en-US"/>
          </a:p>
        </p:txBody>
      </p:sp>
    </p:spTree>
    <p:extLst>
      <p:ext uri="{BB962C8B-B14F-4D97-AF65-F5344CB8AC3E}">
        <p14:creationId xmlns:p14="http://schemas.microsoft.com/office/powerpoint/2010/main" val="3282980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82514A-EA56-4A81-A020-BFD9A97DBFBD}"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DF020-6A57-46D8-9343-F94BA54533BF}" type="slidenum">
              <a:rPr lang="en-US" smtClean="0"/>
              <a:t>‹#›</a:t>
            </a:fld>
            <a:endParaRPr lang="en-US"/>
          </a:p>
        </p:txBody>
      </p:sp>
    </p:spTree>
    <p:extLst>
      <p:ext uri="{BB962C8B-B14F-4D97-AF65-F5344CB8AC3E}">
        <p14:creationId xmlns:p14="http://schemas.microsoft.com/office/powerpoint/2010/main" val="126643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82514A-EA56-4A81-A020-BFD9A97DBFBD}"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DF020-6A57-46D8-9343-F94BA54533BF}" type="slidenum">
              <a:rPr lang="en-US" smtClean="0"/>
              <a:t>‹#›</a:t>
            </a:fld>
            <a:endParaRPr lang="en-US"/>
          </a:p>
        </p:txBody>
      </p:sp>
    </p:spTree>
    <p:extLst>
      <p:ext uri="{BB962C8B-B14F-4D97-AF65-F5344CB8AC3E}">
        <p14:creationId xmlns:p14="http://schemas.microsoft.com/office/powerpoint/2010/main" val="3281429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2514A-EA56-4A81-A020-BFD9A97DBFBD}" type="datetimeFigureOut">
              <a:rPr lang="en-US" smtClean="0"/>
              <a:t>3/12/2021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FDF020-6A57-46D8-9343-F94BA54533BF}" type="slidenum">
              <a:rPr lang="en-US" smtClean="0"/>
              <a:t>‹#›</a:t>
            </a:fld>
            <a:endParaRPr lang="en-US"/>
          </a:p>
        </p:txBody>
      </p:sp>
    </p:spTree>
    <p:extLst>
      <p:ext uri="{BB962C8B-B14F-4D97-AF65-F5344CB8AC3E}">
        <p14:creationId xmlns:p14="http://schemas.microsoft.com/office/powerpoint/2010/main" val="4250729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Strain_(biology)" TargetMode="External"/><Relationship Id="rId3" Type="http://schemas.openxmlformats.org/officeDocument/2006/relationships/hyperlink" Target="https://en.wikipedia.org/wiki/Fungus" TargetMode="External"/><Relationship Id="rId7" Type="http://schemas.openxmlformats.org/officeDocument/2006/relationships/hyperlink" Target="https://en.wikipedia.org/wiki/Incineration" TargetMode="External"/><Relationship Id="rId2" Type="http://schemas.openxmlformats.org/officeDocument/2006/relationships/hyperlink" Target="https://en.wikipedia.org/wiki/Acidithiobacillus" TargetMode="External"/><Relationship Id="rId1" Type="http://schemas.openxmlformats.org/officeDocument/2006/relationships/slideLayout" Target="../slideLayouts/slideLayout2.xml"/><Relationship Id="rId6" Type="http://schemas.openxmlformats.org/officeDocument/2006/relationships/hyperlink" Target="https://en.wikipedia.org/wiki/Fly_ash" TargetMode="External"/><Relationship Id="rId5" Type="http://schemas.openxmlformats.org/officeDocument/2006/relationships/hyperlink" Target="https://en.wikipedia.org/wiki/Catalytic_converter" TargetMode="External"/><Relationship Id="rId4" Type="http://schemas.openxmlformats.org/officeDocument/2006/relationships/hyperlink" Target="https://en.wikipedia.org/wiki/E-waste" TargetMode="External"/><Relationship Id="rId9" Type="http://schemas.openxmlformats.org/officeDocument/2006/relationships/hyperlink" Target="https://en.wikipedia.org/wiki/Citric_acid"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41457"/>
          </a:xfrm>
        </p:spPr>
        <p:txBody>
          <a:bodyPr>
            <a:noAutofit/>
          </a:bodyPr>
          <a:lstStyle/>
          <a:p>
            <a:r>
              <a:rPr lang="en-US" sz="3200" b="1" dirty="0" smtClean="0"/>
              <a:t>Resistance to viral diseases</a:t>
            </a:r>
            <a:endParaRPr lang="en-US" sz="3200" b="1" dirty="0"/>
          </a:p>
        </p:txBody>
      </p:sp>
      <p:sp>
        <p:nvSpPr>
          <p:cNvPr id="3" name="Content Placeholder 2"/>
          <p:cNvSpPr>
            <a:spLocks noGrp="1"/>
          </p:cNvSpPr>
          <p:nvPr>
            <p:ph idx="1"/>
          </p:nvPr>
        </p:nvSpPr>
        <p:spPr>
          <a:xfrm>
            <a:off x="838200" y="852055"/>
            <a:ext cx="10515600" cy="5324908"/>
          </a:xfrm>
        </p:spPr>
        <p:txBody>
          <a:bodyPr>
            <a:normAutofit lnSpcReduction="10000"/>
          </a:bodyPr>
          <a:lstStyle/>
          <a:p>
            <a:r>
              <a:rPr lang="en-US" dirty="0" smtClean="0"/>
              <a:t>Plant viral diseases are difficult to control</a:t>
            </a:r>
          </a:p>
          <a:p>
            <a:r>
              <a:rPr lang="en-US" dirty="0" smtClean="0"/>
              <a:t>Research in mid 1980;s showed that transgenic tobacco expressing the coat protein gene of TMV is resistant to TMV and it was speculated that the resistance is the result of the interference with virus uncoating by the expressed coat protein.</a:t>
            </a:r>
          </a:p>
          <a:p>
            <a:r>
              <a:rPr lang="en-US" dirty="0" smtClean="0"/>
              <a:t>A number of other Plant RNA viruses, TMV, CMV, alfalfa mosaic virus and several potato </a:t>
            </a:r>
            <a:r>
              <a:rPr lang="en-US" dirty="0" err="1" smtClean="0"/>
              <a:t>virusues</a:t>
            </a:r>
            <a:r>
              <a:rPr lang="en-US" dirty="0" smtClean="0"/>
              <a:t> – showed protection</a:t>
            </a:r>
          </a:p>
          <a:p>
            <a:r>
              <a:rPr lang="en-US" dirty="0" smtClean="0"/>
              <a:t>The protection is now known to be the result of RNA silencing, a cell based sequence specific post transcriptional RNA degradation system that is programmed by the transgene-encoded RNA sequence.</a:t>
            </a:r>
          </a:p>
          <a:p>
            <a:r>
              <a:rPr lang="en-US" dirty="0" smtClean="0"/>
              <a:t>In recent </a:t>
            </a:r>
            <a:r>
              <a:rPr lang="en-US" dirty="0" err="1" smtClean="0"/>
              <a:t>uears</a:t>
            </a:r>
            <a:r>
              <a:rPr lang="en-US" dirty="0" smtClean="0"/>
              <a:t>, transgenic plants have been engineered with a variety of other sequences, encoding either the viral proteins or RNA’s that confer virus resistance.</a:t>
            </a:r>
            <a:endParaRPr lang="en-US" dirty="0"/>
          </a:p>
        </p:txBody>
      </p:sp>
    </p:spTree>
    <p:extLst>
      <p:ext uri="{BB962C8B-B14F-4D97-AF65-F5344CB8AC3E}">
        <p14:creationId xmlns:p14="http://schemas.microsoft.com/office/powerpoint/2010/main" val="2364343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bioremediation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419" y="1718954"/>
            <a:ext cx="6096816" cy="4128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200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bioremediation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699" y="136768"/>
            <a:ext cx="9020041" cy="6639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470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upload.wikimedia.org/wikipedia/commons/thumb/3/3d/Biodegradation_of_Pollutants.png/362px-Biodegradation_of_Polluta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428" y="1385589"/>
            <a:ext cx="8514996" cy="4822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371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164" y="170729"/>
            <a:ext cx="10515600" cy="494290"/>
          </a:xfrm>
        </p:spPr>
        <p:txBody>
          <a:bodyPr>
            <a:normAutofit fontScale="90000"/>
          </a:bodyPr>
          <a:lstStyle/>
          <a:p>
            <a:r>
              <a:rPr lang="en-US" sz="3200" b="1" i="1" dirty="0" smtClean="0"/>
              <a:t>Deinococcus </a:t>
            </a:r>
            <a:r>
              <a:rPr lang="en-US" sz="3200" b="1" i="1" dirty="0" err="1" smtClean="0"/>
              <a:t>radiodurans</a:t>
            </a:r>
            <a:endParaRPr lang="en-US" sz="3200" b="1" i="1" dirty="0"/>
          </a:p>
        </p:txBody>
      </p:sp>
      <p:sp>
        <p:nvSpPr>
          <p:cNvPr id="3" name="Content Placeholder 2"/>
          <p:cNvSpPr>
            <a:spLocks noGrp="1"/>
          </p:cNvSpPr>
          <p:nvPr>
            <p:ph idx="1"/>
          </p:nvPr>
        </p:nvSpPr>
        <p:spPr>
          <a:xfrm>
            <a:off x="838200" y="665019"/>
            <a:ext cx="10515600" cy="5511944"/>
          </a:xfrm>
        </p:spPr>
        <p:txBody>
          <a:bodyPr>
            <a:normAutofit fontScale="92500" lnSpcReduction="20000"/>
          </a:bodyPr>
          <a:lstStyle/>
          <a:p>
            <a:r>
              <a:rPr lang="en-US" b="1" i="1" dirty="0"/>
              <a:t>Deinococcus </a:t>
            </a:r>
            <a:r>
              <a:rPr lang="en-US" b="1" i="1" dirty="0" err="1"/>
              <a:t>radiodurans</a:t>
            </a:r>
            <a:r>
              <a:rPr lang="en-US" dirty="0"/>
              <a:t> is an </a:t>
            </a:r>
            <a:r>
              <a:rPr lang="en-US" dirty="0" err="1"/>
              <a:t>extremophilic</a:t>
            </a:r>
            <a:r>
              <a:rPr lang="en-US" dirty="0"/>
              <a:t> bacterium and one of the most radiation-resistant organisms known. It can survive cold, dehydration, vacuum, and acid, and therefore is known as a </a:t>
            </a:r>
            <a:r>
              <a:rPr lang="en-US" dirty="0" err="1"/>
              <a:t>polyextremophile</a:t>
            </a:r>
            <a:r>
              <a:rPr lang="en-US" dirty="0"/>
              <a:t>. It has been listed as the world's toughest known bacterium in The Guinness Book Of World Records</a:t>
            </a:r>
            <a:r>
              <a:rPr lang="en-US" dirty="0" smtClean="0"/>
              <a:t>.</a:t>
            </a:r>
          </a:p>
          <a:p>
            <a:r>
              <a:rPr lang="en-US" dirty="0" smtClean="0"/>
              <a:t>Thousands </a:t>
            </a:r>
            <a:r>
              <a:rPr lang="en-US" dirty="0"/>
              <a:t>of waste sites around the world contain mixtures of toxic chlorinated solvents, hydrocarbon solvents, and radionuclides. </a:t>
            </a:r>
            <a:endParaRPr lang="en-US" dirty="0" smtClean="0"/>
          </a:p>
          <a:p>
            <a:r>
              <a:rPr lang="en-US" dirty="0" smtClean="0"/>
              <a:t>Because </a:t>
            </a:r>
            <a:r>
              <a:rPr lang="en-US" dirty="0"/>
              <a:t>of the inherent danger and expense of cleaning up such wastes by physicochemical methods, other methods are being pursued for cleanup of those sites. One alternative is to engineer radiation-resistant microbes that degrade or transform such wastes to less hazardous mixtures. </a:t>
            </a:r>
            <a:endParaRPr lang="en-US" dirty="0" smtClean="0"/>
          </a:p>
          <a:p>
            <a:r>
              <a:rPr lang="en-US" dirty="0" smtClean="0"/>
              <a:t>The </a:t>
            </a:r>
            <a:r>
              <a:rPr lang="en-US" dirty="0"/>
              <a:t>construction and characterization of recombinant </a:t>
            </a:r>
            <a:r>
              <a:rPr lang="en-US" i="1" dirty="0"/>
              <a:t>Deinococcus </a:t>
            </a:r>
            <a:r>
              <a:rPr lang="en-US" i="1" dirty="0" err="1"/>
              <a:t>radiodurans</a:t>
            </a:r>
            <a:r>
              <a:rPr lang="en-US" dirty="0"/>
              <a:t>, the most radiation-resistant organism known, expressing toluene </a:t>
            </a:r>
            <a:r>
              <a:rPr lang="en-US" dirty="0" err="1"/>
              <a:t>dioxygenase</a:t>
            </a:r>
            <a:r>
              <a:rPr lang="en-US" dirty="0"/>
              <a:t> (TDO). Cloning of the </a:t>
            </a:r>
            <a:r>
              <a:rPr lang="en-US" dirty="0" err="1"/>
              <a:t>tod</a:t>
            </a:r>
            <a:r>
              <a:rPr lang="en-US" dirty="0"/>
              <a:t> genes (which encode the multicomponent TDO) into the chromosome of this bacterium imparted to the strain the ability to oxidize toluene, </a:t>
            </a:r>
            <a:r>
              <a:rPr lang="en-US" dirty="0" err="1"/>
              <a:t>chlorobenzene</a:t>
            </a:r>
            <a:r>
              <a:rPr lang="en-US" dirty="0"/>
              <a:t>, 3,4-dichloro-1-butene, and </a:t>
            </a:r>
            <a:r>
              <a:rPr lang="en-US" dirty="0" err="1"/>
              <a:t>indole</a:t>
            </a:r>
            <a:r>
              <a:rPr lang="en-US" dirty="0" smtClean="0"/>
              <a:t>.</a:t>
            </a:r>
          </a:p>
          <a:p>
            <a:endParaRPr lang="en-US" dirty="0"/>
          </a:p>
        </p:txBody>
      </p:sp>
    </p:spTree>
    <p:extLst>
      <p:ext uri="{BB962C8B-B14F-4D97-AF65-F5344CB8AC3E}">
        <p14:creationId xmlns:p14="http://schemas.microsoft.com/office/powerpoint/2010/main" val="3496953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2914"/>
          </a:xfrm>
        </p:spPr>
        <p:txBody>
          <a:bodyPr>
            <a:normAutofit/>
          </a:bodyPr>
          <a:lstStyle/>
          <a:p>
            <a:r>
              <a:rPr lang="en-US" sz="3600" b="1" i="1" dirty="0"/>
              <a:t>Deinococcus </a:t>
            </a:r>
            <a:r>
              <a:rPr lang="en-US" sz="3600" b="1" i="1" dirty="0" err="1"/>
              <a:t>radiodurans</a:t>
            </a:r>
            <a:endParaRPr lang="en-US" sz="3600" dirty="0"/>
          </a:p>
        </p:txBody>
      </p:sp>
      <p:sp>
        <p:nvSpPr>
          <p:cNvPr id="3" name="Content Placeholder 2"/>
          <p:cNvSpPr>
            <a:spLocks noGrp="1"/>
          </p:cNvSpPr>
          <p:nvPr>
            <p:ph idx="1"/>
          </p:nvPr>
        </p:nvSpPr>
        <p:spPr>
          <a:xfrm>
            <a:off x="838200" y="1378040"/>
            <a:ext cx="10515600" cy="4798923"/>
          </a:xfrm>
        </p:spPr>
        <p:txBody>
          <a:bodyPr/>
          <a:lstStyle/>
          <a:p>
            <a:r>
              <a:rPr lang="en-US" dirty="0"/>
              <a:t>The recombinant strain was capable of growth and functional synthesis of TDO in the highly irradiating environment (60 </a:t>
            </a:r>
            <a:r>
              <a:rPr lang="en-US" dirty="0" err="1"/>
              <a:t>Gy</a:t>
            </a:r>
            <a:r>
              <a:rPr lang="en-US" dirty="0"/>
              <a:t>/h) of a 137Cs irradiator, where 5x10(8)cells/ml degraded 125 </a:t>
            </a:r>
            <a:r>
              <a:rPr lang="en-US" dirty="0" err="1"/>
              <a:t>nmol</a:t>
            </a:r>
            <a:r>
              <a:rPr lang="en-US" dirty="0"/>
              <a:t>/ml of </a:t>
            </a:r>
            <a:r>
              <a:rPr lang="en-US" dirty="0" err="1"/>
              <a:t>chlorobenzene</a:t>
            </a:r>
            <a:r>
              <a:rPr lang="en-US" dirty="0"/>
              <a:t> in 150 min.</a:t>
            </a:r>
          </a:p>
          <a:p>
            <a:r>
              <a:rPr lang="en-US" dirty="0"/>
              <a:t> </a:t>
            </a:r>
            <a:r>
              <a:rPr lang="en-US" i="1" dirty="0"/>
              <a:t>D. </a:t>
            </a:r>
            <a:r>
              <a:rPr lang="en-US" i="1" dirty="0" err="1"/>
              <a:t>radiodurans</a:t>
            </a:r>
            <a:r>
              <a:rPr lang="en-US" i="1" dirty="0"/>
              <a:t> </a:t>
            </a:r>
            <a:r>
              <a:rPr lang="en-US" dirty="0"/>
              <a:t>strains were also tolerant to the solvent effects of toluene and trichloroethylene at levels exceeding those of many radioactive waste sites. </a:t>
            </a:r>
            <a:endParaRPr lang="en-US" dirty="0" smtClean="0"/>
          </a:p>
          <a:p>
            <a:r>
              <a:rPr lang="en-US" dirty="0" smtClean="0"/>
              <a:t>These </a:t>
            </a:r>
            <a:r>
              <a:rPr lang="en-US" dirty="0"/>
              <a:t>data support the prospective use of engineered </a:t>
            </a:r>
            <a:r>
              <a:rPr lang="en-US" i="1" dirty="0"/>
              <a:t>D. </a:t>
            </a:r>
            <a:r>
              <a:rPr lang="en-US" i="1" dirty="0" err="1"/>
              <a:t>radiodurans</a:t>
            </a:r>
            <a:r>
              <a:rPr lang="en-US" i="1" dirty="0"/>
              <a:t> </a:t>
            </a:r>
            <a:r>
              <a:rPr lang="en-US" dirty="0"/>
              <a:t>for bioremediation of mixed wastes containing both radionuclides and organic solvents.</a:t>
            </a:r>
          </a:p>
          <a:p>
            <a:endParaRPr lang="en-US" dirty="0"/>
          </a:p>
        </p:txBody>
      </p:sp>
    </p:spTree>
    <p:extLst>
      <p:ext uri="{BB962C8B-B14F-4D97-AF65-F5344CB8AC3E}">
        <p14:creationId xmlns:p14="http://schemas.microsoft.com/office/powerpoint/2010/main" val="3917016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6148"/>
          </a:xfrm>
        </p:spPr>
        <p:txBody>
          <a:bodyPr>
            <a:normAutofit fontScale="90000"/>
          </a:bodyPr>
          <a:lstStyle/>
          <a:p>
            <a:r>
              <a:rPr lang="en-US" b="1" dirty="0" err="1"/>
              <a:t>B</a:t>
            </a:r>
            <a:r>
              <a:rPr lang="en-US" b="1" dirty="0" err="1" smtClean="0"/>
              <a:t>iomining</a:t>
            </a:r>
            <a:endParaRPr lang="en-US" b="1" dirty="0"/>
          </a:p>
        </p:txBody>
      </p:sp>
      <p:sp>
        <p:nvSpPr>
          <p:cNvPr id="3" name="Content Placeholder 2"/>
          <p:cNvSpPr>
            <a:spLocks noGrp="1"/>
          </p:cNvSpPr>
          <p:nvPr>
            <p:ph idx="1"/>
          </p:nvPr>
        </p:nvSpPr>
        <p:spPr>
          <a:xfrm>
            <a:off x="942250" y="831274"/>
            <a:ext cx="10307500" cy="7090353"/>
          </a:xfrm>
        </p:spPr>
        <p:txBody>
          <a:bodyPr/>
          <a:lstStyle/>
          <a:p>
            <a:r>
              <a:rPr lang="en-US" b="1" dirty="0" err="1"/>
              <a:t>Biomining</a:t>
            </a:r>
            <a:r>
              <a:rPr lang="en-US" dirty="0"/>
              <a:t> is the process of using microorganisms (microbes) to extract metals of economic interest from rock ores or mine waste. </a:t>
            </a:r>
            <a:endParaRPr lang="en-US" dirty="0" smtClean="0"/>
          </a:p>
          <a:p>
            <a:r>
              <a:rPr lang="en-US" b="1" dirty="0" err="1" smtClean="0"/>
              <a:t>Biomining</a:t>
            </a:r>
            <a:r>
              <a:rPr lang="en-US" dirty="0"/>
              <a:t> techniques may also be used to clean up sites that have been polluted with metals. Valuable metals are commonly bound up in solid minerals.</a:t>
            </a:r>
          </a:p>
        </p:txBody>
      </p:sp>
      <p:pic>
        <p:nvPicPr>
          <p:cNvPr id="2052" name="Picture 4" descr="Image result for biomi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2688" y="2918113"/>
            <a:ext cx="4076602" cy="3531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070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59666"/>
          </a:xfrm>
        </p:spPr>
        <p:txBody>
          <a:bodyPr>
            <a:normAutofit fontScale="90000"/>
          </a:bodyPr>
          <a:lstStyle/>
          <a:p>
            <a:r>
              <a:rPr lang="en-US" b="1" dirty="0" smtClean="0"/>
              <a:t>Bioleaching</a:t>
            </a:r>
            <a:endParaRPr lang="en-US" b="1" dirty="0"/>
          </a:p>
        </p:txBody>
      </p:sp>
      <p:sp>
        <p:nvSpPr>
          <p:cNvPr id="3" name="Content Placeholder 2"/>
          <p:cNvSpPr>
            <a:spLocks noGrp="1"/>
          </p:cNvSpPr>
          <p:nvPr>
            <p:ph idx="1"/>
          </p:nvPr>
        </p:nvSpPr>
        <p:spPr>
          <a:xfrm>
            <a:off x="838200" y="852055"/>
            <a:ext cx="10515600" cy="5324908"/>
          </a:xfrm>
        </p:spPr>
        <p:txBody>
          <a:bodyPr>
            <a:normAutofit fontScale="85000" lnSpcReduction="20000"/>
          </a:bodyPr>
          <a:lstStyle/>
          <a:p>
            <a:r>
              <a:rPr lang="en-US" dirty="0"/>
              <a:t>Bioleaching can involve numerous ferrous iron and sulfur oxidizing bacteria, including </a:t>
            </a:r>
            <a:r>
              <a:rPr lang="en-US" i="1" dirty="0" err="1">
                <a:hlinkClick r:id="rId2" tooltip="Acidithiobacillus"/>
              </a:rPr>
              <a:t>Acidithiobacillus</a:t>
            </a:r>
            <a:r>
              <a:rPr lang="en-US" i="1" dirty="0"/>
              <a:t> </a:t>
            </a:r>
            <a:r>
              <a:rPr lang="en-US" i="1" dirty="0" err="1"/>
              <a:t>ferrooxidans</a:t>
            </a:r>
            <a:r>
              <a:rPr lang="en-US" dirty="0"/>
              <a:t> (formerly known as </a:t>
            </a:r>
            <a:r>
              <a:rPr lang="en-US" i="1" dirty="0" err="1"/>
              <a:t>Thiobacillus</a:t>
            </a:r>
            <a:r>
              <a:rPr lang="en-US" i="1" dirty="0"/>
              <a:t> </a:t>
            </a:r>
            <a:r>
              <a:rPr lang="en-US" i="1" dirty="0" err="1"/>
              <a:t>ferrooxidans</a:t>
            </a:r>
            <a:r>
              <a:rPr lang="en-US" dirty="0"/>
              <a:t>) and </a:t>
            </a:r>
            <a:r>
              <a:rPr lang="en-US" i="1" dirty="0" err="1"/>
              <a:t>Acidithiobacillus</a:t>
            </a:r>
            <a:r>
              <a:rPr lang="en-US" i="1" dirty="0"/>
              <a:t> </a:t>
            </a:r>
            <a:r>
              <a:rPr lang="en-US" i="1" dirty="0" err="1"/>
              <a:t>thiooxidans</a:t>
            </a:r>
            <a:r>
              <a:rPr lang="en-US" i="1" dirty="0"/>
              <a:t> </a:t>
            </a:r>
            <a:r>
              <a:rPr lang="en-US" dirty="0"/>
              <a:t>(formerly known as </a:t>
            </a:r>
            <a:r>
              <a:rPr lang="en-US" i="1" dirty="0" err="1"/>
              <a:t>Thiobacillus</a:t>
            </a:r>
            <a:r>
              <a:rPr lang="en-US" i="1" dirty="0"/>
              <a:t> </a:t>
            </a:r>
            <a:r>
              <a:rPr lang="en-US" i="1" dirty="0" err="1"/>
              <a:t>thiooxidans</a:t>
            </a:r>
            <a:r>
              <a:rPr lang="en-US" dirty="0"/>
              <a:t>). </a:t>
            </a:r>
            <a:endParaRPr lang="en-US" dirty="0" smtClean="0"/>
          </a:p>
          <a:p>
            <a:r>
              <a:rPr lang="en-US" dirty="0" smtClean="0"/>
              <a:t>As </a:t>
            </a:r>
            <a:r>
              <a:rPr lang="en-US" dirty="0"/>
              <a:t>a general principle, Fe</a:t>
            </a:r>
            <a:r>
              <a:rPr lang="en-US" baseline="30000" dirty="0"/>
              <a:t>3+</a:t>
            </a:r>
            <a:r>
              <a:rPr lang="en-US" dirty="0"/>
              <a:t> ions are used to oxidize the ore. </a:t>
            </a:r>
            <a:endParaRPr lang="en-US" dirty="0" smtClean="0"/>
          </a:p>
          <a:p>
            <a:r>
              <a:rPr lang="en-US" dirty="0" smtClean="0"/>
              <a:t>Several </a:t>
            </a:r>
            <a:r>
              <a:rPr lang="en-US" dirty="0"/>
              <a:t>species of </a:t>
            </a:r>
            <a:r>
              <a:rPr lang="en-US" dirty="0">
                <a:hlinkClick r:id="rId3" tooltip="Fungus"/>
              </a:rPr>
              <a:t>fungi</a:t>
            </a:r>
            <a:r>
              <a:rPr lang="en-US" dirty="0"/>
              <a:t> can be used for bioleaching. Fungi can be grown on many different substrates, such as </a:t>
            </a:r>
            <a:r>
              <a:rPr lang="en-US" dirty="0">
                <a:hlinkClick r:id="rId4" tooltip="E-waste"/>
              </a:rPr>
              <a:t>electronic scrap</a:t>
            </a:r>
            <a:r>
              <a:rPr lang="en-US" dirty="0"/>
              <a:t>, </a:t>
            </a:r>
            <a:r>
              <a:rPr lang="en-US" dirty="0">
                <a:hlinkClick r:id="rId5" tooltip="Catalytic converter"/>
              </a:rPr>
              <a:t>catalytic converters</a:t>
            </a:r>
            <a:r>
              <a:rPr lang="en-US" dirty="0"/>
              <a:t>, and </a:t>
            </a:r>
            <a:r>
              <a:rPr lang="en-US" dirty="0">
                <a:hlinkClick r:id="rId6" tooltip="Fly ash"/>
              </a:rPr>
              <a:t>fly ash</a:t>
            </a:r>
            <a:r>
              <a:rPr lang="en-US" dirty="0"/>
              <a:t> from municipal waste </a:t>
            </a:r>
            <a:r>
              <a:rPr lang="en-US" dirty="0">
                <a:hlinkClick r:id="rId7" tooltip="Incineration"/>
              </a:rPr>
              <a:t>incineration</a:t>
            </a:r>
            <a:r>
              <a:rPr lang="en-US" dirty="0"/>
              <a:t>. </a:t>
            </a:r>
            <a:endParaRPr lang="en-US" dirty="0" smtClean="0"/>
          </a:p>
          <a:p>
            <a:r>
              <a:rPr lang="en-US" dirty="0" smtClean="0"/>
              <a:t>Experiments </a:t>
            </a:r>
            <a:r>
              <a:rPr lang="en-US" dirty="0"/>
              <a:t>have shown that two fungal </a:t>
            </a:r>
            <a:r>
              <a:rPr lang="en-US" dirty="0">
                <a:hlinkClick r:id="rId8" tooltip="Strain (biology)"/>
              </a:rPr>
              <a:t>strains</a:t>
            </a:r>
            <a:r>
              <a:rPr lang="en-US" dirty="0"/>
              <a:t> (</a:t>
            </a:r>
            <a:r>
              <a:rPr lang="en-US" i="1" dirty="0" err="1"/>
              <a:t>Aspergillus</a:t>
            </a:r>
            <a:r>
              <a:rPr lang="en-US" i="1" dirty="0"/>
              <a:t> </a:t>
            </a:r>
            <a:r>
              <a:rPr lang="en-US" i="1" dirty="0" err="1"/>
              <a:t>niger</a:t>
            </a:r>
            <a:r>
              <a:rPr lang="en-US" i="1" dirty="0"/>
              <a:t>, </a:t>
            </a:r>
            <a:r>
              <a:rPr lang="en-US" i="1" dirty="0" err="1"/>
              <a:t>Penicillium</a:t>
            </a:r>
            <a:r>
              <a:rPr lang="en-US" i="1" dirty="0"/>
              <a:t> </a:t>
            </a:r>
            <a:r>
              <a:rPr lang="en-US" i="1" dirty="0" err="1"/>
              <a:t>simplicissimum</a:t>
            </a:r>
            <a:r>
              <a:rPr lang="en-US" dirty="0"/>
              <a:t>) were able to mobilize Cu and Sn by 65%, and Al, Ni, </a:t>
            </a:r>
            <a:r>
              <a:rPr lang="en-US" dirty="0" err="1"/>
              <a:t>Pb</a:t>
            </a:r>
            <a:r>
              <a:rPr lang="en-US" dirty="0"/>
              <a:t>, and Zn by more than 95%. </a:t>
            </a:r>
            <a:endParaRPr lang="en-US" dirty="0" smtClean="0"/>
          </a:p>
          <a:p>
            <a:r>
              <a:rPr lang="en-US" i="1" dirty="0" err="1" smtClean="0"/>
              <a:t>Aspergillus</a:t>
            </a:r>
            <a:r>
              <a:rPr lang="en-US" i="1" dirty="0" smtClean="0"/>
              <a:t> </a:t>
            </a:r>
            <a:r>
              <a:rPr lang="en-US" i="1" dirty="0" err="1"/>
              <a:t>niger</a:t>
            </a:r>
            <a:r>
              <a:rPr lang="en-US" dirty="0"/>
              <a:t> can produce some organic acids such as </a:t>
            </a:r>
            <a:r>
              <a:rPr lang="en-US" dirty="0">
                <a:hlinkClick r:id="rId9" tooltip="Citric acid"/>
              </a:rPr>
              <a:t>citric acid</a:t>
            </a:r>
            <a:r>
              <a:rPr lang="en-US" dirty="0"/>
              <a:t>. This form of leaching does not rely on microbial oxidation of metal but rather uses microbial metabolism as source of acids that directly dissolve the </a:t>
            </a:r>
            <a:r>
              <a:rPr lang="en-US" dirty="0" smtClean="0"/>
              <a:t>metal.</a:t>
            </a:r>
          </a:p>
          <a:p>
            <a:r>
              <a:rPr lang="en-US" dirty="0" smtClean="0"/>
              <a:t>Many </a:t>
            </a:r>
            <a:r>
              <a:rPr lang="en-US" dirty="0" err="1" smtClean="0"/>
              <a:t>thermophillic</a:t>
            </a:r>
            <a:r>
              <a:rPr lang="en-US" dirty="0" smtClean="0"/>
              <a:t> </a:t>
            </a:r>
            <a:r>
              <a:rPr lang="en-US" dirty="0" err="1" smtClean="0"/>
              <a:t>microorgansims</a:t>
            </a:r>
            <a:r>
              <a:rPr lang="en-US" dirty="0" smtClean="0"/>
              <a:t> – </a:t>
            </a:r>
            <a:r>
              <a:rPr lang="en-US" dirty="0" err="1" smtClean="0"/>
              <a:t>oxidises</a:t>
            </a:r>
            <a:r>
              <a:rPr lang="en-US" dirty="0" smtClean="0"/>
              <a:t> bivalent ions, </a:t>
            </a:r>
            <a:r>
              <a:rPr lang="en-US" dirty="0" err="1" smtClean="0"/>
              <a:t>elemenatary</a:t>
            </a:r>
            <a:r>
              <a:rPr lang="en-US" dirty="0" smtClean="0"/>
              <a:t> sulfur and </a:t>
            </a:r>
            <a:r>
              <a:rPr lang="en-US" dirty="0" err="1" smtClean="0"/>
              <a:t>sulfies</a:t>
            </a:r>
            <a:r>
              <a:rPr lang="en-US" dirty="0" smtClean="0"/>
              <a:t> and leach </a:t>
            </a:r>
            <a:r>
              <a:rPr lang="en-US" dirty="0" err="1" smtClean="0"/>
              <a:t>mobdenite</a:t>
            </a:r>
            <a:r>
              <a:rPr lang="en-US" dirty="0" smtClean="0"/>
              <a:t> and chalcopyrite. </a:t>
            </a:r>
            <a:r>
              <a:rPr lang="en-US" dirty="0" err="1" smtClean="0"/>
              <a:t>Acido-thermophillic</a:t>
            </a:r>
            <a:r>
              <a:rPr lang="en-US" dirty="0" smtClean="0"/>
              <a:t> bacteria – </a:t>
            </a:r>
            <a:r>
              <a:rPr lang="en-US" i="1" dirty="0" err="1" smtClean="0"/>
              <a:t>Sulfolobus</a:t>
            </a:r>
            <a:r>
              <a:rPr lang="en-US" i="1" dirty="0" smtClean="0"/>
              <a:t> </a:t>
            </a:r>
            <a:r>
              <a:rPr lang="en-US" i="1" dirty="0" err="1" smtClean="0"/>
              <a:t>brierleyi</a:t>
            </a:r>
            <a:r>
              <a:rPr lang="en-US" i="1" dirty="0"/>
              <a:t> </a:t>
            </a:r>
            <a:r>
              <a:rPr lang="en-US" dirty="0" smtClean="0"/>
              <a:t>and other species of </a:t>
            </a:r>
            <a:r>
              <a:rPr lang="en-US" i="1" dirty="0" err="1" smtClean="0"/>
              <a:t>Sulfolobus</a:t>
            </a:r>
            <a:r>
              <a:rPr lang="en-US" dirty="0" smtClean="0"/>
              <a:t>.</a:t>
            </a:r>
            <a:endParaRPr lang="en-US" dirty="0"/>
          </a:p>
        </p:txBody>
      </p:sp>
    </p:spTree>
    <p:extLst>
      <p:ext uri="{BB962C8B-B14F-4D97-AF65-F5344CB8AC3E}">
        <p14:creationId xmlns:p14="http://schemas.microsoft.com/office/powerpoint/2010/main" val="997291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biomi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947" y="244503"/>
            <a:ext cx="5879202" cy="6205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475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51848"/>
          </a:xfrm>
        </p:spPr>
        <p:txBody>
          <a:bodyPr>
            <a:normAutofit fontScale="90000"/>
          </a:bodyPr>
          <a:lstStyle/>
          <a:p>
            <a:r>
              <a:rPr lang="en-US" sz="3200" b="1" dirty="0" smtClean="0"/>
              <a:t>Nitrogen fixation</a:t>
            </a:r>
            <a:endParaRPr lang="en-US" sz="3200" b="1" dirty="0"/>
          </a:p>
        </p:txBody>
      </p:sp>
      <p:sp>
        <p:nvSpPr>
          <p:cNvPr id="3" name="Content Placeholder 2"/>
          <p:cNvSpPr>
            <a:spLocks noGrp="1"/>
          </p:cNvSpPr>
          <p:nvPr>
            <p:ph idx="1"/>
          </p:nvPr>
        </p:nvSpPr>
        <p:spPr>
          <a:xfrm>
            <a:off x="838200" y="810491"/>
            <a:ext cx="10515600" cy="5366472"/>
          </a:xfrm>
        </p:spPr>
        <p:txBody>
          <a:bodyPr>
            <a:normAutofit fontScale="92500" lnSpcReduction="20000"/>
          </a:bodyPr>
          <a:lstStyle/>
          <a:p>
            <a:r>
              <a:rPr lang="en-US" dirty="0" smtClean="0"/>
              <a:t>Leguminous plants, including crops like soybeans, lentils, peas which are high in protein and carbs form symbiotic association with species of </a:t>
            </a:r>
            <a:r>
              <a:rPr lang="en-US" i="1" dirty="0" smtClean="0"/>
              <a:t>Rhizobium</a:t>
            </a:r>
            <a:r>
              <a:rPr lang="en-US" dirty="0" smtClean="0"/>
              <a:t>, </a:t>
            </a:r>
            <a:r>
              <a:rPr lang="en-US" i="1" dirty="0" err="1" smtClean="0"/>
              <a:t>Bradyrhizobium</a:t>
            </a:r>
            <a:r>
              <a:rPr lang="en-US" i="1" dirty="0" smtClean="0"/>
              <a:t> </a:t>
            </a:r>
            <a:r>
              <a:rPr lang="en-US" dirty="0" smtClean="0"/>
              <a:t>and </a:t>
            </a:r>
            <a:r>
              <a:rPr lang="en-US" i="1" dirty="0" err="1" smtClean="0"/>
              <a:t>Frankia</a:t>
            </a:r>
            <a:r>
              <a:rPr lang="en-US" i="1" dirty="0" smtClean="0"/>
              <a:t> t</a:t>
            </a:r>
            <a:r>
              <a:rPr lang="en-US" dirty="0" smtClean="0"/>
              <a:t>hat fix atmospheric molecular nitrogen</a:t>
            </a:r>
          </a:p>
          <a:p>
            <a:r>
              <a:rPr lang="en-US" dirty="0" smtClean="0"/>
              <a:t>This </a:t>
            </a:r>
            <a:r>
              <a:rPr lang="en-US" dirty="0" err="1" smtClean="0"/>
              <a:t>associatin</a:t>
            </a:r>
            <a:r>
              <a:rPr lang="en-US" dirty="0" smtClean="0"/>
              <a:t> leads to the formation of root nodules within which the </a:t>
            </a:r>
            <a:r>
              <a:rPr lang="en-US" i="1" dirty="0" smtClean="0"/>
              <a:t>Rhizobia</a:t>
            </a:r>
            <a:r>
              <a:rPr lang="en-US" dirty="0" smtClean="0"/>
              <a:t> proliferate.</a:t>
            </a:r>
          </a:p>
          <a:p>
            <a:r>
              <a:rPr lang="en-US" dirty="0" smtClean="0"/>
              <a:t>Long practice to add Rhizobia to soil- reduces the need of nitrogenous fertilizers.</a:t>
            </a:r>
          </a:p>
          <a:p>
            <a:r>
              <a:rPr lang="en-US" dirty="0" err="1" smtClean="0"/>
              <a:t>Strians</a:t>
            </a:r>
            <a:r>
              <a:rPr lang="en-US" dirty="0" smtClean="0"/>
              <a:t> of </a:t>
            </a:r>
            <a:r>
              <a:rPr lang="en-US" i="1" dirty="0" err="1" smtClean="0"/>
              <a:t>B.japonicum</a:t>
            </a:r>
            <a:r>
              <a:rPr lang="en-US" dirty="0" smtClean="0"/>
              <a:t> and </a:t>
            </a:r>
            <a:r>
              <a:rPr lang="en-US" i="1" dirty="0" err="1" smtClean="0"/>
              <a:t>R.meliloti</a:t>
            </a:r>
            <a:r>
              <a:rPr lang="en-US" i="1" dirty="0" smtClean="0"/>
              <a:t>,</a:t>
            </a:r>
            <a:r>
              <a:rPr lang="en-US" dirty="0" smtClean="0"/>
              <a:t> engineered to increase the expression of certain genes important to nitrogen fixation.</a:t>
            </a:r>
          </a:p>
          <a:p>
            <a:r>
              <a:rPr lang="en-US" dirty="0" smtClean="0"/>
              <a:t>Transfer of genes for nodule formation to </a:t>
            </a:r>
            <a:r>
              <a:rPr lang="en-US" i="1" dirty="0" smtClean="0"/>
              <a:t>Agrobacterium</a:t>
            </a:r>
            <a:r>
              <a:rPr lang="en-US" dirty="0" smtClean="0"/>
              <a:t> enables the recombinant organisms to initiate nodulation on non-legumes for nitrogen fixation.</a:t>
            </a:r>
          </a:p>
          <a:p>
            <a:r>
              <a:rPr lang="en-US" dirty="0" smtClean="0"/>
              <a:t>This goal shall require manipulation of the host as well as the bacterial genes.</a:t>
            </a:r>
            <a:endParaRPr lang="en-US" dirty="0"/>
          </a:p>
        </p:txBody>
      </p:sp>
    </p:spTree>
    <p:extLst>
      <p:ext uri="{BB962C8B-B14F-4D97-AF65-F5344CB8AC3E}">
        <p14:creationId xmlns:p14="http://schemas.microsoft.com/office/powerpoint/2010/main" val="147134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989" y="365126"/>
            <a:ext cx="10515600" cy="601230"/>
          </a:xfrm>
        </p:spPr>
        <p:txBody>
          <a:bodyPr>
            <a:normAutofit fontScale="90000"/>
          </a:bodyPr>
          <a:lstStyle/>
          <a:p>
            <a:r>
              <a:rPr lang="en-US" b="1" dirty="0" smtClean="0"/>
              <a:t>Food technology:</a:t>
            </a:r>
            <a:endParaRPr lang="en-US" b="1" dirty="0"/>
          </a:p>
        </p:txBody>
      </p:sp>
      <p:sp>
        <p:nvSpPr>
          <p:cNvPr id="3" name="Content Placeholder 2"/>
          <p:cNvSpPr>
            <a:spLocks noGrp="1"/>
          </p:cNvSpPr>
          <p:nvPr>
            <p:ph idx="1"/>
          </p:nvPr>
        </p:nvSpPr>
        <p:spPr>
          <a:xfrm>
            <a:off x="838200" y="966356"/>
            <a:ext cx="10515600" cy="5210607"/>
          </a:xfrm>
        </p:spPr>
        <p:txBody>
          <a:bodyPr>
            <a:normAutofit fontScale="92500" lnSpcReduction="10000"/>
          </a:bodyPr>
          <a:lstStyle/>
          <a:p>
            <a:pPr marL="0" indent="0">
              <a:buNone/>
            </a:pPr>
            <a:r>
              <a:rPr lang="en-US" b="1" dirty="0" smtClean="0"/>
              <a:t>Preparation of fermented foods:</a:t>
            </a:r>
          </a:p>
          <a:p>
            <a:r>
              <a:rPr lang="en-US" dirty="0" smtClean="0"/>
              <a:t>Use of MO’s for fermented food – long history.</a:t>
            </a:r>
          </a:p>
          <a:p>
            <a:r>
              <a:rPr lang="en-US" dirty="0" smtClean="0"/>
              <a:t>Microbial fermentation – essential for the production of wine, beer, buttermilk, cheese, kefir, olives sauerkraut and many </a:t>
            </a:r>
            <a:r>
              <a:rPr lang="en-US" dirty="0" err="1" smtClean="0"/>
              <a:t>many</a:t>
            </a:r>
            <a:r>
              <a:rPr lang="en-US" dirty="0" smtClean="0"/>
              <a:t> more.</a:t>
            </a:r>
          </a:p>
          <a:p>
            <a:r>
              <a:rPr lang="en-US" dirty="0" smtClean="0"/>
              <a:t>Metabolic end products – flavor fermented foods – mold ripened cheese etc.</a:t>
            </a:r>
          </a:p>
          <a:p>
            <a:r>
              <a:rPr lang="en-US" dirty="0" smtClean="0"/>
              <a:t>Lactic acid bacteria – LAB – widely used to produce fermented foods.</a:t>
            </a:r>
          </a:p>
          <a:p>
            <a:r>
              <a:rPr lang="en-US" dirty="0" smtClean="0"/>
              <a:t>LAB’s also produce peptides and proteins (</a:t>
            </a:r>
            <a:r>
              <a:rPr lang="en-US" dirty="0" err="1" smtClean="0"/>
              <a:t>bacteriocins</a:t>
            </a:r>
            <a:r>
              <a:rPr lang="en-US" dirty="0" smtClean="0"/>
              <a:t>) that inhibit the growth of undesirable organisms that cause food spoilage and the multiplication of food borne pathogens.</a:t>
            </a:r>
          </a:p>
          <a:p>
            <a:r>
              <a:rPr lang="en-US" dirty="0" smtClean="0"/>
              <a:t>Ex. </a:t>
            </a:r>
            <a:r>
              <a:rPr lang="en-US" i="1" dirty="0" smtClean="0"/>
              <a:t>Clostridium botulinum </a:t>
            </a:r>
            <a:r>
              <a:rPr lang="en-US" dirty="0" smtClean="0"/>
              <a:t>– botulism</a:t>
            </a:r>
          </a:p>
          <a:p>
            <a:r>
              <a:rPr lang="en-US" i="1" dirty="0" smtClean="0"/>
              <a:t>Listeria </a:t>
            </a:r>
            <a:r>
              <a:rPr lang="en-US" i="1" dirty="0" err="1" smtClean="0"/>
              <a:t>monocytogenes</a:t>
            </a:r>
            <a:r>
              <a:rPr lang="en-US" i="1" dirty="0" smtClean="0"/>
              <a:t> </a:t>
            </a:r>
            <a:r>
              <a:rPr lang="en-US" dirty="0" smtClean="0"/>
              <a:t>– </a:t>
            </a:r>
            <a:r>
              <a:rPr lang="en-US" dirty="0" err="1" smtClean="0"/>
              <a:t>meningoencephalitis</a:t>
            </a:r>
            <a:r>
              <a:rPr lang="en-US" dirty="0" smtClean="0"/>
              <a:t>, meningitis and other disorders in humans.</a:t>
            </a:r>
            <a:endParaRPr lang="en-US" dirty="0"/>
          </a:p>
        </p:txBody>
      </p:sp>
    </p:spTree>
    <p:extLst>
      <p:ext uri="{BB962C8B-B14F-4D97-AF65-F5344CB8AC3E}">
        <p14:creationId xmlns:p14="http://schemas.microsoft.com/office/powerpoint/2010/main" val="1837692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10284"/>
          </a:xfrm>
        </p:spPr>
        <p:txBody>
          <a:bodyPr>
            <a:normAutofit fontScale="90000"/>
          </a:bodyPr>
          <a:lstStyle/>
          <a:p>
            <a:r>
              <a:rPr lang="en-US" sz="3200" b="1" dirty="0" err="1" smtClean="0"/>
              <a:t>Nisin</a:t>
            </a:r>
            <a:endParaRPr lang="en-US" sz="3200" b="1" dirty="0"/>
          </a:p>
        </p:txBody>
      </p:sp>
      <p:sp>
        <p:nvSpPr>
          <p:cNvPr id="3" name="Content Placeholder 2"/>
          <p:cNvSpPr>
            <a:spLocks noGrp="1"/>
          </p:cNvSpPr>
          <p:nvPr>
            <p:ph idx="1"/>
          </p:nvPr>
        </p:nvSpPr>
        <p:spPr>
          <a:xfrm>
            <a:off x="838200" y="810491"/>
            <a:ext cx="10515600" cy="5366472"/>
          </a:xfrm>
        </p:spPr>
        <p:txBody>
          <a:bodyPr>
            <a:normAutofit fontScale="92500" lnSpcReduction="20000"/>
          </a:bodyPr>
          <a:lstStyle/>
          <a:p>
            <a:r>
              <a:rPr lang="en-US" dirty="0" smtClean="0"/>
              <a:t>Antibacterial peptide produced by strains of </a:t>
            </a:r>
            <a:r>
              <a:rPr lang="en-US" i="1" dirty="0" err="1" smtClean="0"/>
              <a:t>Lactococcus</a:t>
            </a:r>
            <a:r>
              <a:rPr lang="en-US" i="1" dirty="0" smtClean="0"/>
              <a:t> </a:t>
            </a:r>
            <a:r>
              <a:rPr lang="en-US" i="1" dirty="0" err="1" smtClean="0"/>
              <a:t>lactis</a:t>
            </a:r>
            <a:r>
              <a:rPr lang="en-US" dirty="0" smtClean="0"/>
              <a:t>.</a:t>
            </a:r>
          </a:p>
          <a:p>
            <a:r>
              <a:rPr lang="en-US" dirty="0" smtClean="0"/>
              <a:t>It inhibits the growth of a wide range of </a:t>
            </a:r>
            <a:r>
              <a:rPr lang="en-US" dirty="0" err="1" smtClean="0"/>
              <a:t>G+ve</a:t>
            </a:r>
            <a:r>
              <a:rPr lang="en-US" dirty="0" smtClean="0"/>
              <a:t> bacteria like </a:t>
            </a:r>
            <a:r>
              <a:rPr lang="en-US" i="1" dirty="0" smtClean="0"/>
              <a:t>Listeria</a:t>
            </a:r>
            <a:r>
              <a:rPr lang="en-US" dirty="0" smtClean="0"/>
              <a:t>, </a:t>
            </a:r>
            <a:r>
              <a:rPr lang="en-US" i="1" dirty="0" smtClean="0"/>
              <a:t>Clostridium</a:t>
            </a:r>
            <a:r>
              <a:rPr lang="en-US" dirty="0" smtClean="0"/>
              <a:t>, </a:t>
            </a:r>
            <a:r>
              <a:rPr lang="en-US" i="1" dirty="0" smtClean="0"/>
              <a:t>Bacillus</a:t>
            </a:r>
            <a:r>
              <a:rPr lang="en-US" dirty="0" smtClean="0"/>
              <a:t> and </a:t>
            </a:r>
            <a:r>
              <a:rPr lang="en-US" i="1" dirty="0" smtClean="0"/>
              <a:t>Enterococci</a:t>
            </a:r>
            <a:r>
              <a:rPr lang="en-US" dirty="0" smtClean="0"/>
              <a:t>.</a:t>
            </a:r>
          </a:p>
          <a:p>
            <a:r>
              <a:rPr lang="en-US" dirty="0" smtClean="0"/>
              <a:t>Activity is the combined outcome of its high-affinity interaction with lipid II at the outer leaflet of the bacterial cytoplasmic membrane and permeabilization of the membrane through pore formation.</a:t>
            </a:r>
          </a:p>
          <a:p>
            <a:r>
              <a:rPr lang="en-US" dirty="0" smtClean="0"/>
              <a:t>GRAS </a:t>
            </a:r>
            <a:r>
              <a:rPr lang="en-US" dirty="0" err="1" smtClean="0"/>
              <a:t>stutus</a:t>
            </a:r>
            <a:r>
              <a:rPr lang="en-US" dirty="0" smtClean="0"/>
              <a:t> – used in many food products, including pasteurized cheese spreads with fruits, vegetables or meats, liquid egg products, dressings and sauces,  beers, canned foods, frozen deserts.</a:t>
            </a:r>
          </a:p>
          <a:p>
            <a:r>
              <a:rPr lang="en-US" i="1" dirty="0" smtClean="0"/>
              <a:t>Lactobacillus </a:t>
            </a:r>
            <a:r>
              <a:rPr lang="en-US" i="1" dirty="0" err="1" smtClean="0"/>
              <a:t>sakei</a:t>
            </a:r>
            <a:r>
              <a:rPr lang="en-US" dirty="0" smtClean="0"/>
              <a:t>: A promising </a:t>
            </a:r>
            <a:r>
              <a:rPr lang="en-US" dirty="0" err="1" smtClean="0"/>
              <a:t>Biopreservative</a:t>
            </a:r>
            <a:r>
              <a:rPr lang="en-US" dirty="0" smtClean="0"/>
              <a:t> – Psychrophilic lactic acid bacterium – isolated from sake, a Japanese beer that is produced partly by lactic acid fermentation.</a:t>
            </a:r>
          </a:p>
          <a:p>
            <a:r>
              <a:rPr lang="en-US" dirty="0" smtClean="0"/>
              <a:t>These strains dominated the spontaneous fermentation of meat – salami and other dry fermented sausages.</a:t>
            </a:r>
          </a:p>
          <a:p>
            <a:r>
              <a:rPr lang="en-US" dirty="0" smtClean="0"/>
              <a:t>Major component of the microbial flora of processed food products stored at low temperature.</a:t>
            </a:r>
          </a:p>
          <a:p>
            <a:endParaRPr lang="en-US" dirty="0" smtClean="0"/>
          </a:p>
        </p:txBody>
      </p:sp>
    </p:spTree>
    <p:extLst>
      <p:ext uri="{BB962C8B-B14F-4D97-AF65-F5344CB8AC3E}">
        <p14:creationId xmlns:p14="http://schemas.microsoft.com/office/powerpoint/2010/main" val="2559125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945" y="146916"/>
            <a:ext cx="10515600" cy="393411"/>
          </a:xfrm>
        </p:spPr>
        <p:txBody>
          <a:bodyPr>
            <a:normAutofit fontScale="90000"/>
          </a:bodyPr>
          <a:lstStyle/>
          <a:p>
            <a:r>
              <a:rPr lang="en-US" sz="2800" b="1" i="1" dirty="0" smtClean="0"/>
              <a:t>L. </a:t>
            </a:r>
            <a:r>
              <a:rPr lang="en-US" sz="2800" b="1" i="1" dirty="0" err="1" smtClean="0"/>
              <a:t>sakei</a:t>
            </a:r>
            <a:endParaRPr lang="en-US" sz="2800" b="1" i="1" dirty="0"/>
          </a:p>
        </p:txBody>
      </p:sp>
      <p:sp>
        <p:nvSpPr>
          <p:cNvPr id="3" name="Content Placeholder 2"/>
          <p:cNvSpPr>
            <a:spLocks noGrp="1"/>
          </p:cNvSpPr>
          <p:nvPr>
            <p:ph idx="1"/>
          </p:nvPr>
        </p:nvSpPr>
        <p:spPr>
          <a:xfrm>
            <a:off x="838200" y="540326"/>
            <a:ext cx="10515600" cy="6195325"/>
          </a:xfrm>
        </p:spPr>
        <p:txBody>
          <a:bodyPr>
            <a:normAutofit fontScale="62500" lnSpcReduction="20000"/>
          </a:bodyPr>
          <a:lstStyle/>
          <a:p>
            <a:r>
              <a:rPr lang="en-US" sz="3200" dirty="0" smtClean="0"/>
              <a:t>Also a transient inhabitant of human gut.</a:t>
            </a:r>
          </a:p>
          <a:p>
            <a:r>
              <a:rPr lang="en-US" sz="3200" dirty="0" smtClean="0"/>
              <a:t>These organisms called probiotic species – stimulate immune response and suppress growth of potentially pathogenic bacteria.</a:t>
            </a:r>
          </a:p>
          <a:p>
            <a:r>
              <a:rPr lang="en-US" sz="3200" dirty="0" smtClean="0"/>
              <a:t>Genome of </a:t>
            </a:r>
            <a:r>
              <a:rPr lang="en-US" sz="3200" i="1" dirty="0" err="1" smtClean="0"/>
              <a:t>L.sakei</a:t>
            </a:r>
            <a:r>
              <a:rPr lang="en-US" sz="3200" dirty="0" smtClean="0"/>
              <a:t> (23K) isolated from French sausage – completely sequenced and has 43% identity to </a:t>
            </a:r>
            <a:r>
              <a:rPr lang="en-US" sz="3200" i="1" dirty="0" err="1" smtClean="0"/>
              <a:t>L.acidophilus</a:t>
            </a:r>
            <a:r>
              <a:rPr lang="en-US" sz="3200" i="1" dirty="0" smtClean="0"/>
              <a:t>.</a:t>
            </a:r>
          </a:p>
          <a:p>
            <a:r>
              <a:rPr lang="en-US" sz="3200" dirty="0" smtClean="0"/>
              <a:t>Good choice to be used as a </a:t>
            </a:r>
            <a:r>
              <a:rPr lang="en-US" sz="3200" dirty="0" err="1" smtClean="0"/>
              <a:t>biopreservative</a:t>
            </a:r>
            <a:r>
              <a:rPr lang="en-US" sz="3200" dirty="0" smtClean="0"/>
              <a:t> – genome codes for four proteins – predicted to be involved in cell-cell interaction and in binding to collagen exposed on the surface of meat.</a:t>
            </a:r>
          </a:p>
          <a:p>
            <a:r>
              <a:rPr lang="en-US" sz="3200" dirty="0" smtClean="0"/>
              <a:t>Two other gene clusters – function in the production of surface polysaccharides that many contribute to the attachment of the bacterium to the meat surface – these might mediate the aggregation of </a:t>
            </a:r>
            <a:r>
              <a:rPr lang="en-US" sz="3200" i="1" dirty="0" err="1" smtClean="0"/>
              <a:t>L.sakei</a:t>
            </a:r>
            <a:r>
              <a:rPr lang="en-US" sz="3200" dirty="0" smtClean="0"/>
              <a:t> and formation of a biofilm on the meat surface that would exclude MO’s.</a:t>
            </a:r>
          </a:p>
          <a:p>
            <a:r>
              <a:rPr lang="en-US" sz="3200" dirty="0" smtClean="0"/>
              <a:t>Meat undergoes autoproteolysis on aging with release of AA – excellent ecological niche.</a:t>
            </a:r>
          </a:p>
          <a:p>
            <a:r>
              <a:rPr lang="en-US" sz="3200" i="1" dirty="0" err="1" smtClean="0"/>
              <a:t>L.sakei</a:t>
            </a:r>
            <a:r>
              <a:rPr lang="en-US" sz="3200" i="1" dirty="0" smtClean="0"/>
              <a:t> </a:t>
            </a:r>
            <a:r>
              <a:rPr lang="en-US" sz="3200" dirty="0" smtClean="0"/>
              <a:t>is well adapted to low temperature and osmotic stress – meat storage required refrigeration and salts (9% </a:t>
            </a:r>
            <a:r>
              <a:rPr lang="en-US" sz="3200" dirty="0" err="1" smtClean="0"/>
              <a:t>NaCl</a:t>
            </a:r>
            <a:r>
              <a:rPr lang="en-US" sz="3200" dirty="0" smtClean="0"/>
              <a:t>)</a:t>
            </a:r>
          </a:p>
          <a:p>
            <a:r>
              <a:rPr lang="en-US" sz="3200" dirty="0" smtClean="0"/>
              <a:t>Has high number of putative cold stress proteins – also has uptake systems for the efficient accumulation of </a:t>
            </a:r>
            <a:r>
              <a:rPr lang="en-US" sz="3200" dirty="0" err="1" smtClean="0"/>
              <a:t>osmo</a:t>
            </a:r>
            <a:r>
              <a:rPr lang="en-US" sz="3200" dirty="0" smtClean="0"/>
              <a:t> and </a:t>
            </a:r>
            <a:r>
              <a:rPr lang="en-US" sz="3200" dirty="0" err="1" smtClean="0"/>
              <a:t>cryoprotective</a:t>
            </a:r>
            <a:r>
              <a:rPr lang="en-US" sz="3200" dirty="0" smtClean="0"/>
              <a:t> solutes.</a:t>
            </a:r>
          </a:p>
          <a:p>
            <a:r>
              <a:rPr lang="en-US" sz="3200" dirty="0" smtClean="0"/>
              <a:t>Also well equipped with enzymes that detoxify reactive oxygen species such as superoxide or organic hydroperoxides generated during meat processes</a:t>
            </a:r>
          </a:p>
          <a:p>
            <a:r>
              <a:rPr lang="en-US" sz="3200" dirty="0" smtClean="0"/>
              <a:t>Takes up both </a:t>
            </a:r>
            <a:r>
              <a:rPr lang="en-US" sz="3200" dirty="0" err="1" smtClean="0"/>
              <a:t>heme</a:t>
            </a:r>
            <a:r>
              <a:rPr lang="en-US" sz="3200" dirty="0" smtClean="0"/>
              <a:t> and iron from the meat. Competition for iron may represent yet another important factor in the ability of </a:t>
            </a:r>
            <a:r>
              <a:rPr lang="en-US" sz="3200" i="1" dirty="0" err="1" smtClean="0"/>
              <a:t>L.sakei</a:t>
            </a:r>
            <a:r>
              <a:rPr lang="en-US" sz="3200" dirty="0" smtClean="0"/>
              <a:t> to exclude other organisms from the meat surface.</a:t>
            </a:r>
          </a:p>
          <a:p>
            <a:endParaRPr lang="en-US" sz="3200" dirty="0"/>
          </a:p>
          <a:p>
            <a:endParaRPr lang="en-US" dirty="0" smtClean="0"/>
          </a:p>
          <a:p>
            <a:endParaRPr lang="en-US" dirty="0"/>
          </a:p>
        </p:txBody>
      </p:sp>
    </p:spTree>
    <p:extLst>
      <p:ext uri="{BB962C8B-B14F-4D97-AF65-F5344CB8AC3E}">
        <p14:creationId xmlns:p14="http://schemas.microsoft.com/office/powerpoint/2010/main" val="541562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998"/>
          </a:xfrm>
        </p:spPr>
        <p:txBody>
          <a:bodyPr>
            <a:normAutofit fontScale="90000"/>
          </a:bodyPr>
          <a:lstStyle/>
          <a:p>
            <a:r>
              <a:rPr lang="en-US" sz="3200" b="1" dirty="0" smtClean="0"/>
              <a:t>Single cell protein</a:t>
            </a:r>
            <a:endParaRPr lang="en-US" sz="3200" b="1" dirty="0"/>
          </a:p>
        </p:txBody>
      </p:sp>
      <p:sp>
        <p:nvSpPr>
          <p:cNvPr id="3" name="Content Placeholder 2"/>
          <p:cNvSpPr>
            <a:spLocks noGrp="1"/>
          </p:cNvSpPr>
          <p:nvPr>
            <p:ph idx="1"/>
          </p:nvPr>
        </p:nvSpPr>
        <p:spPr>
          <a:xfrm>
            <a:off x="838200" y="631065"/>
            <a:ext cx="10515600" cy="5937160"/>
          </a:xfrm>
        </p:spPr>
        <p:txBody>
          <a:bodyPr>
            <a:normAutofit fontScale="92500" lnSpcReduction="10000"/>
          </a:bodyPr>
          <a:lstStyle/>
          <a:p>
            <a:r>
              <a:rPr lang="en-US" dirty="0" smtClean="0"/>
              <a:t>Describes the protein-rich cell mass derived from MO’s grown on a large </a:t>
            </a:r>
            <a:r>
              <a:rPr lang="en-US" dirty="0" smtClean="0"/>
              <a:t>scale </a:t>
            </a:r>
            <a:r>
              <a:rPr lang="en-US" dirty="0" smtClean="0"/>
              <a:t>for either animal or human consumption.</a:t>
            </a:r>
          </a:p>
          <a:p>
            <a:r>
              <a:rPr lang="en-US" dirty="0" smtClean="0"/>
              <a:t>MO’s excellent source of SCP – growth rate, use inexpensive raw materials as carbon sources – uniquely high efficiency expressed as grams of protein produced/kg of raw material.</a:t>
            </a:r>
          </a:p>
          <a:p>
            <a:r>
              <a:rPr lang="en-US" dirty="0" err="1" smtClean="0"/>
              <a:t>Mycoprotein</a:t>
            </a:r>
            <a:r>
              <a:rPr lang="en-US" dirty="0" smtClean="0"/>
              <a:t> – the </a:t>
            </a:r>
            <a:r>
              <a:rPr lang="en-US" dirty="0" smtClean="0"/>
              <a:t>processed </a:t>
            </a:r>
            <a:r>
              <a:rPr lang="en-US" dirty="0" smtClean="0"/>
              <a:t>cell mass </a:t>
            </a:r>
            <a:r>
              <a:rPr lang="en-US" dirty="0" smtClean="0"/>
              <a:t>preparation </a:t>
            </a:r>
            <a:r>
              <a:rPr lang="en-US" dirty="0" smtClean="0"/>
              <a:t>of </a:t>
            </a:r>
            <a:r>
              <a:rPr lang="en-US" i="1" dirty="0" err="1" smtClean="0"/>
              <a:t>Fusarium</a:t>
            </a:r>
            <a:r>
              <a:rPr lang="en-US" i="1" dirty="0" smtClean="0"/>
              <a:t> </a:t>
            </a:r>
            <a:r>
              <a:rPr lang="en-US" i="1" dirty="0" err="1" smtClean="0"/>
              <a:t>venenatum</a:t>
            </a:r>
            <a:r>
              <a:rPr lang="en-US" dirty="0" smtClean="0"/>
              <a:t> – grown under aeration under steady state conditions – prevent the production of highly toxic </a:t>
            </a:r>
            <a:r>
              <a:rPr lang="en-US" dirty="0" err="1" smtClean="0"/>
              <a:t>mytotoxins</a:t>
            </a:r>
            <a:r>
              <a:rPr lang="en-US" dirty="0" smtClean="0"/>
              <a:t> – if growth is limited by nutrient limitation – final product is </a:t>
            </a:r>
            <a:r>
              <a:rPr lang="en-US" dirty="0" err="1" smtClean="0"/>
              <a:t>analysed</a:t>
            </a:r>
            <a:r>
              <a:rPr lang="en-US" dirty="0" smtClean="0"/>
              <a:t> for any </a:t>
            </a:r>
            <a:r>
              <a:rPr lang="en-US" dirty="0" err="1" smtClean="0"/>
              <a:t>mycotoxins</a:t>
            </a:r>
            <a:r>
              <a:rPr lang="en-US" dirty="0" smtClean="0"/>
              <a:t> by HPLC and other mass spectrometric detectors.</a:t>
            </a:r>
          </a:p>
          <a:p>
            <a:r>
              <a:rPr lang="en-US" dirty="0" smtClean="0"/>
              <a:t>Close to 50% of dry weight is protein containing all the essential AA – 25% contains cell wall </a:t>
            </a:r>
            <a:r>
              <a:rPr lang="en-US" dirty="0" err="1" smtClean="0"/>
              <a:t>compents</a:t>
            </a:r>
            <a:r>
              <a:rPr lang="en-US" dirty="0" smtClean="0"/>
              <a:t> </a:t>
            </a:r>
            <a:r>
              <a:rPr lang="en-US" dirty="0" err="1" smtClean="0"/>
              <a:t>etc</a:t>
            </a:r>
            <a:r>
              <a:rPr lang="en-US" dirty="0" smtClean="0"/>
              <a:t>, Fat-12%.</a:t>
            </a:r>
          </a:p>
          <a:p>
            <a:r>
              <a:rPr lang="en-US" dirty="0" smtClean="0"/>
              <a:t>Chlorella – single cell algae – high in chlorophyll, protein and Omega 3</a:t>
            </a:r>
          </a:p>
          <a:p>
            <a:r>
              <a:rPr lang="en-US" dirty="0" err="1" smtClean="0"/>
              <a:t>Spirulina</a:t>
            </a:r>
            <a:r>
              <a:rPr lang="en-US" dirty="0" smtClean="0"/>
              <a:t> – Biomass of BGA, contains minerals, proteins, vitamins, antioxidants etc. Fighting anemia, good for blood and heart related diseases.</a:t>
            </a:r>
          </a:p>
          <a:p>
            <a:endParaRPr lang="en-US" dirty="0"/>
          </a:p>
        </p:txBody>
      </p:sp>
    </p:spTree>
    <p:extLst>
      <p:ext uri="{BB962C8B-B14F-4D97-AF65-F5344CB8AC3E}">
        <p14:creationId xmlns:p14="http://schemas.microsoft.com/office/powerpoint/2010/main" val="3321774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20675"/>
          </a:xfrm>
        </p:spPr>
        <p:txBody>
          <a:bodyPr>
            <a:normAutofit fontScale="90000"/>
          </a:bodyPr>
          <a:lstStyle/>
          <a:p>
            <a:r>
              <a:rPr lang="en-US" sz="3200" b="1" dirty="0" smtClean="0"/>
              <a:t>Environmental applications of Microorganisms</a:t>
            </a:r>
            <a:endParaRPr lang="en-US" sz="3200" b="1" dirty="0"/>
          </a:p>
        </p:txBody>
      </p:sp>
      <p:sp>
        <p:nvSpPr>
          <p:cNvPr id="3" name="Content Placeholder 2"/>
          <p:cNvSpPr>
            <a:spLocks noGrp="1"/>
          </p:cNvSpPr>
          <p:nvPr>
            <p:ph idx="1"/>
          </p:nvPr>
        </p:nvSpPr>
        <p:spPr>
          <a:xfrm>
            <a:off x="838200" y="685800"/>
            <a:ext cx="10515600" cy="5491163"/>
          </a:xfrm>
        </p:spPr>
        <p:txBody>
          <a:bodyPr/>
          <a:lstStyle/>
          <a:p>
            <a:pPr marL="0" indent="0">
              <a:buNone/>
            </a:pPr>
            <a:r>
              <a:rPr lang="en-US" b="1" dirty="0" smtClean="0"/>
              <a:t>Waste water treatment:</a:t>
            </a:r>
          </a:p>
          <a:p>
            <a:r>
              <a:rPr lang="en-US" dirty="0" smtClean="0"/>
              <a:t>Water – important for everything – freshwater only 2.5% - Now there is a scarcity of water resources around the world.</a:t>
            </a:r>
          </a:p>
          <a:p>
            <a:r>
              <a:rPr lang="en-US" dirty="0" smtClean="0"/>
              <a:t>Volume of water being contaminated – many ways</a:t>
            </a:r>
          </a:p>
          <a:p>
            <a:r>
              <a:rPr lang="en-US" dirty="0" smtClean="0"/>
              <a:t>Waste water originates from – sewage, industrial effluents, agricultural runoff, urban runoff etc.</a:t>
            </a:r>
          </a:p>
          <a:p>
            <a:r>
              <a:rPr lang="en-US" dirty="0" smtClean="0"/>
              <a:t>Treatment of waster water – essential to prevent contamination of drinking water – contaminants like heavy metals, polycyclic aromatic hydrocarbons, chlorinated biphenyls, nitrosamines, aromatic </a:t>
            </a:r>
            <a:r>
              <a:rPr lang="en-US" dirty="0" err="1" smtClean="0"/>
              <a:t>hydrocarobons</a:t>
            </a:r>
            <a:r>
              <a:rPr lang="en-US" dirty="0" smtClean="0"/>
              <a:t> </a:t>
            </a:r>
            <a:r>
              <a:rPr lang="en-US" dirty="0" err="1" smtClean="0"/>
              <a:t>etc</a:t>
            </a:r>
            <a:r>
              <a:rPr lang="en-US" dirty="0" smtClean="0"/>
              <a:t> etc.</a:t>
            </a:r>
          </a:p>
          <a:p>
            <a:r>
              <a:rPr lang="en-US" dirty="0" smtClean="0"/>
              <a:t>Sewage treatment - </a:t>
            </a:r>
          </a:p>
          <a:p>
            <a:pPr marL="0" indent="0">
              <a:buNone/>
            </a:pPr>
            <a:endParaRPr lang="en-US" dirty="0"/>
          </a:p>
        </p:txBody>
      </p:sp>
    </p:spTree>
    <p:extLst>
      <p:ext uri="{BB962C8B-B14F-4D97-AF65-F5344CB8AC3E}">
        <p14:creationId xmlns:p14="http://schemas.microsoft.com/office/powerpoint/2010/main" val="1061819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ewage treatment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685" y="0"/>
            <a:ext cx="11036946" cy="6645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111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26135"/>
            <a:ext cx="10162309" cy="466148"/>
          </a:xfrm>
        </p:spPr>
        <p:txBody>
          <a:bodyPr>
            <a:normAutofit fontScale="90000"/>
          </a:bodyPr>
          <a:lstStyle/>
          <a:p>
            <a:r>
              <a:rPr lang="en-US" sz="3200" b="1" dirty="0"/>
              <a:t>B</a:t>
            </a:r>
            <a:r>
              <a:rPr lang="en-US" sz="3200" b="1" dirty="0" smtClean="0"/>
              <a:t>ioremediation</a:t>
            </a:r>
            <a:endParaRPr lang="en-US" sz="3200" b="1" dirty="0"/>
          </a:p>
        </p:txBody>
      </p:sp>
      <p:sp>
        <p:nvSpPr>
          <p:cNvPr id="5" name="Content Placeholder 4"/>
          <p:cNvSpPr>
            <a:spLocks noGrp="1"/>
          </p:cNvSpPr>
          <p:nvPr>
            <p:ph idx="1"/>
          </p:nvPr>
        </p:nvSpPr>
        <p:spPr>
          <a:xfrm>
            <a:off x="838200" y="592283"/>
            <a:ext cx="10515600" cy="5584680"/>
          </a:xfrm>
        </p:spPr>
        <p:txBody>
          <a:bodyPr>
            <a:normAutofit fontScale="92500"/>
          </a:bodyPr>
          <a:lstStyle/>
          <a:p>
            <a:r>
              <a:rPr lang="en-US" b="1" dirty="0"/>
              <a:t>Bioremediation</a:t>
            </a:r>
            <a:r>
              <a:rPr lang="en-US" dirty="0"/>
              <a:t> is a </a:t>
            </a:r>
            <a:r>
              <a:rPr lang="en-US" b="1" dirty="0"/>
              <a:t>process</a:t>
            </a:r>
            <a:r>
              <a:rPr lang="en-US" dirty="0"/>
              <a:t> where biological organisms are used to remove or neutralize an environmental pollutant by metabolic </a:t>
            </a:r>
            <a:r>
              <a:rPr lang="en-US" b="1" dirty="0"/>
              <a:t>process</a:t>
            </a:r>
            <a:r>
              <a:rPr lang="en-US" dirty="0"/>
              <a:t>. The “biological” organisms include microscopic organisms, such as fungi, algae and bacteria, and the “remediation”—treating the situation</a:t>
            </a:r>
            <a:r>
              <a:rPr lang="en-US" dirty="0" smtClean="0"/>
              <a:t>.</a:t>
            </a:r>
          </a:p>
          <a:p>
            <a:r>
              <a:rPr lang="en-US" dirty="0"/>
              <a:t>Microbial </a:t>
            </a:r>
            <a:r>
              <a:rPr lang="en-US" b="1" dirty="0"/>
              <a:t>bioremediation</a:t>
            </a:r>
            <a:r>
              <a:rPr lang="en-US" dirty="0"/>
              <a:t> uses microorganisms to break down contaminants by using them as a food source.</a:t>
            </a:r>
          </a:p>
          <a:p>
            <a:r>
              <a:rPr lang="en-US" dirty="0"/>
              <a:t>Phytoremediation uses plants to bind, extract, and clean up pollutants such as pesticides, petroleum hydrocarbons, metals, and chlorinated solvents.</a:t>
            </a:r>
          </a:p>
          <a:p>
            <a:r>
              <a:rPr lang="en-US" b="1" dirty="0" smtClean="0"/>
              <a:t>Bioremediation</a:t>
            </a:r>
            <a:r>
              <a:rPr lang="en-US" dirty="0"/>
              <a:t> works by providing these pollution-eating organisms with fertilizer, oxygen, and other conditions that encourage their rapid growth. These organisms would then be able to break down the organic pollutant at a correspondingly faster rate. In fact, </a:t>
            </a:r>
            <a:r>
              <a:rPr lang="en-US" b="1" dirty="0"/>
              <a:t>bioremediation</a:t>
            </a:r>
            <a:r>
              <a:rPr lang="en-US" dirty="0"/>
              <a:t> is often used to </a:t>
            </a:r>
            <a:r>
              <a:rPr lang="en-US" b="1" dirty="0"/>
              <a:t>help</a:t>
            </a:r>
            <a:r>
              <a:rPr lang="en-US" dirty="0"/>
              <a:t> clean up oil spills.</a:t>
            </a:r>
          </a:p>
        </p:txBody>
      </p:sp>
    </p:spTree>
    <p:extLst>
      <p:ext uri="{BB962C8B-B14F-4D97-AF65-F5344CB8AC3E}">
        <p14:creationId xmlns:p14="http://schemas.microsoft.com/office/powerpoint/2010/main" val="1971379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837EE5CA5E964792EED009A2E52222" ma:contentTypeVersion="4" ma:contentTypeDescription="Create a new document." ma:contentTypeScope="" ma:versionID="01391bdcb35bb108d2dd061a93353ba9">
  <xsd:schema xmlns:xsd="http://www.w3.org/2001/XMLSchema" xmlns:xs="http://www.w3.org/2001/XMLSchema" xmlns:p="http://schemas.microsoft.com/office/2006/metadata/properties" xmlns:ns2="edff0d5a-64e9-418d-a719-b34c8b9e8d20" targetNamespace="http://schemas.microsoft.com/office/2006/metadata/properties" ma:root="true" ma:fieldsID="f1112a814c597201ed12f296afa80098" ns2:_="">
    <xsd:import namespace="edff0d5a-64e9-418d-a719-b34c8b9e8d2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ff0d5a-64e9-418d-a719-b34c8b9e8d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EA100B-8F17-4E81-880D-9512B660AA5D}"/>
</file>

<file path=customXml/itemProps2.xml><?xml version="1.0" encoding="utf-8"?>
<ds:datastoreItem xmlns:ds="http://schemas.openxmlformats.org/officeDocument/2006/customXml" ds:itemID="{6766ED99-6375-4588-803E-0EA9153750AE}"/>
</file>

<file path=customXml/itemProps3.xml><?xml version="1.0" encoding="utf-8"?>
<ds:datastoreItem xmlns:ds="http://schemas.openxmlformats.org/officeDocument/2006/customXml" ds:itemID="{50B92ABC-1D8A-4D6D-BBCC-1CCCB2B9B4CE}"/>
</file>

<file path=docProps/app.xml><?xml version="1.0" encoding="utf-8"?>
<Properties xmlns="http://schemas.openxmlformats.org/officeDocument/2006/extended-properties" xmlns:vt="http://schemas.openxmlformats.org/officeDocument/2006/docPropsVTypes">
  <TotalTime>123</TotalTime>
  <Words>1135</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Resistance to viral diseases</vt:lpstr>
      <vt:lpstr>Nitrogen fixation</vt:lpstr>
      <vt:lpstr>Food technology:</vt:lpstr>
      <vt:lpstr>Nisin</vt:lpstr>
      <vt:lpstr>L. sakei</vt:lpstr>
      <vt:lpstr>Single cell protein</vt:lpstr>
      <vt:lpstr>Environmental applications of Microorganisms</vt:lpstr>
      <vt:lpstr>PowerPoint Presentation</vt:lpstr>
      <vt:lpstr>Bioremediation</vt:lpstr>
      <vt:lpstr>PowerPoint Presentation</vt:lpstr>
      <vt:lpstr>PowerPoint Presentation</vt:lpstr>
      <vt:lpstr>PowerPoint Presentation</vt:lpstr>
      <vt:lpstr>Deinococcus radiodurans</vt:lpstr>
      <vt:lpstr>Deinococcus radiodurans</vt:lpstr>
      <vt:lpstr>Biomining</vt:lpstr>
      <vt:lpstr>Bioleaching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Resistance to viral diseases</dc:title>
  <dc:creator>IITG</dc:creator>
  <cp:lastModifiedBy>User</cp:lastModifiedBy>
  <cp:revision>25</cp:revision>
  <dcterms:created xsi:type="dcterms:W3CDTF">2021-02-08T07:18:12Z</dcterms:created>
  <dcterms:modified xsi:type="dcterms:W3CDTF">2021-03-12T05:16:56Z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0x01010019837EE5CA5E964792EED009A2E52222</vt:lpwstr>
  </property>
</Properties>
</file>