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8.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75" r:id="rId3"/>
    <p:sldId id="276" r:id="rId4"/>
    <p:sldId id="277" r:id="rId5"/>
    <p:sldId id="257" r:id="rId6"/>
    <p:sldId id="269" r:id="rId7"/>
    <p:sldId id="270" r:id="rId8"/>
    <p:sldId id="271" r:id="rId9"/>
    <p:sldId id="258" r:id="rId10"/>
    <p:sldId id="272" r:id="rId11"/>
    <p:sldId id="259" r:id="rId12"/>
    <p:sldId id="260" r:id="rId13"/>
    <p:sldId id="263" r:id="rId14"/>
    <p:sldId id="261" r:id="rId15"/>
    <p:sldId id="262" r:id="rId16"/>
    <p:sldId id="273" r:id="rId17"/>
    <p:sldId id="264" r:id="rId18"/>
    <p:sldId id="265" r:id="rId19"/>
    <p:sldId id="266" r:id="rId20"/>
    <p:sldId id="267" r:id="rId21"/>
    <p:sldId id="26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B2AD4D1-B301-40D2-985C-FB86EAA16C8C}" type="datetimeFigureOut">
              <a:rPr lang="en-US" smtClean="0"/>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D21E0-E0E5-4800-BBA1-3E7B4059EFC2}" type="slidenum">
              <a:rPr lang="en-US" smtClean="0"/>
              <a:t>‹#›</a:t>
            </a:fld>
            <a:endParaRPr lang="en-US"/>
          </a:p>
        </p:txBody>
      </p:sp>
    </p:spTree>
    <p:extLst>
      <p:ext uri="{BB962C8B-B14F-4D97-AF65-F5344CB8AC3E}">
        <p14:creationId xmlns:p14="http://schemas.microsoft.com/office/powerpoint/2010/main" val="2418012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2AD4D1-B301-40D2-985C-FB86EAA16C8C}" type="datetimeFigureOut">
              <a:rPr lang="en-US" smtClean="0"/>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D21E0-E0E5-4800-BBA1-3E7B4059EFC2}" type="slidenum">
              <a:rPr lang="en-US" smtClean="0"/>
              <a:t>‹#›</a:t>
            </a:fld>
            <a:endParaRPr lang="en-US"/>
          </a:p>
        </p:txBody>
      </p:sp>
    </p:spTree>
    <p:extLst>
      <p:ext uri="{BB962C8B-B14F-4D97-AF65-F5344CB8AC3E}">
        <p14:creationId xmlns:p14="http://schemas.microsoft.com/office/powerpoint/2010/main" val="4037720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2AD4D1-B301-40D2-985C-FB86EAA16C8C}" type="datetimeFigureOut">
              <a:rPr lang="en-US" smtClean="0"/>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D21E0-E0E5-4800-BBA1-3E7B4059EFC2}" type="slidenum">
              <a:rPr lang="en-US" smtClean="0"/>
              <a:t>‹#›</a:t>
            </a:fld>
            <a:endParaRPr lang="en-US"/>
          </a:p>
        </p:txBody>
      </p:sp>
    </p:spTree>
    <p:extLst>
      <p:ext uri="{BB962C8B-B14F-4D97-AF65-F5344CB8AC3E}">
        <p14:creationId xmlns:p14="http://schemas.microsoft.com/office/powerpoint/2010/main" val="3350170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2AD4D1-B301-40D2-985C-FB86EAA16C8C}" type="datetimeFigureOut">
              <a:rPr lang="en-US" smtClean="0"/>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D21E0-E0E5-4800-BBA1-3E7B4059EFC2}" type="slidenum">
              <a:rPr lang="en-US" smtClean="0"/>
              <a:t>‹#›</a:t>
            </a:fld>
            <a:endParaRPr lang="en-US"/>
          </a:p>
        </p:txBody>
      </p:sp>
    </p:spTree>
    <p:extLst>
      <p:ext uri="{BB962C8B-B14F-4D97-AF65-F5344CB8AC3E}">
        <p14:creationId xmlns:p14="http://schemas.microsoft.com/office/powerpoint/2010/main" val="4016333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2AD4D1-B301-40D2-985C-FB86EAA16C8C}" type="datetimeFigureOut">
              <a:rPr lang="en-US" smtClean="0"/>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D21E0-E0E5-4800-BBA1-3E7B4059EFC2}" type="slidenum">
              <a:rPr lang="en-US" smtClean="0"/>
              <a:t>‹#›</a:t>
            </a:fld>
            <a:endParaRPr lang="en-US"/>
          </a:p>
        </p:txBody>
      </p:sp>
    </p:spTree>
    <p:extLst>
      <p:ext uri="{BB962C8B-B14F-4D97-AF65-F5344CB8AC3E}">
        <p14:creationId xmlns:p14="http://schemas.microsoft.com/office/powerpoint/2010/main" val="1373653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B2AD4D1-B301-40D2-985C-FB86EAA16C8C}" type="datetimeFigureOut">
              <a:rPr lang="en-US" smtClean="0"/>
              <a:t>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5D21E0-E0E5-4800-BBA1-3E7B4059EFC2}" type="slidenum">
              <a:rPr lang="en-US" smtClean="0"/>
              <a:t>‹#›</a:t>
            </a:fld>
            <a:endParaRPr lang="en-US"/>
          </a:p>
        </p:txBody>
      </p:sp>
    </p:spTree>
    <p:extLst>
      <p:ext uri="{BB962C8B-B14F-4D97-AF65-F5344CB8AC3E}">
        <p14:creationId xmlns:p14="http://schemas.microsoft.com/office/powerpoint/2010/main" val="3999076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2AD4D1-B301-40D2-985C-FB86EAA16C8C}" type="datetimeFigureOut">
              <a:rPr lang="en-US" smtClean="0"/>
              <a:t>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5D21E0-E0E5-4800-BBA1-3E7B4059EFC2}" type="slidenum">
              <a:rPr lang="en-US" smtClean="0"/>
              <a:t>‹#›</a:t>
            </a:fld>
            <a:endParaRPr lang="en-US"/>
          </a:p>
        </p:txBody>
      </p:sp>
    </p:spTree>
    <p:extLst>
      <p:ext uri="{BB962C8B-B14F-4D97-AF65-F5344CB8AC3E}">
        <p14:creationId xmlns:p14="http://schemas.microsoft.com/office/powerpoint/2010/main" val="161646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B2AD4D1-B301-40D2-985C-FB86EAA16C8C}" type="datetimeFigureOut">
              <a:rPr lang="en-US" smtClean="0"/>
              <a:t>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5D21E0-E0E5-4800-BBA1-3E7B4059EFC2}" type="slidenum">
              <a:rPr lang="en-US" smtClean="0"/>
              <a:t>‹#›</a:t>
            </a:fld>
            <a:endParaRPr lang="en-US"/>
          </a:p>
        </p:txBody>
      </p:sp>
    </p:spTree>
    <p:extLst>
      <p:ext uri="{BB962C8B-B14F-4D97-AF65-F5344CB8AC3E}">
        <p14:creationId xmlns:p14="http://schemas.microsoft.com/office/powerpoint/2010/main" val="222154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2AD4D1-B301-40D2-985C-FB86EAA16C8C}" type="datetimeFigureOut">
              <a:rPr lang="en-US" smtClean="0"/>
              <a:t>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5D21E0-E0E5-4800-BBA1-3E7B4059EFC2}" type="slidenum">
              <a:rPr lang="en-US" smtClean="0"/>
              <a:t>‹#›</a:t>
            </a:fld>
            <a:endParaRPr lang="en-US"/>
          </a:p>
        </p:txBody>
      </p:sp>
    </p:spTree>
    <p:extLst>
      <p:ext uri="{BB962C8B-B14F-4D97-AF65-F5344CB8AC3E}">
        <p14:creationId xmlns:p14="http://schemas.microsoft.com/office/powerpoint/2010/main" val="2760637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2AD4D1-B301-40D2-985C-FB86EAA16C8C}" type="datetimeFigureOut">
              <a:rPr lang="en-US" smtClean="0"/>
              <a:t>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5D21E0-E0E5-4800-BBA1-3E7B4059EFC2}" type="slidenum">
              <a:rPr lang="en-US" smtClean="0"/>
              <a:t>‹#›</a:t>
            </a:fld>
            <a:endParaRPr lang="en-US"/>
          </a:p>
        </p:txBody>
      </p:sp>
    </p:spTree>
    <p:extLst>
      <p:ext uri="{BB962C8B-B14F-4D97-AF65-F5344CB8AC3E}">
        <p14:creationId xmlns:p14="http://schemas.microsoft.com/office/powerpoint/2010/main" val="433519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2AD4D1-B301-40D2-985C-FB86EAA16C8C}" type="datetimeFigureOut">
              <a:rPr lang="en-US" smtClean="0"/>
              <a:t>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5D21E0-E0E5-4800-BBA1-3E7B4059EFC2}" type="slidenum">
              <a:rPr lang="en-US" smtClean="0"/>
              <a:t>‹#›</a:t>
            </a:fld>
            <a:endParaRPr lang="en-US"/>
          </a:p>
        </p:txBody>
      </p:sp>
    </p:spTree>
    <p:extLst>
      <p:ext uri="{BB962C8B-B14F-4D97-AF65-F5344CB8AC3E}">
        <p14:creationId xmlns:p14="http://schemas.microsoft.com/office/powerpoint/2010/main" val="3547232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2AD4D1-B301-40D2-985C-FB86EAA16C8C}" type="datetimeFigureOut">
              <a:rPr lang="en-US" smtClean="0"/>
              <a:t>1/6/2022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5D21E0-E0E5-4800-BBA1-3E7B4059EFC2}" type="slidenum">
              <a:rPr lang="en-US" smtClean="0"/>
              <a:t>‹#›</a:t>
            </a:fld>
            <a:endParaRPr lang="en-US"/>
          </a:p>
        </p:txBody>
      </p:sp>
    </p:spTree>
    <p:extLst>
      <p:ext uri="{BB962C8B-B14F-4D97-AF65-F5344CB8AC3E}">
        <p14:creationId xmlns:p14="http://schemas.microsoft.com/office/powerpoint/2010/main" val="1890405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951136"/>
          </a:xfrm>
        </p:spPr>
        <p:txBody>
          <a:bodyPr/>
          <a:lstStyle/>
          <a:p>
            <a:r>
              <a:rPr lang="en-US" b="1" dirty="0"/>
              <a:t>MICROBIAL BIOTECHNOLOGY</a:t>
            </a:r>
            <a:endParaRPr lang="en-US" dirty="0"/>
          </a:p>
        </p:txBody>
      </p:sp>
      <p:sp>
        <p:nvSpPr>
          <p:cNvPr id="3" name="Subtitle 2"/>
          <p:cNvSpPr>
            <a:spLocks noGrp="1"/>
          </p:cNvSpPr>
          <p:nvPr>
            <p:ph type="subTitle" idx="1"/>
          </p:nvPr>
        </p:nvSpPr>
        <p:spPr/>
        <p:txBody>
          <a:bodyPr/>
          <a:lstStyle/>
          <a:p>
            <a:r>
              <a:rPr lang="en-US" sz="3600" b="1" dirty="0"/>
              <a:t>PRINCIPLES OF MICROBIAL BIOTECHNOLOGY</a:t>
            </a:r>
          </a:p>
          <a:p>
            <a:endParaRPr lang="en-US" dirty="0"/>
          </a:p>
        </p:txBody>
      </p:sp>
    </p:spTree>
    <p:extLst>
      <p:ext uri="{BB962C8B-B14F-4D97-AF65-F5344CB8AC3E}">
        <p14:creationId xmlns:p14="http://schemas.microsoft.com/office/powerpoint/2010/main" val="3718902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DNA vaccin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1120" y="454824"/>
            <a:ext cx="4987925" cy="5731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8689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072" y="1"/>
            <a:ext cx="10515600" cy="841664"/>
          </a:xfrm>
        </p:spPr>
        <p:txBody>
          <a:bodyPr>
            <a:normAutofit/>
          </a:bodyPr>
          <a:lstStyle/>
          <a:p>
            <a:r>
              <a:rPr lang="en-US" sz="3200" b="1" dirty="0" smtClean="0"/>
              <a:t>Secondary Metabolites as a source of Drugs</a:t>
            </a:r>
            <a:endParaRPr lang="en-US" sz="3200" b="1" dirty="0"/>
          </a:p>
        </p:txBody>
      </p:sp>
      <p:sp>
        <p:nvSpPr>
          <p:cNvPr id="3" name="Content Placeholder 2"/>
          <p:cNvSpPr>
            <a:spLocks noGrp="1"/>
          </p:cNvSpPr>
          <p:nvPr>
            <p:ph idx="1"/>
          </p:nvPr>
        </p:nvSpPr>
        <p:spPr>
          <a:xfrm>
            <a:off x="682336" y="841665"/>
            <a:ext cx="10515600" cy="4351338"/>
          </a:xfrm>
        </p:spPr>
        <p:txBody>
          <a:bodyPr>
            <a:normAutofit fontScale="70000" lnSpcReduction="20000"/>
          </a:bodyPr>
          <a:lstStyle/>
          <a:p>
            <a:r>
              <a:rPr lang="en-US" dirty="0" smtClean="0"/>
              <a:t>Mo’s produce huge number of small MW compounds – SM</a:t>
            </a:r>
          </a:p>
          <a:p>
            <a:r>
              <a:rPr lang="en-US" dirty="0" smtClean="0"/>
              <a:t>Many compounds have been screened and found invaluable as antibacterial, antifungal anticancer and immunosuppressant's etc.</a:t>
            </a:r>
          </a:p>
          <a:p>
            <a:r>
              <a:rPr lang="en-US" dirty="0" smtClean="0"/>
              <a:t>Mo’s have been genetically modified to produce such compounds in large amounts – </a:t>
            </a:r>
            <a:r>
              <a:rPr lang="en-US" b="1" dirty="0" smtClean="0"/>
              <a:t>antibiotics</a:t>
            </a:r>
            <a:r>
              <a:rPr lang="en-US" dirty="0" smtClean="0"/>
              <a:t> – most important for human therapeutics.</a:t>
            </a:r>
          </a:p>
          <a:p>
            <a:pPr marL="0" indent="0">
              <a:buNone/>
            </a:pPr>
            <a:r>
              <a:rPr lang="en-US" dirty="0" smtClean="0"/>
              <a:t>AVERMECTINS:</a:t>
            </a:r>
          </a:p>
          <a:p>
            <a:r>
              <a:rPr lang="en-US" dirty="0" smtClean="0"/>
              <a:t>Discovered in 1980’s as a result of a deliberate search for anthelminthic compounds produced by soil microorganisms.</a:t>
            </a:r>
          </a:p>
          <a:p>
            <a:r>
              <a:rPr lang="en-US" i="1" dirty="0" smtClean="0"/>
              <a:t>Streptomyces </a:t>
            </a:r>
            <a:r>
              <a:rPr lang="en-US" i="1" dirty="0" err="1" smtClean="0"/>
              <a:t>avermitilis</a:t>
            </a:r>
            <a:r>
              <a:rPr lang="en-US" i="1" dirty="0" smtClean="0"/>
              <a:t> </a:t>
            </a:r>
            <a:r>
              <a:rPr lang="en-US" dirty="0" smtClean="0"/>
              <a:t>– producer of avermectins</a:t>
            </a:r>
            <a:r>
              <a:rPr lang="en-US" dirty="0"/>
              <a:t> </a:t>
            </a:r>
            <a:r>
              <a:rPr lang="en-US" dirty="0" smtClean="0"/>
              <a:t>– produces a family of closely related </a:t>
            </a:r>
            <a:r>
              <a:rPr lang="en-US" dirty="0" err="1" smtClean="0"/>
              <a:t>macrocyclic</a:t>
            </a:r>
            <a:r>
              <a:rPr lang="en-US" dirty="0" smtClean="0"/>
              <a:t> lactones, compounds active against certain nematodes and arthropods at extremely low does, but have relatively low toxicity to mammals.</a:t>
            </a:r>
          </a:p>
          <a:p>
            <a:r>
              <a:rPr lang="en-US" dirty="0" smtClean="0"/>
              <a:t>Act on invertebrates by activating glutamate- gated chloride channels in their nerves and muscles, disrupting pharyngeal function and locomotion – paralyzed parasite most likely starves to death.</a:t>
            </a:r>
          </a:p>
          <a:p>
            <a:r>
              <a:rPr lang="en-US" dirty="0" smtClean="0"/>
              <a:t>Selective toxicity – they do not harm vertebrates – as they affect specific cellular targets either absent or inaccessible in the resistant organism or host.</a:t>
            </a:r>
          </a:p>
          <a:p>
            <a:endParaRPr lang="en-US" dirty="0" smtClean="0"/>
          </a:p>
          <a:p>
            <a:endParaRPr lang="en-US" dirty="0"/>
          </a:p>
        </p:txBody>
      </p:sp>
    </p:spTree>
    <p:extLst>
      <p:ext uri="{BB962C8B-B14F-4D97-AF65-F5344CB8AC3E}">
        <p14:creationId xmlns:p14="http://schemas.microsoft.com/office/powerpoint/2010/main" val="1066023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2793"/>
          </a:xfrm>
        </p:spPr>
        <p:txBody>
          <a:bodyPr>
            <a:normAutofit/>
          </a:bodyPr>
          <a:lstStyle/>
          <a:p>
            <a:r>
              <a:rPr lang="en-US" sz="3200" b="1" dirty="0" smtClean="0"/>
              <a:t>Zaragozic acids (Squalestatins)</a:t>
            </a:r>
            <a:endParaRPr lang="en-US" sz="3200" b="1" dirty="0"/>
          </a:p>
        </p:txBody>
      </p:sp>
      <p:sp>
        <p:nvSpPr>
          <p:cNvPr id="3" name="Content Placeholder 2"/>
          <p:cNvSpPr>
            <a:spLocks noGrp="1"/>
          </p:cNvSpPr>
          <p:nvPr>
            <p:ph idx="1"/>
          </p:nvPr>
        </p:nvSpPr>
        <p:spPr>
          <a:xfrm>
            <a:off x="838200" y="1007918"/>
            <a:ext cx="10515600" cy="5169045"/>
          </a:xfrm>
        </p:spPr>
        <p:txBody>
          <a:bodyPr>
            <a:normAutofit lnSpcReduction="10000"/>
          </a:bodyPr>
          <a:lstStyle/>
          <a:p>
            <a:r>
              <a:rPr lang="en-US" dirty="0" smtClean="0"/>
              <a:t>Over 93% of cholesterol in human body is located in cells, 7% circulates in the plasma.</a:t>
            </a:r>
          </a:p>
          <a:p>
            <a:r>
              <a:rPr lang="en-US" dirty="0" smtClean="0"/>
              <a:t>For delivery to tissues, plasma cholesterol is packaged in lipoprotein particles, two thirds is associated with LDL and rest as HDL.</a:t>
            </a:r>
          </a:p>
          <a:p>
            <a:r>
              <a:rPr lang="en-US" dirty="0" smtClean="0"/>
              <a:t>Hypercholesterolemia – elevated plasma levels of cholesterol bearing LDL – leads of heart attacks.</a:t>
            </a:r>
          </a:p>
          <a:p>
            <a:r>
              <a:rPr lang="en-US" dirty="0" smtClean="0"/>
              <a:t>Cholesterol – product of the </a:t>
            </a:r>
            <a:r>
              <a:rPr lang="en-US" dirty="0" err="1" smtClean="0"/>
              <a:t>Isoprenoid</a:t>
            </a:r>
            <a:r>
              <a:rPr lang="en-US" dirty="0" smtClean="0"/>
              <a:t> pathway in mammals which also produces steroids and other key metabolic intermediates essential to cells.</a:t>
            </a:r>
          </a:p>
          <a:p>
            <a:r>
              <a:rPr lang="en-US" dirty="0" smtClean="0"/>
              <a:t>Screening of fungal cultures led to the discovery of three structurally related and very potent inhibitors of </a:t>
            </a:r>
            <a:r>
              <a:rPr lang="en-US" dirty="0" err="1" smtClean="0"/>
              <a:t>Squalene</a:t>
            </a:r>
            <a:r>
              <a:rPr lang="en-US" dirty="0" smtClean="0"/>
              <a:t> synthase.</a:t>
            </a:r>
          </a:p>
          <a:p>
            <a:r>
              <a:rPr lang="en-US" dirty="0" smtClean="0"/>
              <a:t>Zaragozic acid A – water sample from the Jalon river in Zaragoza, </a:t>
            </a:r>
            <a:r>
              <a:rPr lang="en-US" dirty="0"/>
              <a:t>S</a:t>
            </a:r>
            <a:r>
              <a:rPr lang="en-US" dirty="0" smtClean="0"/>
              <a:t>pain – hence the name</a:t>
            </a:r>
            <a:endParaRPr lang="en-US" dirty="0"/>
          </a:p>
        </p:txBody>
      </p:sp>
    </p:spTree>
    <p:extLst>
      <p:ext uri="{BB962C8B-B14F-4D97-AF65-F5344CB8AC3E}">
        <p14:creationId xmlns:p14="http://schemas.microsoft.com/office/powerpoint/2010/main" val="3419247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489" y="854598"/>
            <a:ext cx="6282563" cy="405225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3475" y="1444302"/>
            <a:ext cx="5253533" cy="3707247"/>
          </a:xfrm>
          <a:prstGeom prst="rect">
            <a:avLst/>
          </a:prstGeom>
        </p:spPr>
      </p:pic>
    </p:spTree>
    <p:extLst>
      <p:ext uri="{BB962C8B-B14F-4D97-AF65-F5344CB8AC3E}">
        <p14:creationId xmlns:p14="http://schemas.microsoft.com/office/powerpoint/2010/main" val="2664229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2011"/>
          </a:xfrm>
        </p:spPr>
        <p:txBody>
          <a:bodyPr>
            <a:normAutofit/>
          </a:bodyPr>
          <a:lstStyle/>
          <a:p>
            <a:r>
              <a:rPr lang="en-US" sz="3600" b="1" dirty="0"/>
              <a:t>Zaragozic acids (Squalestatins)</a:t>
            </a:r>
          </a:p>
        </p:txBody>
      </p:sp>
      <p:sp>
        <p:nvSpPr>
          <p:cNvPr id="3" name="Content Placeholder 2"/>
          <p:cNvSpPr>
            <a:spLocks noGrp="1"/>
          </p:cNvSpPr>
          <p:nvPr>
            <p:ph idx="1"/>
          </p:nvPr>
        </p:nvSpPr>
        <p:spPr>
          <a:xfrm>
            <a:off x="838200" y="987136"/>
            <a:ext cx="10515600" cy="5189827"/>
          </a:xfrm>
        </p:spPr>
        <p:txBody>
          <a:bodyPr>
            <a:normAutofit fontScale="92500" lnSpcReduction="20000"/>
          </a:bodyPr>
          <a:lstStyle/>
          <a:p>
            <a:r>
              <a:rPr lang="en-US" dirty="0" smtClean="0"/>
              <a:t>Zaragozic acids B &amp; C were obtained from fungi isolated elsewhere: </a:t>
            </a:r>
            <a:r>
              <a:rPr lang="en-US" i="1" dirty="0" err="1" smtClean="0"/>
              <a:t>Sporomiella</a:t>
            </a:r>
            <a:r>
              <a:rPr lang="en-US" i="1" dirty="0" smtClean="0"/>
              <a:t> </a:t>
            </a:r>
            <a:r>
              <a:rPr lang="en-US" i="1" dirty="0" err="1" smtClean="0"/>
              <a:t>intermedia</a:t>
            </a:r>
            <a:r>
              <a:rPr lang="en-US" i="1" dirty="0" smtClean="0"/>
              <a:t> </a:t>
            </a:r>
            <a:r>
              <a:rPr lang="en-US" dirty="0" smtClean="0"/>
              <a:t>and </a:t>
            </a:r>
            <a:r>
              <a:rPr lang="en-US" i="1" dirty="0" err="1" smtClean="0"/>
              <a:t>Leptodontium</a:t>
            </a:r>
            <a:r>
              <a:rPr lang="en-US" i="1" dirty="0" smtClean="0"/>
              <a:t> </a:t>
            </a:r>
            <a:r>
              <a:rPr lang="en-US" i="1" dirty="0" err="1" smtClean="0"/>
              <a:t>elatins</a:t>
            </a:r>
            <a:r>
              <a:rPr lang="en-US" dirty="0" smtClean="0"/>
              <a:t>.</a:t>
            </a:r>
          </a:p>
          <a:p>
            <a:r>
              <a:rPr lang="en-US" dirty="0" err="1" smtClean="0"/>
              <a:t>Squalene</a:t>
            </a:r>
            <a:r>
              <a:rPr lang="en-US" dirty="0" smtClean="0"/>
              <a:t> synthase catalyzes a two step reaction FPP to </a:t>
            </a:r>
            <a:r>
              <a:rPr lang="en-US" dirty="0" err="1" smtClean="0"/>
              <a:t>PSqPP</a:t>
            </a:r>
            <a:r>
              <a:rPr lang="en-US" dirty="0" smtClean="0"/>
              <a:t> to </a:t>
            </a:r>
            <a:r>
              <a:rPr lang="en-US" dirty="0" err="1"/>
              <a:t>S</a:t>
            </a:r>
            <a:r>
              <a:rPr lang="en-US" dirty="0" err="1" smtClean="0"/>
              <a:t>qualene</a:t>
            </a:r>
            <a:r>
              <a:rPr lang="en-US" dirty="0" smtClean="0"/>
              <a:t>.</a:t>
            </a:r>
          </a:p>
          <a:p>
            <a:r>
              <a:rPr lang="en-US" dirty="0" smtClean="0"/>
              <a:t>Zaragozic acids – potent inhibitors of </a:t>
            </a:r>
            <a:r>
              <a:rPr lang="en-US" dirty="0" err="1" smtClean="0"/>
              <a:t>squalene</a:t>
            </a:r>
            <a:r>
              <a:rPr lang="en-US" dirty="0" smtClean="0"/>
              <a:t> synthase competitive with </a:t>
            </a:r>
            <a:r>
              <a:rPr lang="en-US" dirty="0" err="1" smtClean="0"/>
              <a:t>farnesyl</a:t>
            </a:r>
            <a:r>
              <a:rPr lang="en-US" dirty="0" smtClean="0"/>
              <a:t> pyrophosphate.</a:t>
            </a:r>
          </a:p>
          <a:p>
            <a:r>
              <a:rPr lang="en-US" dirty="0" smtClean="0"/>
              <a:t>Other therapeutic applications – shown to cure prion infected neurons and to protect against prion neurotoxicity.</a:t>
            </a:r>
          </a:p>
          <a:p>
            <a:r>
              <a:rPr lang="en-US" dirty="0" smtClean="0"/>
              <a:t>Prion diseases are fatal neurodegenerative disorders that include </a:t>
            </a:r>
            <a:r>
              <a:rPr lang="en-US" dirty="0" err="1" smtClean="0"/>
              <a:t>Kuru</a:t>
            </a:r>
            <a:r>
              <a:rPr lang="en-US" dirty="0" smtClean="0"/>
              <a:t> and </a:t>
            </a:r>
            <a:r>
              <a:rPr lang="en-US" dirty="0" err="1" smtClean="0"/>
              <a:t>Creutzfeldt</a:t>
            </a:r>
            <a:r>
              <a:rPr lang="en-US" dirty="0" smtClean="0"/>
              <a:t> – </a:t>
            </a:r>
            <a:r>
              <a:rPr lang="en-US" dirty="0" err="1" smtClean="0"/>
              <a:t>Jakob</a:t>
            </a:r>
            <a:r>
              <a:rPr lang="en-US" dirty="0" smtClean="0"/>
              <a:t> </a:t>
            </a:r>
            <a:r>
              <a:rPr lang="en-US" dirty="0" err="1" smtClean="0"/>
              <a:t>disase</a:t>
            </a:r>
            <a:r>
              <a:rPr lang="en-US" dirty="0" smtClean="0"/>
              <a:t> in humans.</a:t>
            </a:r>
          </a:p>
          <a:p>
            <a:r>
              <a:rPr lang="en-US" dirty="0" smtClean="0"/>
              <a:t>In prion diseases, the normal cellular prion, </a:t>
            </a:r>
            <a:r>
              <a:rPr lang="en-US" dirty="0" err="1" smtClean="0"/>
              <a:t>PrP</a:t>
            </a:r>
            <a:r>
              <a:rPr lang="en-US" baseline="30000" dirty="0" err="1" smtClean="0"/>
              <a:t>c</a:t>
            </a:r>
            <a:r>
              <a:rPr lang="en-US" baseline="30000" dirty="0" smtClean="0"/>
              <a:t>  </a:t>
            </a:r>
            <a:r>
              <a:rPr lang="en-US" dirty="0" smtClean="0"/>
              <a:t>is converted into a B sheet rich conformer, PrP</a:t>
            </a:r>
            <a:r>
              <a:rPr lang="en-US" baseline="30000" dirty="0" smtClean="0"/>
              <a:t>sc </a:t>
            </a:r>
            <a:r>
              <a:rPr lang="en-US" dirty="0" smtClean="0"/>
              <a:t> whose aggregation is believed to lead to </a:t>
            </a:r>
            <a:r>
              <a:rPr lang="en-US" dirty="0" err="1" smtClean="0"/>
              <a:t>neurodegeneration</a:t>
            </a:r>
            <a:r>
              <a:rPr lang="en-US" dirty="0" smtClean="0"/>
              <a:t>. </a:t>
            </a:r>
          </a:p>
          <a:p>
            <a:r>
              <a:rPr lang="en-US" dirty="0" smtClean="0"/>
              <a:t>Low concentration of </a:t>
            </a:r>
            <a:r>
              <a:rPr lang="en-US" dirty="0" err="1" smtClean="0"/>
              <a:t>squalestatins</a:t>
            </a:r>
            <a:r>
              <a:rPr lang="en-US" dirty="0" smtClean="0"/>
              <a:t> reduced the cholesterol content of the neurons and prevented the formation of </a:t>
            </a:r>
            <a:r>
              <a:rPr lang="en-US" dirty="0"/>
              <a:t>PrP</a:t>
            </a:r>
            <a:r>
              <a:rPr lang="en-US" baseline="30000" dirty="0"/>
              <a:t>sc </a:t>
            </a:r>
            <a:r>
              <a:rPr lang="en-US" dirty="0" smtClean="0"/>
              <a:t> - Potential drug for prion diseases.</a:t>
            </a:r>
            <a:endParaRPr lang="en-US" dirty="0"/>
          </a:p>
        </p:txBody>
      </p:sp>
    </p:spTree>
    <p:extLst>
      <p:ext uri="{BB962C8B-B14F-4D97-AF65-F5344CB8AC3E}">
        <p14:creationId xmlns:p14="http://schemas.microsoft.com/office/powerpoint/2010/main" val="3988333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62239"/>
          </a:xfrm>
        </p:spPr>
        <p:txBody>
          <a:bodyPr>
            <a:normAutofit fontScale="90000"/>
          </a:bodyPr>
          <a:lstStyle/>
          <a:p>
            <a:r>
              <a:rPr lang="en-US" sz="3200" b="1" dirty="0" err="1" smtClean="0"/>
              <a:t>Taxol</a:t>
            </a:r>
            <a:endParaRPr lang="en-US" sz="3200" b="1" dirty="0"/>
          </a:p>
        </p:txBody>
      </p:sp>
      <p:sp>
        <p:nvSpPr>
          <p:cNvPr id="3" name="Content Placeholder 2"/>
          <p:cNvSpPr>
            <a:spLocks noGrp="1"/>
          </p:cNvSpPr>
          <p:nvPr>
            <p:ph idx="1"/>
          </p:nvPr>
        </p:nvSpPr>
        <p:spPr>
          <a:xfrm>
            <a:off x="838200" y="872836"/>
            <a:ext cx="10515600" cy="5304127"/>
          </a:xfrm>
        </p:spPr>
        <p:txBody>
          <a:bodyPr>
            <a:normAutofit fontScale="85000" lnSpcReduction="20000"/>
          </a:bodyPr>
          <a:lstStyle/>
          <a:p>
            <a:r>
              <a:rPr lang="en-US" dirty="0" smtClean="0"/>
              <a:t>Anticancer drug – </a:t>
            </a:r>
            <a:r>
              <a:rPr lang="en-US" dirty="0" err="1" smtClean="0"/>
              <a:t>Diterpenoid</a:t>
            </a:r>
            <a:r>
              <a:rPr lang="en-US" dirty="0" smtClean="0"/>
              <a:t> with multiple asymmetric centers was isolated in 1965 from the Pacific yew bark (</a:t>
            </a:r>
            <a:r>
              <a:rPr lang="en-US" i="1" dirty="0" err="1" smtClean="0"/>
              <a:t>Taxus</a:t>
            </a:r>
            <a:r>
              <a:rPr lang="en-US" i="1" dirty="0" smtClean="0"/>
              <a:t> </a:t>
            </a:r>
            <a:r>
              <a:rPr lang="en-US" i="1" dirty="0" err="1" smtClean="0"/>
              <a:t>brevifolia</a:t>
            </a:r>
            <a:r>
              <a:rPr lang="en-US" dirty="0" smtClean="0"/>
              <a:t>) – blocks the cell cycle in its G1 or M phase by stabilizing the microtubule cytoskeleton. It prevents the depolymerizatioin of microtubules during cell division.</a:t>
            </a:r>
          </a:p>
          <a:p>
            <a:r>
              <a:rPr lang="en-US" dirty="0" smtClean="0"/>
              <a:t>Slow growing tress – threatened with extinction.</a:t>
            </a:r>
          </a:p>
          <a:p>
            <a:r>
              <a:rPr lang="en-US" dirty="0" smtClean="0"/>
              <a:t>In 1989 commercially viable organic synthesis of </a:t>
            </a:r>
            <a:r>
              <a:rPr lang="en-US" dirty="0" err="1" smtClean="0"/>
              <a:t>taxol</a:t>
            </a:r>
            <a:r>
              <a:rPr lang="en-US" dirty="0" smtClean="0"/>
              <a:t>.</a:t>
            </a:r>
          </a:p>
          <a:p>
            <a:r>
              <a:rPr lang="en-US" dirty="0" smtClean="0"/>
              <a:t>In early 2000’s, a plant cell fermentation process – calluses of specific </a:t>
            </a:r>
            <a:r>
              <a:rPr lang="en-US" dirty="0" err="1"/>
              <a:t>T</a:t>
            </a:r>
            <a:r>
              <a:rPr lang="en-US" dirty="0" err="1" smtClean="0"/>
              <a:t>axus</a:t>
            </a:r>
            <a:r>
              <a:rPr lang="en-US" dirty="0" smtClean="0"/>
              <a:t> cell line was propagated on a simple defined medium to produce </a:t>
            </a:r>
            <a:r>
              <a:rPr lang="en-US" dirty="0" err="1" smtClean="0"/>
              <a:t>taxol</a:t>
            </a:r>
            <a:r>
              <a:rPr lang="en-US" dirty="0" smtClean="0"/>
              <a:t>.</a:t>
            </a:r>
          </a:p>
          <a:p>
            <a:r>
              <a:rPr lang="en-US" dirty="0" smtClean="0"/>
              <a:t>Possibility – explored – </a:t>
            </a:r>
            <a:r>
              <a:rPr lang="en-US" dirty="0" err="1" smtClean="0"/>
              <a:t>taxol</a:t>
            </a:r>
            <a:r>
              <a:rPr lang="en-US" dirty="0" smtClean="0"/>
              <a:t> producing </a:t>
            </a:r>
            <a:r>
              <a:rPr lang="en-US" dirty="0" err="1" smtClean="0"/>
              <a:t>endophyte</a:t>
            </a:r>
            <a:r>
              <a:rPr lang="en-US" dirty="0" smtClean="0"/>
              <a:t> in </a:t>
            </a:r>
            <a:r>
              <a:rPr lang="en-US" dirty="0" err="1"/>
              <a:t>T</a:t>
            </a:r>
            <a:r>
              <a:rPr lang="en-US" dirty="0" err="1" smtClean="0"/>
              <a:t>axus</a:t>
            </a:r>
            <a:r>
              <a:rPr lang="en-US" dirty="0" smtClean="0"/>
              <a:t> </a:t>
            </a:r>
            <a:r>
              <a:rPr lang="en-US" dirty="0" err="1" smtClean="0"/>
              <a:t>sps</a:t>
            </a:r>
            <a:r>
              <a:rPr lang="en-US" dirty="0" smtClean="0"/>
              <a:t>.</a:t>
            </a:r>
            <a:endParaRPr lang="en-US" dirty="0" smtClean="0"/>
          </a:p>
          <a:p>
            <a:r>
              <a:rPr lang="en-US" dirty="0" smtClean="0"/>
              <a:t>1993 – </a:t>
            </a:r>
            <a:r>
              <a:rPr lang="en-US" dirty="0" err="1" smtClean="0"/>
              <a:t>Taxol</a:t>
            </a:r>
            <a:r>
              <a:rPr lang="en-US" dirty="0" smtClean="0"/>
              <a:t> producing </a:t>
            </a:r>
            <a:r>
              <a:rPr lang="en-US" dirty="0" err="1" smtClean="0"/>
              <a:t>endophytic</a:t>
            </a:r>
            <a:r>
              <a:rPr lang="en-US" dirty="0" smtClean="0"/>
              <a:t> fungus, </a:t>
            </a:r>
            <a:r>
              <a:rPr lang="en-US" i="1" dirty="0" err="1" smtClean="0"/>
              <a:t>Taxomyces</a:t>
            </a:r>
            <a:r>
              <a:rPr lang="en-US" i="1" dirty="0" smtClean="0"/>
              <a:t> </a:t>
            </a:r>
            <a:r>
              <a:rPr lang="en-US" i="1" dirty="0" err="1" smtClean="0"/>
              <a:t>andreanae</a:t>
            </a:r>
            <a:r>
              <a:rPr lang="en-US" dirty="0" smtClean="0"/>
              <a:t>, was discovered in </a:t>
            </a:r>
            <a:r>
              <a:rPr lang="en-US" i="1" dirty="0" err="1" smtClean="0"/>
              <a:t>T.brevifolia</a:t>
            </a:r>
            <a:r>
              <a:rPr lang="en-US" dirty="0" smtClean="0"/>
              <a:t>.</a:t>
            </a:r>
          </a:p>
          <a:p>
            <a:r>
              <a:rPr lang="en-US" dirty="0" smtClean="0"/>
              <a:t>Subsequently, many fungal </a:t>
            </a:r>
            <a:r>
              <a:rPr lang="en-US" dirty="0" err="1" smtClean="0"/>
              <a:t>endophytes</a:t>
            </a:r>
            <a:r>
              <a:rPr lang="en-US" dirty="0" smtClean="0"/>
              <a:t> in a wide variety of higher plants were found to make </a:t>
            </a:r>
            <a:r>
              <a:rPr lang="en-US" dirty="0" err="1" smtClean="0"/>
              <a:t>taxol</a:t>
            </a:r>
            <a:r>
              <a:rPr lang="en-US" dirty="0" smtClean="0"/>
              <a:t>.</a:t>
            </a:r>
          </a:p>
          <a:p>
            <a:r>
              <a:rPr lang="en-US" dirty="0" smtClean="0"/>
              <a:t>Further research being carried out to increase the production levels.</a:t>
            </a:r>
          </a:p>
          <a:p>
            <a:r>
              <a:rPr lang="en-US" dirty="0" smtClean="0"/>
              <a:t>Paclitaxel – chemotherapy medication used to treat ovarian, breast, lung, cervical and pancreatic cancers.</a:t>
            </a:r>
            <a:endParaRPr lang="en-US" dirty="0"/>
          </a:p>
        </p:txBody>
      </p:sp>
    </p:spTree>
    <p:extLst>
      <p:ext uri="{BB962C8B-B14F-4D97-AF65-F5344CB8AC3E}">
        <p14:creationId xmlns:p14="http://schemas.microsoft.com/office/powerpoint/2010/main" val="1692388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mage result for taxol produ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754" y="0"/>
            <a:ext cx="7878500" cy="663516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Image result for taxo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4254" y="1883785"/>
            <a:ext cx="3792874" cy="2855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3468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163" y="167698"/>
            <a:ext cx="10515600" cy="570057"/>
          </a:xfrm>
        </p:spPr>
        <p:txBody>
          <a:bodyPr>
            <a:normAutofit/>
          </a:bodyPr>
          <a:lstStyle/>
          <a:p>
            <a:r>
              <a:rPr lang="en-US" sz="3200" b="1" dirty="0" smtClean="0"/>
              <a:t>Agriculture</a:t>
            </a:r>
            <a:endParaRPr lang="en-US" sz="3200" b="1" dirty="0"/>
          </a:p>
        </p:txBody>
      </p:sp>
      <p:sp>
        <p:nvSpPr>
          <p:cNvPr id="3" name="Content Placeholder 2"/>
          <p:cNvSpPr>
            <a:spLocks noGrp="1"/>
          </p:cNvSpPr>
          <p:nvPr>
            <p:ph idx="1"/>
          </p:nvPr>
        </p:nvSpPr>
        <p:spPr>
          <a:xfrm>
            <a:off x="838200" y="737755"/>
            <a:ext cx="10515600" cy="5439208"/>
          </a:xfrm>
        </p:spPr>
        <p:txBody>
          <a:bodyPr/>
          <a:lstStyle/>
          <a:p>
            <a:r>
              <a:rPr lang="en-US" dirty="0" smtClean="0"/>
              <a:t>Creation of Transgenic plants.</a:t>
            </a:r>
          </a:p>
          <a:p>
            <a:r>
              <a:rPr lang="en-US" dirty="0" smtClean="0"/>
              <a:t>Generated by exploiting a plasmid vector carried by </a:t>
            </a:r>
            <a:r>
              <a:rPr lang="en-US" i="1" dirty="0" smtClean="0"/>
              <a:t>Agrobacterium </a:t>
            </a:r>
            <a:r>
              <a:rPr lang="en-US" i="1" dirty="0" err="1" smtClean="0"/>
              <a:t>tumefaciens</a:t>
            </a:r>
            <a:r>
              <a:rPr lang="en-US" dirty="0" smtClean="0"/>
              <a:t> (crown gall disease in </a:t>
            </a:r>
            <a:r>
              <a:rPr lang="en-US" dirty="0" smtClean="0"/>
              <a:t>over </a:t>
            </a:r>
            <a:r>
              <a:rPr lang="en-US" dirty="0" smtClean="0"/>
              <a:t>140 </a:t>
            </a:r>
            <a:r>
              <a:rPr lang="en-US" dirty="0" err="1" smtClean="0"/>
              <a:t>sps</a:t>
            </a:r>
            <a:r>
              <a:rPr lang="en-US" dirty="0" smtClean="0"/>
              <a:t>. Gram negative).</a:t>
            </a:r>
          </a:p>
          <a:p>
            <a:r>
              <a:rPr lang="en-US" dirty="0" smtClean="0"/>
              <a:t>Foreign DNA carrying 1-50 genes can be introduced into plants.</a:t>
            </a:r>
          </a:p>
          <a:p>
            <a:r>
              <a:rPr lang="en-US" dirty="0" smtClean="0"/>
              <a:t>Higher plants have genes whose expression shows precise temporal and spatial regulation in various parts of the plants.</a:t>
            </a:r>
          </a:p>
          <a:p>
            <a:r>
              <a:rPr lang="en-US" dirty="0" smtClean="0"/>
              <a:t>Other plant genes respond to different stimuli, such as plant </a:t>
            </a:r>
            <a:r>
              <a:rPr lang="en-US" dirty="0" err="1" smtClean="0"/>
              <a:t>hormomes</a:t>
            </a:r>
            <a:r>
              <a:rPr lang="en-US" dirty="0" smtClean="0"/>
              <a:t>, nutrients, heat shock etc.</a:t>
            </a:r>
          </a:p>
          <a:p>
            <a:r>
              <a:rPr lang="en-US" dirty="0" smtClean="0"/>
              <a:t>Insertion of control sequences into transgenic plants confine the</a:t>
            </a:r>
            <a:r>
              <a:rPr lang="en-US" dirty="0"/>
              <a:t> </a:t>
            </a:r>
            <a:r>
              <a:rPr lang="en-US" dirty="0" smtClean="0"/>
              <a:t>expression of foreign genes to specific organelles or tissues.</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912925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1620"/>
          </a:xfrm>
        </p:spPr>
        <p:txBody>
          <a:bodyPr>
            <a:normAutofit/>
          </a:bodyPr>
          <a:lstStyle/>
          <a:p>
            <a:r>
              <a:rPr lang="en-US" sz="3200" b="1" dirty="0" smtClean="0"/>
              <a:t>Ability to grow in Harsh environments</a:t>
            </a:r>
            <a:endParaRPr lang="en-US" sz="3200" b="1" dirty="0"/>
          </a:p>
        </p:txBody>
      </p:sp>
      <p:sp>
        <p:nvSpPr>
          <p:cNvPr id="3" name="Content Placeholder 2"/>
          <p:cNvSpPr>
            <a:spLocks noGrp="1"/>
          </p:cNvSpPr>
          <p:nvPr>
            <p:ph idx="1"/>
          </p:nvPr>
        </p:nvSpPr>
        <p:spPr>
          <a:xfrm>
            <a:off x="838200" y="976746"/>
            <a:ext cx="10515600" cy="5200217"/>
          </a:xfrm>
        </p:spPr>
        <p:txBody>
          <a:bodyPr>
            <a:normAutofit fontScale="92500" lnSpcReduction="10000"/>
          </a:bodyPr>
          <a:lstStyle/>
          <a:p>
            <a:r>
              <a:rPr lang="en-US" dirty="0" smtClean="0"/>
              <a:t>Habitat range can be extended by imparting </a:t>
            </a:r>
            <a:r>
              <a:rPr lang="en-US" dirty="0" err="1" smtClean="0"/>
              <a:t>triats</a:t>
            </a:r>
            <a:r>
              <a:rPr lang="en-US" dirty="0" smtClean="0"/>
              <a:t> such as cold, heat, drought tolerance, high moisture or high salt concentration etc.</a:t>
            </a:r>
          </a:p>
          <a:p>
            <a:r>
              <a:rPr lang="en-US" dirty="0" smtClean="0"/>
              <a:t>Tolerances towards environmental stresses – another challenge</a:t>
            </a:r>
          </a:p>
          <a:p>
            <a:r>
              <a:rPr lang="en-US" dirty="0" err="1" smtClean="0"/>
              <a:t>Trehalose</a:t>
            </a:r>
            <a:r>
              <a:rPr lang="en-US" dirty="0" smtClean="0"/>
              <a:t> – a disaccharide of glucose, acts as a compatible solute that stabilizes and protects proteins and biological membranes in bacterial, fungi and invertebrates from damage during </a:t>
            </a:r>
            <a:r>
              <a:rPr lang="en-US" dirty="0" err="1" smtClean="0"/>
              <a:t>dessication</a:t>
            </a:r>
            <a:r>
              <a:rPr lang="en-US" dirty="0" smtClean="0"/>
              <a:t>.</a:t>
            </a:r>
          </a:p>
          <a:p>
            <a:r>
              <a:rPr lang="en-US" dirty="0" smtClean="0"/>
              <a:t>Most plants do not accumulate detectable amounts of </a:t>
            </a:r>
            <a:r>
              <a:rPr lang="en-US" dirty="0" err="1" smtClean="0"/>
              <a:t>trehalose</a:t>
            </a:r>
            <a:endParaRPr lang="en-US" dirty="0" smtClean="0"/>
          </a:p>
          <a:p>
            <a:r>
              <a:rPr lang="en-US" i="1" dirty="0" err="1" smtClean="0"/>
              <a:t>E.coli</a:t>
            </a:r>
            <a:r>
              <a:rPr lang="en-US" dirty="0" smtClean="0"/>
              <a:t> genes </a:t>
            </a:r>
            <a:r>
              <a:rPr lang="en-US" dirty="0" err="1" smtClean="0"/>
              <a:t>otsA</a:t>
            </a:r>
            <a:r>
              <a:rPr lang="en-US" dirty="0" smtClean="0"/>
              <a:t> and </a:t>
            </a:r>
            <a:r>
              <a:rPr lang="en-US" dirty="0" err="1" smtClean="0"/>
              <a:t>otsB</a:t>
            </a:r>
            <a:r>
              <a:rPr lang="en-US" dirty="0" smtClean="0"/>
              <a:t> for </a:t>
            </a:r>
            <a:r>
              <a:rPr lang="en-US" dirty="0" err="1" smtClean="0"/>
              <a:t>trehalose</a:t>
            </a:r>
            <a:r>
              <a:rPr lang="en-US" dirty="0" smtClean="0"/>
              <a:t> biosynthesis were introduced into rice.</a:t>
            </a:r>
          </a:p>
          <a:p>
            <a:pPr marL="0" indent="0">
              <a:buNone/>
            </a:pPr>
            <a:r>
              <a:rPr lang="en-US" dirty="0" smtClean="0"/>
              <a:t>UDPGIC + </a:t>
            </a:r>
            <a:r>
              <a:rPr lang="en-US" dirty="0" err="1" smtClean="0"/>
              <a:t>Glc</a:t>
            </a:r>
            <a:r>
              <a:rPr lang="en-US" dirty="0" smtClean="0"/>
              <a:t> 6-phosphate     </a:t>
            </a:r>
            <a:r>
              <a:rPr lang="en-US" dirty="0" err="1" smtClean="0"/>
              <a:t>otsA</a:t>
            </a:r>
            <a:r>
              <a:rPr lang="en-US" dirty="0" smtClean="0"/>
              <a:t>        </a:t>
            </a:r>
            <a:r>
              <a:rPr lang="en-US" dirty="0" err="1" smtClean="0"/>
              <a:t>trehalose</a:t>
            </a:r>
            <a:r>
              <a:rPr lang="en-US" dirty="0" smtClean="0"/>
              <a:t> 6-phosphate      </a:t>
            </a:r>
            <a:r>
              <a:rPr lang="en-US" dirty="0" err="1" smtClean="0"/>
              <a:t>otsB</a:t>
            </a:r>
            <a:r>
              <a:rPr lang="en-US" dirty="0" smtClean="0"/>
              <a:t>          </a:t>
            </a:r>
            <a:r>
              <a:rPr lang="en-US" dirty="0" err="1" smtClean="0"/>
              <a:t>trehalose</a:t>
            </a:r>
            <a:r>
              <a:rPr lang="en-US" dirty="0"/>
              <a:t> </a:t>
            </a:r>
            <a:r>
              <a:rPr lang="en-US" dirty="0" smtClean="0"/>
              <a:t>(in bacterial and yeast)</a:t>
            </a:r>
          </a:p>
          <a:p>
            <a:r>
              <a:rPr lang="en-US" dirty="0" smtClean="0"/>
              <a:t>The two enzymes are </a:t>
            </a:r>
            <a:r>
              <a:rPr lang="en-US" dirty="0" err="1" smtClean="0"/>
              <a:t>trehalose</a:t>
            </a:r>
            <a:r>
              <a:rPr lang="en-US" dirty="0" smtClean="0"/>
              <a:t> 6-phosphate synthase (</a:t>
            </a:r>
            <a:r>
              <a:rPr lang="en-US" dirty="0" err="1" smtClean="0"/>
              <a:t>otsA</a:t>
            </a:r>
            <a:r>
              <a:rPr lang="en-US" dirty="0" smtClean="0"/>
              <a:t>) and </a:t>
            </a:r>
            <a:r>
              <a:rPr lang="en-US" dirty="0" err="1" smtClean="0"/>
              <a:t>trehalose</a:t>
            </a:r>
            <a:r>
              <a:rPr lang="en-US" dirty="0" smtClean="0"/>
              <a:t> 6-phosphate phosphatase (</a:t>
            </a:r>
            <a:r>
              <a:rPr lang="en-US" dirty="0" err="1" smtClean="0"/>
              <a:t>otsB</a:t>
            </a:r>
            <a:r>
              <a:rPr lang="en-US" dirty="0" smtClean="0"/>
              <a:t>).</a:t>
            </a:r>
            <a:endParaRPr lang="en-US" dirty="0"/>
          </a:p>
        </p:txBody>
      </p:sp>
      <p:sp>
        <p:nvSpPr>
          <p:cNvPr id="4" name="Right Arrow 3"/>
          <p:cNvSpPr/>
          <p:nvPr/>
        </p:nvSpPr>
        <p:spPr>
          <a:xfrm>
            <a:off x="4904509" y="4800600"/>
            <a:ext cx="706582" cy="1350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9376064" y="4779818"/>
            <a:ext cx="1122218" cy="1558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5363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79111"/>
          </a:xfrm>
        </p:spPr>
        <p:txBody>
          <a:bodyPr>
            <a:noAutofit/>
          </a:bodyPr>
          <a:lstStyle/>
          <a:p>
            <a:r>
              <a:rPr lang="en-US" sz="3200" b="1" dirty="0"/>
              <a:t>Ability to grow in Harsh environments</a:t>
            </a:r>
          </a:p>
        </p:txBody>
      </p:sp>
      <p:sp>
        <p:nvSpPr>
          <p:cNvPr id="3" name="Content Placeholder 2"/>
          <p:cNvSpPr>
            <a:spLocks noGrp="1"/>
          </p:cNvSpPr>
          <p:nvPr>
            <p:ph idx="1"/>
          </p:nvPr>
        </p:nvSpPr>
        <p:spPr>
          <a:xfrm>
            <a:off x="838200" y="789708"/>
            <a:ext cx="10515600" cy="5933063"/>
          </a:xfrm>
        </p:spPr>
        <p:txBody>
          <a:bodyPr>
            <a:normAutofit fontScale="77500" lnSpcReduction="20000"/>
          </a:bodyPr>
          <a:lstStyle/>
          <a:p>
            <a:r>
              <a:rPr lang="en-US" dirty="0" smtClean="0"/>
              <a:t>Higher plants contain genes homologous to </a:t>
            </a:r>
            <a:r>
              <a:rPr lang="en-US" dirty="0" err="1" smtClean="0"/>
              <a:t>otsA</a:t>
            </a:r>
            <a:r>
              <a:rPr lang="en-US" dirty="0" smtClean="0"/>
              <a:t> &amp;</a:t>
            </a:r>
            <a:r>
              <a:rPr lang="en-US" dirty="0" err="1" smtClean="0"/>
              <a:t>otsB</a:t>
            </a:r>
            <a:r>
              <a:rPr lang="en-US" dirty="0" smtClean="0"/>
              <a:t>.</a:t>
            </a:r>
          </a:p>
          <a:p>
            <a:r>
              <a:rPr lang="en-US" dirty="0" smtClean="0"/>
              <a:t>A fusion gene was generated – and to obtain tissue-specific or stress inducible expression, two different constructs were made</a:t>
            </a:r>
          </a:p>
          <a:p>
            <a:r>
              <a:rPr lang="en-US" dirty="0" smtClean="0"/>
              <a:t>1. fusion gene – equipped with a transit peptide, was placed under the control of the promoter of </a:t>
            </a:r>
            <a:r>
              <a:rPr lang="en-US" dirty="0" err="1" smtClean="0"/>
              <a:t>rbcs</a:t>
            </a:r>
            <a:r>
              <a:rPr lang="en-US" dirty="0" smtClean="0"/>
              <a:t>, gene encoding the small subunit of </a:t>
            </a:r>
            <a:r>
              <a:rPr lang="en-US" dirty="0" err="1" smtClean="0"/>
              <a:t>ribulose</a:t>
            </a:r>
            <a:r>
              <a:rPr lang="en-US" dirty="0" smtClean="0"/>
              <a:t> </a:t>
            </a:r>
            <a:r>
              <a:rPr lang="en-US" dirty="0" err="1" smtClean="0"/>
              <a:t>biphosphate</a:t>
            </a:r>
            <a:r>
              <a:rPr lang="en-US" dirty="0" smtClean="0"/>
              <a:t> carboxylase, to direct the gene product to the chloroplast</a:t>
            </a:r>
          </a:p>
          <a:p>
            <a:r>
              <a:rPr lang="en-US" dirty="0" smtClean="0"/>
              <a:t>2. gene was placed under the control of an </a:t>
            </a:r>
            <a:r>
              <a:rPr lang="en-US" dirty="0" err="1" smtClean="0"/>
              <a:t>abscisic</a:t>
            </a:r>
            <a:r>
              <a:rPr lang="en-US" dirty="0" smtClean="0"/>
              <a:t> acid – inducible promoter. Here the fusion enzyme remains in the cytosol.</a:t>
            </a:r>
          </a:p>
          <a:p>
            <a:r>
              <a:rPr lang="en-US" dirty="0" smtClean="0"/>
              <a:t>Constructs were introduced into rice using </a:t>
            </a:r>
            <a:r>
              <a:rPr lang="en-US" i="1" dirty="0" smtClean="0"/>
              <a:t>Agrobacterium</a:t>
            </a:r>
            <a:r>
              <a:rPr lang="en-US" dirty="0" smtClean="0"/>
              <a:t> mediated gene transfer.</a:t>
            </a:r>
          </a:p>
          <a:p>
            <a:r>
              <a:rPr lang="en-US" dirty="0" smtClean="0"/>
              <a:t>Compared to </a:t>
            </a:r>
            <a:r>
              <a:rPr lang="en-US" dirty="0" err="1" smtClean="0"/>
              <a:t>nontransgenic</a:t>
            </a:r>
            <a:r>
              <a:rPr lang="en-US" dirty="0" smtClean="0"/>
              <a:t> plants, the transgenic lines showed sustained plant growth under drought, salt or low temperature stress conditions.</a:t>
            </a:r>
          </a:p>
          <a:p>
            <a:r>
              <a:rPr lang="en-US" dirty="0" smtClean="0"/>
              <a:t>Transgenic rice contained 3-9 fold greater levels of </a:t>
            </a:r>
            <a:r>
              <a:rPr lang="en-US" dirty="0" err="1" smtClean="0"/>
              <a:t>trehalose</a:t>
            </a:r>
            <a:r>
              <a:rPr lang="en-US" dirty="0" smtClean="0"/>
              <a:t>.</a:t>
            </a:r>
          </a:p>
          <a:p>
            <a:r>
              <a:rPr lang="en-US" dirty="0" smtClean="0"/>
              <a:t>Detailed analysis showed – less photo oxidation damage to photosystem II, higher levels of soluble carbohydrate and greater ability to control K+/Na+ balance in the roots under stress conditions.</a:t>
            </a:r>
          </a:p>
          <a:p>
            <a:r>
              <a:rPr lang="en-US" dirty="0" smtClean="0"/>
              <a:t>Results indicate that </a:t>
            </a:r>
            <a:r>
              <a:rPr lang="en-US" dirty="0" err="1" smtClean="0"/>
              <a:t>trehalose</a:t>
            </a:r>
            <a:r>
              <a:rPr lang="en-US" dirty="0" smtClean="0"/>
              <a:t> acts as a regulatory molecule that  affects the expression of genes associated with carbon metabolism and those involved with ion uptake and possibly other processes as well.</a:t>
            </a:r>
          </a:p>
          <a:p>
            <a:r>
              <a:rPr lang="en-US" dirty="0" smtClean="0"/>
              <a:t>Initial field trails are promising – prospect of growing rice under harsh conditions.</a:t>
            </a:r>
            <a:endParaRPr lang="en-US" dirty="0"/>
          </a:p>
        </p:txBody>
      </p:sp>
    </p:spTree>
    <p:extLst>
      <p:ext uri="{BB962C8B-B14F-4D97-AF65-F5344CB8AC3E}">
        <p14:creationId xmlns:p14="http://schemas.microsoft.com/office/powerpoint/2010/main" val="1800234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04576"/>
          </a:xfrm>
        </p:spPr>
        <p:txBody>
          <a:bodyPr>
            <a:normAutofit fontScale="90000"/>
          </a:bodyPr>
          <a:lstStyle/>
          <a:p>
            <a:r>
              <a:rPr lang="en-US" sz="3200" b="1" dirty="0"/>
              <a:t>PRINCIPLES OF MICROBIAL BIOTECHNOLOGY</a:t>
            </a:r>
            <a:r>
              <a:rPr lang="en-US" b="1" dirty="0"/>
              <a:t/>
            </a:r>
            <a:br>
              <a:rPr lang="en-US" b="1" dirty="0"/>
            </a:br>
            <a:endParaRPr lang="en-US" dirty="0"/>
          </a:p>
        </p:txBody>
      </p:sp>
      <p:sp>
        <p:nvSpPr>
          <p:cNvPr id="3" name="Content Placeholder 2"/>
          <p:cNvSpPr>
            <a:spLocks noGrp="1"/>
          </p:cNvSpPr>
          <p:nvPr>
            <p:ph idx="1"/>
          </p:nvPr>
        </p:nvSpPr>
        <p:spPr>
          <a:xfrm>
            <a:off x="838200" y="669702"/>
            <a:ext cx="10515600" cy="5507261"/>
          </a:xfrm>
        </p:spPr>
        <p:txBody>
          <a:bodyPr>
            <a:normAutofit lnSpcReduction="10000"/>
          </a:bodyPr>
          <a:lstStyle/>
          <a:p>
            <a:r>
              <a:rPr lang="en-US" dirty="0"/>
              <a:t>Microorganisms – Most versatile and adaptable forms of life on </a:t>
            </a:r>
            <a:r>
              <a:rPr lang="en-US" dirty="0" smtClean="0"/>
              <a:t>earth.</a:t>
            </a:r>
            <a:endParaRPr lang="en-US" dirty="0"/>
          </a:p>
          <a:p>
            <a:r>
              <a:rPr lang="en-US" dirty="0"/>
              <a:t>Use of them for large scale industrial purposes </a:t>
            </a:r>
            <a:r>
              <a:rPr lang="en-US" dirty="0" smtClean="0"/>
              <a:t>has </a:t>
            </a:r>
            <a:r>
              <a:rPr lang="en-US" dirty="0"/>
              <a:t>a long history.</a:t>
            </a:r>
          </a:p>
          <a:p>
            <a:r>
              <a:rPr lang="en-US" dirty="0"/>
              <a:t>With the development of science and knowledge about the genetics, biochemistry and physiology of MO’s, their applications in various fields is explored.</a:t>
            </a:r>
          </a:p>
          <a:p>
            <a:r>
              <a:rPr lang="en-US" dirty="0"/>
              <a:t>Various techniques of gene manipulation, </a:t>
            </a:r>
            <a:r>
              <a:rPr lang="en-US" dirty="0" err="1"/>
              <a:t>rDNA</a:t>
            </a:r>
            <a:r>
              <a:rPr lang="en-US" dirty="0"/>
              <a:t> technology, bioinformatics and Biocomputing – powerful tools for genomic and proteomic research.</a:t>
            </a:r>
          </a:p>
          <a:p>
            <a:r>
              <a:rPr lang="en-US" dirty="0"/>
              <a:t>The umbrella of MB covers many scientific activities ranging from production of recombinant human hormones to that of Microbial insecticides from mineral leaching to bioremediation of toxic wastes etc.</a:t>
            </a:r>
          </a:p>
          <a:p>
            <a:r>
              <a:rPr lang="en-US" dirty="0"/>
              <a:t>We shall discuss in brief about understanding of the various applications of MO’s, production of their bioactive </a:t>
            </a:r>
            <a:r>
              <a:rPr lang="en-US" dirty="0" smtClean="0"/>
              <a:t>molecules etc.</a:t>
            </a:r>
            <a:endParaRPr lang="en-US" dirty="0"/>
          </a:p>
          <a:p>
            <a:endParaRPr lang="en-US" dirty="0"/>
          </a:p>
        </p:txBody>
      </p:sp>
    </p:spTree>
    <p:extLst>
      <p:ext uri="{BB962C8B-B14F-4D97-AF65-F5344CB8AC3E}">
        <p14:creationId xmlns:p14="http://schemas.microsoft.com/office/powerpoint/2010/main" val="22037150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83020"/>
          </a:xfrm>
        </p:spPr>
        <p:txBody>
          <a:bodyPr>
            <a:normAutofit fontScale="90000"/>
          </a:bodyPr>
          <a:lstStyle/>
          <a:p>
            <a:r>
              <a:rPr lang="en-US" sz="3200" b="1" dirty="0" smtClean="0"/>
              <a:t>Resistance to insect pests:</a:t>
            </a:r>
            <a:endParaRPr lang="en-US" sz="3200" b="1" dirty="0"/>
          </a:p>
        </p:txBody>
      </p:sp>
      <p:sp>
        <p:nvSpPr>
          <p:cNvPr id="3" name="Content Placeholder 2"/>
          <p:cNvSpPr>
            <a:spLocks noGrp="1"/>
          </p:cNvSpPr>
          <p:nvPr>
            <p:ph idx="1"/>
          </p:nvPr>
        </p:nvSpPr>
        <p:spPr>
          <a:xfrm>
            <a:off x="838200" y="748146"/>
            <a:ext cx="10515600" cy="5428817"/>
          </a:xfrm>
        </p:spPr>
        <p:txBody>
          <a:bodyPr/>
          <a:lstStyle/>
          <a:p>
            <a:r>
              <a:rPr lang="en-US" i="1" dirty="0" smtClean="0"/>
              <a:t>Bacillus </a:t>
            </a:r>
            <a:r>
              <a:rPr lang="en-US" i="1" dirty="0" err="1" smtClean="0"/>
              <a:t>thuringiensis</a:t>
            </a:r>
            <a:r>
              <a:rPr lang="en-US" dirty="0"/>
              <a:t> </a:t>
            </a:r>
            <a:r>
              <a:rPr lang="en-US" dirty="0" smtClean="0"/>
              <a:t>– produces protein endotoxins that permeabilize the epithelial cells in the gut of the larvae/ insects.</a:t>
            </a:r>
          </a:p>
          <a:p>
            <a:r>
              <a:rPr lang="en-US" dirty="0" smtClean="0"/>
              <a:t>Transgenic plants have been created where the </a:t>
            </a:r>
            <a:r>
              <a:rPr lang="en-US" dirty="0" err="1" smtClean="0"/>
              <a:t>Bt</a:t>
            </a:r>
            <a:r>
              <a:rPr lang="en-US" dirty="0" smtClean="0"/>
              <a:t> toxic genes have been introduced into tobacco, tomato, cotton etc.</a:t>
            </a:r>
          </a:p>
          <a:p>
            <a:r>
              <a:rPr lang="en-US" dirty="0" smtClean="0"/>
              <a:t>We shall discuss more about transgenic plants in another topic.</a:t>
            </a:r>
          </a:p>
          <a:p>
            <a:r>
              <a:rPr lang="en-US" dirty="0" smtClean="0"/>
              <a:t>A different approach to achieve the same end was to transfer </a:t>
            </a:r>
            <a:r>
              <a:rPr lang="en-US" dirty="0" err="1" smtClean="0"/>
              <a:t>Bt</a:t>
            </a:r>
            <a:r>
              <a:rPr lang="en-US" dirty="0" smtClean="0"/>
              <a:t> endotoxin gene into bacteria such as </a:t>
            </a:r>
            <a:r>
              <a:rPr lang="en-US" i="1" dirty="0" err="1" smtClean="0"/>
              <a:t>Clavibacter</a:t>
            </a:r>
            <a:r>
              <a:rPr lang="en-US" i="1" dirty="0" smtClean="0"/>
              <a:t> </a:t>
            </a:r>
            <a:r>
              <a:rPr lang="en-US" i="1" dirty="0" err="1" smtClean="0"/>
              <a:t>xyli</a:t>
            </a:r>
            <a:r>
              <a:rPr lang="en-US" i="1" dirty="0" smtClean="0"/>
              <a:t> </a:t>
            </a:r>
            <a:r>
              <a:rPr lang="en-US" dirty="0" smtClean="0"/>
              <a:t>subsp. </a:t>
            </a:r>
            <a:r>
              <a:rPr lang="en-US" i="1" dirty="0" err="1"/>
              <a:t>c</a:t>
            </a:r>
            <a:r>
              <a:rPr lang="en-US" i="1" dirty="0" err="1" smtClean="0"/>
              <a:t>ynodontis</a:t>
            </a:r>
            <a:r>
              <a:rPr lang="en-US" dirty="0" smtClean="0"/>
              <a:t> which colonizes the interior of plants.</a:t>
            </a:r>
          </a:p>
          <a:p>
            <a:r>
              <a:rPr lang="en-US" dirty="0" smtClean="0"/>
              <a:t>Can be introduced into corn – recombinant </a:t>
            </a:r>
            <a:r>
              <a:rPr lang="en-US" i="1" dirty="0" err="1" smtClean="0"/>
              <a:t>C.xyli</a:t>
            </a:r>
            <a:r>
              <a:rPr lang="en-US" dirty="0" smtClean="0"/>
              <a:t> strains showed promise in controlling leaf and stem feeding </a:t>
            </a:r>
            <a:r>
              <a:rPr lang="en-US" dirty="0" err="1" smtClean="0"/>
              <a:t>lepidopteran</a:t>
            </a:r>
            <a:r>
              <a:rPr lang="en-US" dirty="0" smtClean="0"/>
              <a:t> larvae.</a:t>
            </a:r>
          </a:p>
          <a:p>
            <a:endParaRPr lang="en-US" dirty="0" smtClean="0"/>
          </a:p>
          <a:p>
            <a:endParaRPr lang="en-US" dirty="0"/>
          </a:p>
        </p:txBody>
      </p:sp>
    </p:spTree>
    <p:extLst>
      <p:ext uri="{BB962C8B-B14F-4D97-AF65-F5344CB8AC3E}">
        <p14:creationId xmlns:p14="http://schemas.microsoft.com/office/powerpoint/2010/main" val="20378706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79111"/>
          </a:xfrm>
        </p:spPr>
        <p:txBody>
          <a:bodyPr>
            <a:normAutofit fontScale="90000"/>
          </a:bodyPr>
          <a:lstStyle/>
          <a:p>
            <a:r>
              <a:rPr lang="en-US" sz="3200" b="1" i="1" dirty="0"/>
              <a:t>Bacillus </a:t>
            </a:r>
            <a:r>
              <a:rPr lang="en-US" sz="3200" b="1" i="1" dirty="0" err="1"/>
              <a:t>subtilis</a:t>
            </a:r>
            <a:r>
              <a:rPr lang="en-US" sz="3200" b="1" i="1" dirty="0"/>
              <a:t> </a:t>
            </a:r>
            <a:r>
              <a:rPr lang="en-US" sz="3200" b="1" dirty="0"/>
              <a:t>strains as broad spectrum microbial pesticides:</a:t>
            </a:r>
            <a:br>
              <a:rPr lang="en-US" sz="3200" b="1" dirty="0"/>
            </a:br>
            <a:endParaRPr lang="en-US" sz="3200" b="1" dirty="0"/>
          </a:p>
        </p:txBody>
      </p:sp>
      <p:sp>
        <p:nvSpPr>
          <p:cNvPr id="3" name="Content Placeholder 2"/>
          <p:cNvSpPr>
            <a:spLocks noGrp="1"/>
          </p:cNvSpPr>
          <p:nvPr>
            <p:ph idx="1"/>
          </p:nvPr>
        </p:nvSpPr>
        <p:spPr>
          <a:xfrm>
            <a:off x="838200" y="644236"/>
            <a:ext cx="10515600" cy="6027020"/>
          </a:xfrm>
        </p:spPr>
        <p:txBody>
          <a:bodyPr>
            <a:normAutofit fontScale="92500" lnSpcReduction="10000"/>
          </a:bodyPr>
          <a:lstStyle/>
          <a:p>
            <a:r>
              <a:rPr lang="en-US" dirty="0" smtClean="0"/>
              <a:t>Secrete a formidable array of compounds which display antifungal, antibacterial and even insecticidal activities.</a:t>
            </a:r>
          </a:p>
          <a:p>
            <a:r>
              <a:rPr lang="en-US" dirty="0" smtClean="0"/>
              <a:t>Produce classes of </a:t>
            </a:r>
            <a:r>
              <a:rPr lang="en-US" dirty="0" err="1" smtClean="0"/>
              <a:t>lipopeptides</a:t>
            </a:r>
            <a:r>
              <a:rPr lang="en-US" dirty="0" smtClean="0"/>
              <a:t> like </a:t>
            </a:r>
            <a:r>
              <a:rPr lang="en-US" dirty="0" err="1" smtClean="0"/>
              <a:t>iturins</a:t>
            </a:r>
            <a:r>
              <a:rPr lang="en-US" dirty="0" smtClean="0"/>
              <a:t> and </a:t>
            </a:r>
            <a:r>
              <a:rPr lang="en-US" dirty="0" err="1" smtClean="0"/>
              <a:t>plipastatins</a:t>
            </a:r>
            <a:r>
              <a:rPr lang="en-US" dirty="0" smtClean="0"/>
              <a:t>, </a:t>
            </a:r>
            <a:r>
              <a:rPr lang="en-US" dirty="0" err="1" smtClean="0"/>
              <a:t>surfactin</a:t>
            </a:r>
            <a:r>
              <a:rPr lang="en-US" dirty="0" smtClean="0"/>
              <a:t>, iron chelating agents and also a potent proteases with broad specificity.</a:t>
            </a:r>
          </a:p>
          <a:p>
            <a:r>
              <a:rPr lang="en-US" dirty="0" smtClean="0"/>
              <a:t>Strains capable of producing these potent mixture of products can be obtained by SSF with soybean curd residue as substrate – cells produce elevated level s of these </a:t>
            </a:r>
            <a:r>
              <a:rPr lang="en-US" dirty="0" err="1" smtClean="0"/>
              <a:t>lipopeptides</a:t>
            </a:r>
            <a:r>
              <a:rPr lang="en-US" dirty="0" smtClean="0"/>
              <a:t> and the broth can directly be applied to soil, to suppress the growth of various plant pathogens.</a:t>
            </a:r>
          </a:p>
          <a:p>
            <a:r>
              <a:rPr lang="en-US" dirty="0" smtClean="0"/>
              <a:t>Patented strain of B.S. Qst.713 produces more than 30 of these different </a:t>
            </a:r>
            <a:r>
              <a:rPr lang="en-US" dirty="0" err="1" smtClean="0"/>
              <a:t>lipopeptides</a:t>
            </a:r>
            <a:r>
              <a:rPr lang="en-US" dirty="0" smtClean="0"/>
              <a:t> and the strain is growth under SSF and the broth containing cells, spores and </a:t>
            </a:r>
            <a:r>
              <a:rPr lang="en-US" dirty="0" err="1" smtClean="0"/>
              <a:t>lipopeptides</a:t>
            </a:r>
            <a:r>
              <a:rPr lang="en-US" dirty="0" smtClean="0"/>
              <a:t> is concentrated and spray dried. The resulting powder is sold as </a:t>
            </a:r>
            <a:r>
              <a:rPr lang="en-US" dirty="0" err="1" smtClean="0"/>
              <a:t>biofungicide</a:t>
            </a:r>
            <a:r>
              <a:rPr lang="en-US" dirty="0" smtClean="0"/>
              <a:t> either in dry or </a:t>
            </a:r>
            <a:r>
              <a:rPr lang="en-US" dirty="0" err="1" smtClean="0"/>
              <a:t>aq.suspension</a:t>
            </a:r>
            <a:r>
              <a:rPr lang="en-US" dirty="0" smtClean="0"/>
              <a:t>.</a:t>
            </a:r>
          </a:p>
          <a:p>
            <a:r>
              <a:rPr lang="en-US" dirty="0" smtClean="0"/>
              <a:t>When applied on plants – coats leaf surfaces, preventing the attachment of pathogens</a:t>
            </a:r>
          </a:p>
          <a:p>
            <a:r>
              <a:rPr lang="en-US" dirty="0" err="1" smtClean="0"/>
              <a:t>Lipopeptides</a:t>
            </a:r>
            <a:r>
              <a:rPr lang="en-US" dirty="0" smtClean="0"/>
              <a:t> destroy fungal cells and spores by </a:t>
            </a:r>
            <a:r>
              <a:rPr lang="en-US" dirty="0" err="1" smtClean="0"/>
              <a:t>permeabilizing</a:t>
            </a:r>
            <a:r>
              <a:rPr lang="en-US" dirty="0" smtClean="0"/>
              <a:t> their membrane.</a:t>
            </a:r>
          </a:p>
          <a:p>
            <a:endParaRPr lang="en-US" dirty="0"/>
          </a:p>
        </p:txBody>
      </p:sp>
    </p:spTree>
    <p:extLst>
      <p:ext uri="{BB962C8B-B14F-4D97-AF65-F5344CB8AC3E}">
        <p14:creationId xmlns:p14="http://schemas.microsoft.com/office/powerpoint/2010/main" val="2235640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654" y="390882"/>
            <a:ext cx="10515600" cy="278819"/>
          </a:xfrm>
        </p:spPr>
        <p:txBody>
          <a:bodyPr>
            <a:noAutofit/>
          </a:bodyPr>
          <a:lstStyle/>
          <a:p>
            <a:r>
              <a:rPr lang="en-US" sz="3200" dirty="0" smtClean="0"/>
              <a:t>Applications</a:t>
            </a:r>
            <a:endParaRPr lang="en-US" sz="3200" dirty="0"/>
          </a:p>
        </p:txBody>
      </p:sp>
      <p:sp>
        <p:nvSpPr>
          <p:cNvPr id="3" name="Content Placeholder 2"/>
          <p:cNvSpPr>
            <a:spLocks noGrp="1"/>
          </p:cNvSpPr>
          <p:nvPr>
            <p:ph idx="1"/>
          </p:nvPr>
        </p:nvSpPr>
        <p:spPr>
          <a:xfrm>
            <a:off x="838200" y="798490"/>
            <a:ext cx="10515600" cy="5937161"/>
          </a:xfrm>
        </p:spPr>
        <p:txBody>
          <a:bodyPr>
            <a:normAutofit fontScale="92500" lnSpcReduction="20000"/>
          </a:bodyPr>
          <a:lstStyle/>
          <a:p>
            <a:r>
              <a:rPr lang="en-US" dirty="0"/>
              <a:t>Microbial biotechnology, enabled by genome studies, will lead to breakthroughs such as </a:t>
            </a:r>
            <a:r>
              <a:rPr lang="en-US" b="1" dirty="0"/>
              <a:t>improved vaccines and better disease-diagnostic tools, improved microbial agents for biological control of plant and animal pests, modifications of plant and animal pathogens for reduced virulence, development of new industrial catalysts and fermentation organisms, and development of new microbial agents for bioremediation of soil and water contaminated by agricultural runoff</a:t>
            </a:r>
            <a:r>
              <a:rPr lang="en-US" b="1" dirty="0" smtClean="0"/>
              <a:t>.</a:t>
            </a:r>
          </a:p>
          <a:p>
            <a:endParaRPr lang="en-US" dirty="0"/>
          </a:p>
          <a:p>
            <a:r>
              <a:rPr lang="en-US" dirty="0"/>
              <a:t>Microbial genomics and microbial biotechnology research is critical for advances in </a:t>
            </a:r>
            <a:r>
              <a:rPr lang="en-US" b="1" dirty="0"/>
              <a:t>food safety, food security, biotechnology, value-added products, human nutrition and functional foods, plant and animal protection</a:t>
            </a:r>
            <a:r>
              <a:rPr lang="en-US" dirty="0"/>
              <a:t>, and furthering fundamental research in the agricultural sciences.</a:t>
            </a:r>
          </a:p>
          <a:p>
            <a:endParaRPr lang="en-US" dirty="0" smtClean="0"/>
          </a:p>
          <a:p>
            <a:r>
              <a:rPr lang="en-US" dirty="0" smtClean="0"/>
              <a:t>The </a:t>
            </a:r>
            <a:r>
              <a:rPr lang="en-US" dirty="0"/>
              <a:t>most advantageous microbial products not only are restricted to useful </a:t>
            </a:r>
            <a:r>
              <a:rPr lang="en-US" b="1" dirty="0"/>
              <a:t>proteins and enzymes, antibiotics, antitumor agents, </a:t>
            </a:r>
            <a:r>
              <a:rPr lang="en-US" b="1" dirty="0" err="1"/>
              <a:t>immunosuppressants</a:t>
            </a:r>
            <a:r>
              <a:rPr lang="en-US" dirty="0"/>
              <a:t> but also include antivirals, </a:t>
            </a:r>
            <a:r>
              <a:rPr lang="en-US" dirty="0" err="1"/>
              <a:t>anthelmintics</a:t>
            </a:r>
            <a:r>
              <a:rPr lang="en-US" dirty="0"/>
              <a:t>, </a:t>
            </a:r>
            <a:r>
              <a:rPr lang="en-US" dirty="0" err="1"/>
              <a:t>nutraceuticals</a:t>
            </a:r>
            <a:r>
              <a:rPr lang="en-US" dirty="0"/>
              <a:t>, polymers, enzyme inhibitors, surfactants, </a:t>
            </a:r>
            <a:r>
              <a:rPr lang="en-US" dirty="0" err="1"/>
              <a:t>bioherbicides</a:t>
            </a:r>
            <a:r>
              <a:rPr lang="en-US" dirty="0"/>
              <a:t>, </a:t>
            </a:r>
            <a:r>
              <a:rPr lang="en-US" dirty="0" err="1"/>
              <a:t>biopesticides</a:t>
            </a:r>
            <a:r>
              <a:rPr lang="en-US" dirty="0"/>
              <a:t>, and many more agricultural and industrial </a:t>
            </a:r>
            <a:r>
              <a:rPr lang="en-US" dirty="0" smtClean="0"/>
              <a:t>products.</a:t>
            </a:r>
          </a:p>
          <a:p>
            <a:endParaRPr lang="en-US" dirty="0"/>
          </a:p>
        </p:txBody>
      </p:sp>
    </p:spTree>
    <p:extLst>
      <p:ext uri="{BB962C8B-B14F-4D97-AF65-F5344CB8AC3E}">
        <p14:creationId xmlns:p14="http://schemas.microsoft.com/office/powerpoint/2010/main" val="3821554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b="1" dirty="0"/>
              <a:t>Human </a:t>
            </a:r>
            <a:r>
              <a:rPr lang="en-US" b="1" dirty="0" smtClean="0"/>
              <a:t>Therapeutics</a:t>
            </a:r>
          </a:p>
          <a:p>
            <a:pPr marL="514350" indent="-514350">
              <a:buFont typeface="+mj-lt"/>
              <a:buAutoNum type="arabicPeriod"/>
            </a:pPr>
            <a:r>
              <a:rPr lang="en-US" b="1" dirty="0"/>
              <a:t>DNA </a:t>
            </a:r>
            <a:r>
              <a:rPr lang="en-US" b="1" dirty="0" smtClean="0"/>
              <a:t>vaccines</a:t>
            </a:r>
          </a:p>
          <a:p>
            <a:pPr marL="514350" indent="-514350">
              <a:buFont typeface="+mj-lt"/>
              <a:buAutoNum type="arabicPeriod"/>
            </a:pPr>
            <a:r>
              <a:rPr lang="en-US" b="1" dirty="0"/>
              <a:t>Secondary Metabolites as a source of </a:t>
            </a:r>
            <a:r>
              <a:rPr lang="en-US" b="1" dirty="0" smtClean="0"/>
              <a:t>Drugs</a:t>
            </a:r>
          </a:p>
          <a:p>
            <a:pPr marL="514350" indent="-514350">
              <a:buFont typeface="+mj-lt"/>
              <a:buAutoNum type="arabicPeriod"/>
            </a:pPr>
            <a:r>
              <a:rPr lang="en-US" b="1" dirty="0" smtClean="0"/>
              <a:t>Agriculture</a:t>
            </a:r>
          </a:p>
          <a:p>
            <a:pPr marL="514350" indent="-514350">
              <a:buFont typeface="+mj-lt"/>
              <a:buAutoNum type="arabicPeriod"/>
            </a:pPr>
            <a:r>
              <a:rPr lang="en-US" b="1" dirty="0"/>
              <a:t>Food </a:t>
            </a:r>
            <a:r>
              <a:rPr lang="en-US" b="1" dirty="0" smtClean="0"/>
              <a:t>technology</a:t>
            </a:r>
          </a:p>
          <a:p>
            <a:pPr marL="514350" indent="-514350">
              <a:buFont typeface="+mj-lt"/>
              <a:buAutoNum type="arabicPeriod"/>
            </a:pPr>
            <a:r>
              <a:rPr lang="en-US" b="1" dirty="0"/>
              <a:t>Environmental applications of Microorganisms</a:t>
            </a:r>
            <a:endParaRPr lang="en-US" dirty="0"/>
          </a:p>
        </p:txBody>
      </p:sp>
    </p:spTree>
    <p:extLst>
      <p:ext uri="{BB962C8B-B14F-4D97-AF65-F5344CB8AC3E}">
        <p14:creationId xmlns:p14="http://schemas.microsoft.com/office/powerpoint/2010/main" val="3970198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Human Therapeutics:</a:t>
            </a:r>
            <a:endParaRPr lang="en-US" sz="3600" b="1" dirty="0"/>
          </a:p>
        </p:txBody>
      </p:sp>
      <p:sp>
        <p:nvSpPr>
          <p:cNvPr id="3" name="Content Placeholder 2"/>
          <p:cNvSpPr>
            <a:spLocks noGrp="1"/>
          </p:cNvSpPr>
          <p:nvPr>
            <p:ph idx="1"/>
          </p:nvPr>
        </p:nvSpPr>
        <p:spPr>
          <a:xfrm>
            <a:off x="838200" y="1298864"/>
            <a:ext cx="10515600" cy="4878099"/>
          </a:xfrm>
        </p:spPr>
        <p:txBody>
          <a:bodyPr>
            <a:normAutofit lnSpcReduction="10000"/>
          </a:bodyPr>
          <a:lstStyle/>
          <a:p>
            <a:pPr marL="514350" indent="-514350">
              <a:buAutoNum type="arabicPeriod"/>
            </a:pPr>
            <a:r>
              <a:rPr lang="en-US" b="1" dirty="0" smtClean="0"/>
              <a:t>Production of Heterologous Proteins:</a:t>
            </a:r>
          </a:p>
          <a:p>
            <a:r>
              <a:rPr lang="en-US" dirty="0" smtClean="0"/>
              <a:t>Pro</a:t>
            </a:r>
            <a:r>
              <a:rPr lang="en-US" sz="2400" dirty="0" smtClean="0"/>
              <a:t>duction of large number of proteins encoded by human genes in bacteria through genetic engineering.</a:t>
            </a:r>
          </a:p>
          <a:p>
            <a:r>
              <a:rPr lang="en-US" sz="2400" b="1" dirty="0"/>
              <a:t>Heterologous expression</a:t>
            </a:r>
            <a:r>
              <a:rPr lang="en-US" sz="2400" dirty="0"/>
              <a:t> refers to the </a:t>
            </a:r>
            <a:r>
              <a:rPr lang="en-US" sz="2400" b="1" dirty="0"/>
              <a:t>expression</a:t>
            </a:r>
            <a:r>
              <a:rPr lang="en-US" sz="2400" dirty="0"/>
              <a:t> of a gene or part of a gene in a host organism, which does not naturally have this gene or gene fragment. ... Genes are subjected to </a:t>
            </a:r>
            <a:r>
              <a:rPr lang="en-US" sz="2400" b="1" dirty="0"/>
              <a:t>heterologous expression</a:t>
            </a:r>
            <a:r>
              <a:rPr lang="en-US" sz="2400" dirty="0"/>
              <a:t> often to study specific </a:t>
            </a:r>
            <a:r>
              <a:rPr lang="en-US" sz="2400" b="1" dirty="0"/>
              <a:t>protein</a:t>
            </a:r>
            <a:r>
              <a:rPr lang="en-US" sz="2400" dirty="0"/>
              <a:t> interactions. </a:t>
            </a:r>
            <a:r>
              <a:rPr lang="en-US" sz="2400" i="1" dirty="0"/>
              <a:t>E. coli</a:t>
            </a:r>
            <a:r>
              <a:rPr lang="en-US" sz="2400" dirty="0"/>
              <a:t>, yeast (</a:t>
            </a:r>
            <a:r>
              <a:rPr lang="en-US" sz="2400" i="1" dirty="0"/>
              <a:t>S. </a:t>
            </a:r>
            <a:r>
              <a:rPr lang="en-US" sz="2400" i="1" dirty="0" err="1"/>
              <a:t>cerevisiae</a:t>
            </a:r>
            <a:r>
              <a:rPr lang="en-US" sz="2400" i="1" dirty="0"/>
              <a:t>, </a:t>
            </a:r>
            <a:r>
              <a:rPr lang="en-US" sz="2400" i="1" dirty="0" err="1" smtClean="0"/>
              <a:t>P.pastoris</a:t>
            </a:r>
            <a:r>
              <a:rPr lang="en-US" sz="2400" dirty="0"/>
              <a:t>)</a:t>
            </a:r>
            <a:endParaRPr lang="en-US" sz="2400" dirty="0" smtClean="0"/>
          </a:p>
          <a:p>
            <a:r>
              <a:rPr lang="en-US" sz="2400" dirty="0" smtClean="0"/>
              <a:t>Insulin – first GE therapeutic agent to be approved for clinical trials in humans</a:t>
            </a:r>
          </a:p>
          <a:p>
            <a:r>
              <a:rPr lang="en-US" sz="2400" dirty="0" smtClean="0"/>
              <a:t>Human Growth Hormone – produced in </a:t>
            </a:r>
            <a:r>
              <a:rPr lang="en-US" sz="2400" i="1" dirty="0" err="1" smtClean="0"/>
              <a:t>E.coli</a:t>
            </a:r>
            <a:r>
              <a:rPr lang="en-US" sz="2400" i="1" dirty="0" smtClean="0"/>
              <a:t>.</a:t>
            </a:r>
          </a:p>
          <a:p>
            <a:r>
              <a:rPr lang="en-US" sz="2400" dirty="0" smtClean="0"/>
              <a:t>Human tissue Plasminogen activator – </a:t>
            </a:r>
            <a:r>
              <a:rPr lang="en-US" sz="2400" dirty="0" err="1" smtClean="0"/>
              <a:t>proteolytic</a:t>
            </a:r>
            <a:r>
              <a:rPr lang="en-US" sz="2400" dirty="0" smtClean="0"/>
              <a:t> enzyme with an affinity for fibrin clots.</a:t>
            </a:r>
          </a:p>
          <a:p>
            <a:r>
              <a:rPr lang="en-US" sz="2400" dirty="0" smtClean="0"/>
              <a:t>A number of recombinant human gene products are produced in bacteria and fungi – </a:t>
            </a:r>
            <a:r>
              <a:rPr lang="en-US" sz="2400" dirty="0" err="1" smtClean="0"/>
              <a:t>Interferons</a:t>
            </a:r>
            <a:r>
              <a:rPr lang="en-US" sz="2400" dirty="0" smtClean="0"/>
              <a:t>, Interleukins, Factor VIII, Factor IX etc.</a:t>
            </a:r>
          </a:p>
          <a:p>
            <a:pPr marL="0" indent="0">
              <a:buNone/>
            </a:pPr>
            <a:endParaRPr lang="en-US" dirty="0"/>
          </a:p>
        </p:txBody>
      </p:sp>
    </p:spTree>
    <p:extLst>
      <p:ext uri="{BB962C8B-B14F-4D97-AF65-F5344CB8AC3E}">
        <p14:creationId xmlns:p14="http://schemas.microsoft.com/office/powerpoint/2010/main" val="93651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human insulin produ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9574" y="162669"/>
            <a:ext cx="8391598" cy="6025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4557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human growth hormone production in E.col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4589" y="596344"/>
            <a:ext cx="6695208" cy="5889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8931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human tissue plasminogen activator produ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5370" y="674318"/>
            <a:ext cx="6524625" cy="4619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7425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DNA vaccines:</a:t>
            </a:r>
            <a:endParaRPr lang="en-US" sz="2800" b="1" dirty="0"/>
          </a:p>
        </p:txBody>
      </p:sp>
      <p:sp>
        <p:nvSpPr>
          <p:cNvPr id="3" name="Content Placeholder 2"/>
          <p:cNvSpPr>
            <a:spLocks noGrp="1"/>
          </p:cNvSpPr>
          <p:nvPr>
            <p:ph idx="1"/>
          </p:nvPr>
        </p:nvSpPr>
        <p:spPr>
          <a:xfrm>
            <a:off x="765464" y="1368425"/>
            <a:ext cx="10515600" cy="4351338"/>
          </a:xfrm>
        </p:spPr>
        <p:txBody>
          <a:bodyPr>
            <a:normAutofit fontScale="92500" lnSpcReduction="10000"/>
          </a:bodyPr>
          <a:lstStyle/>
          <a:p>
            <a:r>
              <a:rPr lang="en-US" sz="2400" dirty="0" smtClean="0"/>
              <a:t>Consist of appropriately engineered plasmid DNA prepared on a large scale in </a:t>
            </a:r>
            <a:r>
              <a:rPr lang="en-US" sz="2400" i="1" dirty="0" err="1" smtClean="0"/>
              <a:t>E.coli</a:t>
            </a:r>
            <a:r>
              <a:rPr lang="en-US" sz="2400" i="1" dirty="0" smtClean="0"/>
              <a:t>.</a:t>
            </a:r>
          </a:p>
          <a:p>
            <a:r>
              <a:rPr lang="en-US" sz="2400" i="1" dirty="0" smtClean="0"/>
              <a:t>Vaccine plasmid –</a:t>
            </a:r>
            <a:r>
              <a:rPr lang="en-US" sz="2400" dirty="0" smtClean="0"/>
              <a:t> includes strong promoter system for expression in eukaryotic cells of an antigen protein ( cytomegalovirus), a cloning site for the insertion of the genes encoding the antigenic protein and an appropriately located Poly A tail, that is important for translation efficiency and stability of the mRNA</a:t>
            </a:r>
          </a:p>
          <a:p>
            <a:r>
              <a:rPr lang="en-US" sz="2400" dirty="0" smtClean="0"/>
              <a:t>Plasmid also contains Prokaryotic OOR and a selectable marker, ampicillin resistance gene.</a:t>
            </a:r>
          </a:p>
          <a:p>
            <a:r>
              <a:rPr lang="en-US" sz="2400" dirty="0" smtClean="0"/>
              <a:t>Generally introduced by intramuscular injection</a:t>
            </a:r>
          </a:p>
          <a:p>
            <a:r>
              <a:rPr lang="en-US" sz="2400" dirty="0" smtClean="0"/>
              <a:t>DNA vaccines induce both humoral and cellular response</a:t>
            </a:r>
          </a:p>
          <a:p>
            <a:r>
              <a:rPr lang="en-US" sz="2400" dirty="0" smtClean="0"/>
              <a:t>In clinical trails, vaccines for malaria, hepatitis B, HIV, influenza elicited only moderate response in human volunteers</a:t>
            </a:r>
          </a:p>
          <a:p>
            <a:r>
              <a:rPr lang="en-US" sz="2400" dirty="0" smtClean="0"/>
              <a:t>More research needed.</a:t>
            </a:r>
            <a:endParaRPr lang="en-US" sz="2400" dirty="0"/>
          </a:p>
        </p:txBody>
      </p:sp>
    </p:spTree>
    <p:extLst>
      <p:ext uri="{BB962C8B-B14F-4D97-AF65-F5344CB8AC3E}">
        <p14:creationId xmlns:p14="http://schemas.microsoft.com/office/powerpoint/2010/main" val="35608852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837EE5CA5E964792EED009A2E52222" ma:contentTypeVersion="0" ma:contentTypeDescription="Create a new document." ma:contentTypeScope="" ma:versionID="13beebd1b58a5f5f2451933519fcd9bc">
  <xsd:schema xmlns:xsd="http://www.w3.org/2001/XMLSchema" xmlns:xs="http://www.w3.org/2001/XMLSchema" xmlns:p="http://schemas.microsoft.com/office/2006/metadata/properties" targetNamespace="http://schemas.microsoft.com/office/2006/metadata/properties" ma:root="true" ma:fieldsID="63f9ca9ed2b1b526ffdf70859b84e62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02EF7A9-3A93-46A8-9BCE-49D8FCF0837D}"/>
</file>

<file path=customXml/itemProps2.xml><?xml version="1.0" encoding="utf-8"?>
<ds:datastoreItem xmlns:ds="http://schemas.openxmlformats.org/officeDocument/2006/customXml" ds:itemID="{E92D8CA1-D4A8-4083-86C4-AC3693760326}"/>
</file>

<file path=customXml/itemProps3.xml><?xml version="1.0" encoding="utf-8"?>
<ds:datastoreItem xmlns:ds="http://schemas.openxmlformats.org/officeDocument/2006/customXml" ds:itemID="{CB67BE71-D281-4B39-BAEA-A074F4624BDC}"/>
</file>

<file path=docProps/app.xml><?xml version="1.0" encoding="utf-8"?>
<Properties xmlns="http://schemas.openxmlformats.org/officeDocument/2006/extended-properties" xmlns:vt="http://schemas.openxmlformats.org/officeDocument/2006/docPropsVTypes">
  <TotalTime>241</TotalTime>
  <Words>1771</Words>
  <Application>Microsoft Office PowerPoint</Application>
  <PresentationFormat>Widescreen</PresentationFormat>
  <Paragraphs>112</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MICROBIAL BIOTECHNOLOGY</vt:lpstr>
      <vt:lpstr>PRINCIPLES OF MICROBIAL BIOTECHNOLOGY </vt:lpstr>
      <vt:lpstr>Applications</vt:lpstr>
      <vt:lpstr>Applications:</vt:lpstr>
      <vt:lpstr>Human Therapeutics:</vt:lpstr>
      <vt:lpstr>PowerPoint Presentation</vt:lpstr>
      <vt:lpstr>PowerPoint Presentation</vt:lpstr>
      <vt:lpstr>PowerPoint Presentation</vt:lpstr>
      <vt:lpstr>DNA vaccines:</vt:lpstr>
      <vt:lpstr>PowerPoint Presentation</vt:lpstr>
      <vt:lpstr>Secondary Metabolites as a source of Drugs</vt:lpstr>
      <vt:lpstr>Zaragozic acids (Squalestatins)</vt:lpstr>
      <vt:lpstr>PowerPoint Presentation</vt:lpstr>
      <vt:lpstr>Zaragozic acids (Squalestatins)</vt:lpstr>
      <vt:lpstr>Taxol</vt:lpstr>
      <vt:lpstr>PowerPoint Presentation</vt:lpstr>
      <vt:lpstr>Agriculture</vt:lpstr>
      <vt:lpstr>Ability to grow in Harsh environments</vt:lpstr>
      <vt:lpstr>Ability to grow in Harsh environments</vt:lpstr>
      <vt:lpstr>Resistance to insect pests:</vt:lpstr>
      <vt:lpstr>Bacillus subtilis strains as broad spectrum microbial pesticides: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Therapeutics:</dc:title>
  <dc:creator>IITG</dc:creator>
  <cp:lastModifiedBy>User</cp:lastModifiedBy>
  <cp:revision>32</cp:revision>
  <dcterms:created xsi:type="dcterms:W3CDTF">2021-02-03T07:09:03Z</dcterms:created>
  <dcterms:modified xsi:type="dcterms:W3CDTF">2022-01-06T06:24:35Z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0x01010019837EE5CA5E964792EED009A2E52222</vt:lpwstr>
  </property>
</Properties>
</file>