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493" r:id="rId6"/>
    <p:sldId id="520" r:id="rId7"/>
    <p:sldId id="513" r:id="rId8"/>
    <p:sldId id="512" r:id="rId9"/>
    <p:sldId id="515" r:id="rId10"/>
    <p:sldId id="516" r:id="rId11"/>
    <p:sldId id="521" r:id="rId12"/>
    <p:sldId id="517" r:id="rId13"/>
    <p:sldId id="518" r:id="rId14"/>
    <p:sldId id="519" r:id="rId15"/>
    <p:sldId id="522" r:id="rId16"/>
    <p:sldId id="523" r:id="rId17"/>
    <p:sldId id="524" r:id="rId1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23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390C1-5F09-4E22-8241-B6ED508A78FF}" v="4" dt="2022-09-20T09:59:09.096"/>
    <p1510:client id="{F0ECE9CB-C735-4868-B58E-C309281B901D}" v="7" dt="2022-09-20T06:55:02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DWIVEDI" userId="S::abhishek.dwivedi@iitg.ac.in::d949ee08-d809-4bf9-9a9b-c77f250825d5" providerId="AD" clId="Web-{F0ECE9CB-C735-4868-B58E-C309281B901D}"/>
    <pc:docChg chg="modSld">
      <pc:chgData name="ABHISHEK DWIVEDI" userId="S::abhishek.dwivedi@iitg.ac.in::d949ee08-d809-4bf9-9a9b-c77f250825d5" providerId="AD" clId="Web-{F0ECE9CB-C735-4868-B58E-C309281B901D}" dt="2022-09-20T06:55:02.583" v="6" actId="14100"/>
      <pc:docMkLst>
        <pc:docMk/>
      </pc:docMkLst>
      <pc:sldChg chg="addSp modSp">
        <pc:chgData name="ABHISHEK DWIVEDI" userId="S::abhishek.dwivedi@iitg.ac.in::d949ee08-d809-4bf9-9a9b-c77f250825d5" providerId="AD" clId="Web-{F0ECE9CB-C735-4868-B58E-C309281B901D}" dt="2022-09-20T06:55:02.583" v="6" actId="14100"/>
        <pc:sldMkLst>
          <pc:docMk/>
          <pc:sldMk cId="0" sldId="513"/>
        </pc:sldMkLst>
        <pc:spChg chg="add mod">
          <ac:chgData name="ABHISHEK DWIVEDI" userId="S::abhishek.dwivedi@iitg.ac.in::d949ee08-d809-4bf9-9a9b-c77f250825d5" providerId="AD" clId="Web-{F0ECE9CB-C735-4868-B58E-C309281B901D}" dt="2022-09-20T06:55:02.583" v="6" actId="14100"/>
          <ac:spMkLst>
            <pc:docMk/>
            <pc:sldMk cId="0" sldId="513"/>
            <ac:spMk id="2" creationId="{910E9361-5913-39E8-C8D4-B826D4C8E5A3}"/>
          </ac:spMkLst>
        </pc:spChg>
        <pc:picChg chg="mod">
          <ac:chgData name="ABHISHEK DWIVEDI" userId="S::abhishek.dwivedi@iitg.ac.in::d949ee08-d809-4bf9-9a9b-c77f250825d5" providerId="AD" clId="Web-{F0ECE9CB-C735-4868-B58E-C309281B901D}" dt="2022-09-20T06:54:55.302" v="4" actId="1076"/>
          <ac:picMkLst>
            <pc:docMk/>
            <pc:sldMk cId="0" sldId="513"/>
            <ac:picMk id="35842" creationId="{00000000-0000-0000-0000-000000000000}"/>
          </ac:picMkLst>
        </pc:picChg>
      </pc:sldChg>
      <pc:sldChg chg="modSp">
        <pc:chgData name="ABHISHEK DWIVEDI" userId="S::abhishek.dwivedi@iitg.ac.in::d949ee08-d809-4bf9-9a9b-c77f250825d5" providerId="AD" clId="Web-{F0ECE9CB-C735-4868-B58E-C309281B901D}" dt="2022-09-20T06:54:29.333" v="0" actId="1076"/>
        <pc:sldMkLst>
          <pc:docMk/>
          <pc:sldMk cId="0" sldId="520"/>
        </pc:sldMkLst>
        <pc:spChg chg="mod">
          <ac:chgData name="ABHISHEK DWIVEDI" userId="S::abhishek.dwivedi@iitg.ac.in::d949ee08-d809-4bf9-9a9b-c77f250825d5" providerId="AD" clId="Web-{F0ECE9CB-C735-4868-B58E-C309281B901D}" dt="2022-09-20T06:54:29.333" v="0" actId="1076"/>
          <ac:spMkLst>
            <pc:docMk/>
            <pc:sldMk cId="0" sldId="520"/>
            <ac:spMk id="5" creationId="{00000000-0000-0000-0000-000000000000}"/>
          </ac:spMkLst>
        </pc:spChg>
      </pc:sldChg>
    </pc:docChg>
  </pc:docChgLst>
  <pc:docChgLst>
    <pc:chgData name="ABHISHEK DWIVEDI" userId="S::abhishek.dwivedi@iitg.ac.in::d949ee08-d809-4bf9-9a9b-c77f250825d5" providerId="AD" clId="Web-{A30390C1-5F09-4E22-8241-B6ED508A78FF}"/>
    <pc:docChg chg="modSld">
      <pc:chgData name="ABHISHEK DWIVEDI" userId="S::abhishek.dwivedi@iitg.ac.in::d949ee08-d809-4bf9-9a9b-c77f250825d5" providerId="AD" clId="Web-{A30390C1-5F09-4E22-8241-B6ED508A78FF}" dt="2022-09-20T09:59:09.096" v="3" actId="1076"/>
      <pc:docMkLst>
        <pc:docMk/>
      </pc:docMkLst>
      <pc:sldChg chg="modSp">
        <pc:chgData name="ABHISHEK DWIVEDI" userId="S::abhishek.dwivedi@iitg.ac.in::d949ee08-d809-4bf9-9a9b-c77f250825d5" providerId="AD" clId="Web-{A30390C1-5F09-4E22-8241-B6ED508A78FF}" dt="2022-09-20T09:38:25.763" v="2" actId="1076"/>
        <pc:sldMkLst>
          <pc:docMk/>
          <pc:sldMk cId="0" sldId="512"/>
        </pc:sldMkLst>
        <pc:picChg chg="mod">
          <ac:chgData name="ABHISHEK DWIVEDI" userId="S::abhishek.dwivedi@iitg.ac.in::d949ee08-d809-4bf9-9a9b-c77f250825d5" providerId="AD" clId="Web-{A30390C1-5F09-4E22-8241-B6ED508A78FF}" dt="2022-09-20T09:38:25.763" v="2" actId="1076"/>
          <ac:picMkLst>
            <pc:docMk/>
            <pc:sldMk cId="0" sldId="512"/>
            <ac:picMk id="6" creationId="{00000000-0000-0000-0000-000000000000}"/>
          </ac:picMkLst>
        </pc:picChg>
        <pc:picChg chg="mod">
          <ac:chgData name="ABHISHEK DWIVEDI" userId="S::abhishek.dwivedi@iitg.ac.in::d949ee08-d809-4bf9-9a9b-c77f250825d5" providerId="AD" clId="Web-{A30390C1-5F09-4E22-8241-B6ED508A78FF}" dt="2022-09-20T09:38:12.982" v="0" actId="1076"/>
          <ac:picMkLst>
            <pc:docMk/>
            <pc:sldMk cId="0" sldId="512"/>
            <ac:picMk id="37890" creationId="{00000000-0000-0000-0000-000000000000}"/>
          </ac:picMkLst>
        </pc:picChg>
      </pc:sldChg>
      <pc:sldChg chg="modSp">
        <pc:chgData name="ABHISHEK DWIVEDI" userId="S::abhishek.dwivedi@iitg.ac.in::d949ee08-d809-4bf9-9a9b-c77f250825d5" providerId="AD" clId="Web-{A30390C1-5F09-4E22-8241-B6ED508A78FF}" dt="2022-09-20T09:59:09.096" v="3" actId="1076"/>
        <pc:sldMkLst>
          <pc:docMk/>
          <pc:sldMk cId="0" sldId="519"/>
        </pc:sldMkLst>
        <pc:picChg chg="mod">
          <ac:chgData name="ABHISHEK DWIVEDI" userId="S::abhishek.dwivedi@iitg.ac.in::d949ee08-d809-4bf9-9a9b-c77f250825d5" providerId="AD" clId="Web-{A30390C1-5F09-4E22-8241-B6ED508A78FF}" dt="2022-09-20T09:59:09.096" v="3" actId="1076"/>
          <ac:picMkLst>
            <pc:docMk/>
            <pc:sldMk cId="0" sldId="519"/>
            <ac:picMk id="46082" creationId="{00000000-0000-0000-0000-00000000000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08T04:59:06.97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0 427,'0'0'0,"0"0"-4,0 0-83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14T05:16:27.06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342 12 371,'0'0'797,"0"0"-713,0 0-35,0 0-27,0 0-22,0 0 0,18-17-51,-18 17-216,-2 6-318</inkml:trace>
  <inkml:trace contextRef="#ctx0" brushRef="#br0" timeOffset="202">0 453 461,'0'0'0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14T05:17:39.27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815 885 179,'0'0'6,"0"0"0,0 0 48,0 0-47,0 0-7</inkml:trace>
  <inkml:trace contextRef="#ctx0" brushRef="#br0" timeOffset="18428">1489 481 388,'0'0'0,"0"0"-88</inkml:trace>
  <inkml:trace contextRef="#ctx0" brushRef="#br0" timeOffset="25373">0 0 56,'0'0'0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14T05:24:08.65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0 0 874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1-09-14T05:29:38.14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08T04:59:06.97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0 427,'0'0'0,"0"0"-4,0 0-83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14T04:58:14.321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25 34 1021,'0'0'181,"0"0"-133,0 0 2,0 0-22,0 0-24,0 0-3,-27-36-1,27 36-8,0 0-25,0 0-164,5 0-159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14T04:59:57.36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2 979 1010,'0'0'270,"0"0"-234,0 0-26,0 0-9,0 0-1,0 0-60,-2-39-211</inkml:trace>
  <inkml:trace contextRef="#ctx0" brushRef="#br0" timeOffset="200">66 371 1195,'0'0'15,"0"0"-15,0 0-75,0 0-109,0 0-25,0 0-135</inkml:trace>
  <inkml:trace contextRef="#ctx0" brushRef="#br0" timeOffset="972">574 0 1035,'0'0'119,"0"0"-68,0 0-19,0 0-32,0 0-4,0 0-46,80 21-100,-41 7-168</inkml:trace>
  <inkml:trace contextRef="#ctx0" brushRef="#br0" timeOffset="2442">2723 1041 1285,'0'0'49,"0"0"-48,0 0-1,0 0-3,0 0-11,0 0-46,-20 72-220,20-38-270</inkml:trace>
  <inkml:trace contextRef="#ctx0" brushRef="#br0" timeOffset="2660">2854 1445 643,'0'0'0,"0"0"-326</inkml:trace>
  <inkml:trace contextRef="#ctx0" brushRef="#br0" timeOffset="4640">3500 1666 371,'0'0'0</inkml:trace>
  <inkml:trace contextRef="#ctx0" brushRef="#br0" timeOffset="5039">3734 1285 1279,'0'0'74,"0"0"-48,0 0-26,0 0-1,0 0-36,0 0-67,-80 3-156,45 13-166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14T05:02:46.19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0 0 842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14T05:02:16.80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0 145,'0'0'0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14T05:06:54.302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118 0 287,'0'0'0,"0"0"-12,-118 43-38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14T05:08:42.62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0 0 410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14T05:11:53.84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76 44 417,'0'0'566,"0"0"-430,0 0-70,0 0-55,0 0-1,0 0-10,-12-42-2,51 42 0,15 15-7,10 7 9,6 7 6,-2 4-6,-5 5-5,-14 3 4,-9 0 0,-17-2 0,-14 3 0,-9 4-4,-27 2 5,-25 5 3,-14 2-1,-6 0-4,-3-6 2,4-5-39,7-10-62,1-5-46,10-13-106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35F22A8-0EC3-4E6C-8466-B73AB57EA72F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E28598-D3D6-40E7-9750-9909AC0D8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customXml" Target="../ink/ink1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1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4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customXml" Target="../ink/ink9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33048"/>
            <a:ext cx="10993549" cy="1475013"/>
          </a:xfrm>
        </p:spPr>
        <p:txBody>
          <a:bodyPr/>
          <a:lstStyle/>
          <a:p>
            <a:r>
              <a:rPr lang="en-US" b="1"/>
              <a:t>BT201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215286" y="4385204"/>
            <a:ext cx="315478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>
                <a:solidFill>
                  <a:schemeClr val="bg1">
                    <a:lumMod val="95000"/>
                  </a:schemeClr>
                </a:solidFill>
              </a:rPr>
              <a:t>14/09/2022</a:t>
            </a:r>
          </a:p>
          <a:p>
            <a:pPr algn="ctr"/>
            <a:r>
              <a:rPr lang="en-US" sz="1800" b="1">
                <a:solidFill>
                  <a:schemeClr val="bg1">
                    <a:lumMod val="95000"/>
                  </a:schemeClr>
                </a:solidFill>
              </a:rPr>
              <a:t>(Extra lecture)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0685" y="3513908"/>
            <a:ext cx="8536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92D050"/>
                </a:solidFill>
              </a:rPr>
              <a:t>Biochemical Process Calculations</a:t>
            </a:r>
          </a:p>
        </p:txBody>
      </p:sp>
    </p:spTree>
    <p:extLst>
      <p:ext uri="{BB962C8B-B14F-4D97-AF65-F5344CB8AC3E}">
        <p14:creationId xmlns:p14="http://schemas.microsoft.com/office/powerpoint/2010/main" val="142537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3424" y="5196185"/>
            <a:ext cx="104965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Let ξ1 represent the extent of reaction for Reaction (1) and</a:t>
            </a:r>
          </a:p>
          <a:p>
            <a:r>
              <a:rPr lang="en-US"/>
              <a:t> ξ2 represent the extent of reaction for Reaction (2). </a:t>
            </a:r>
          </a:p>
          <a:p>
            <a:r>
              <a:rPr lang="en-US"/>
              <a:t>The limiting reactant is CH3OH.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3888" y="2133600"/>
            <a:ext cx="24669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133475" y="292486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Based on the specified conversion, the extent of reaction for Reaction (1):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8075" y="3543300"/>
            <a:ext cx="43434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14788" y="747713"/>
            <a:ext cx="4067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43363" y="1457325"/>
            <a:ext cx="34194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900" y="2575832"/>
            <a:ext cx="7777162" cy="304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2198" y="1143000"/>
            <a:ext cx="3559777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62213" y="995363"/>
            <a:ext cx="4067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90788" y="1704975"/>
            <a:ext cx="34194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711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64588" y="2106613"/>
              <a:ext cx="128587" cy="163512"/>
            </p14:xfrm>
          </p:contentPart>
        </mc:Choice>
        <mc:Fallback>
          <p:pic>
            <p:nvPicPr>
              <p:cNvPr id="4711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55327" y="2097351"/>
                <a:ext cx="147109" cy="182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712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48050" y="4094163"/>
              <a:ext cx="536575" cy="319087"/>
            </p14:xfrm>
          </p:contentPart>
        </mc:Choice>
        <mc:Fallback>
          <p:pic>
            <p:nvPicPr>
              <p:cNvPr id="4712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38687" y="4084799"/>
                <a:ext cx="555301" cy="33781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43735"/>
            <a:ext cx="8505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The entering oxygen is twice the required oxygen based on Reaction (1), namely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" y="2224089"/>
            <a:ext cx="4533900" cy="181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75" y="4205288"/>
            <a:ext cx="6448425" cy="223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58225" y="1514475"/>
            <a:ext cx="32766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14588" y="614363"/>
            <a:ext cx="4067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95538" y="1066800"/>
            <a:ext cx="34194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2981325"/>
            <a:ext cx="68103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1500" y="1495425"/>
            <a:ext cx="32766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5050" y="571500"/>
            <a:ext cx="3629025" cy="92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00288" y="1728788"/>
            <a:ext cx="4067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1238" y="2181225"/>
            <a:ext cx="34194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5083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495125" y="29073475"/>
              <a:ext cx="0" cy="0"/>
            </p14:xfrm>
          </p:contentPart>
        </mc:Choice>
        <mc:Fallback>
          <p:pic>
            <p:nvPicPr>
              <p:cNvPr id="45083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495125" y="29073475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5181600"/>
            <a:ext cx="70294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91475" y="1028700"/>
            <a:ext cx="3562350" cy="435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66725" y="762000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P=6.28 g mole</a:t>
            </a: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" y="1682061"/>
            <a:ext cx="6100763" cy="324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403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386838" y="23668038"/>
              <a:ext cx="0" cy="0"/>
            </p14:xfrm>
          </p:contentPart>
        </mc:Choice>
        <mc:Fallback>
          <p:pic>
            <p:nvPicPr>
              <p:cNvPr id="4403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86838" y="23668038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Balances of reactive process with multiple reactions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2949" y="2695218"/>
            <a:ext cx="104298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/>
              <a:t>Multiple reaction:</a:t>
            </a:r>
          </a:p>
          <a:p>
            <a:endParaRPr lang="en-IN" sz="2000"/>
          </a:p>
          <a:p>
            <a:r>
              <a:rPr lang="en-IN" sz="2000"/>
              <a:t>Parallel:      A+B</a:t>
            </a:r>
            <a:r>
              <a:rPr lang="en-IN" sz="2000">
                <a:sym typeface="Wingdings" pitchFamily="2" charset="2"/>
              </a:rPr>
              <a:t>C+D</a:t>
            </a:r>
          </a:p>
          <a:p>
            <a:endParaRPr lang="en-IN" sz="2000"/>
          </a:p>
          <a:p>
            <a:r>
              <a:rPr lang="en-IN" sz="2000"/>
              <a:t>                   A+B</a:t>
            </a:r>
            <a:r>
              <a:rPr lang="en-IN" sz="2000">
                <a:sym typeface="Wingdings" pitchFamily="2" charset="2"/>
              </a:rPr>
              <a:t>E+F</a:t>
            </a:r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/>
          </a:p>
          <a:p>
            <a:r>
              <a:rPr lang="en-IN" sz="2000"/>
              <a:t>Series   A</a:t>
            </a:r>
            <a:r>
              <a:rPr lang="en-IN" sz="2000">
                <a:sym typeface="Wingdings" pitchFamily="2" charset="2"/>
              </a:rPr>
              <a:t>B  C</a:t>
            </a:r>
            <a:endParaRPr lang="en-IN" sz="2000"/>
          </a:p>
          <a:p>
            <a:endParaRPr lang="en-IN" sz="2000"/>
          </a:p>
        </p:txBody>
      </p:sp>
      <p:sp>
        <p:nvSpPr>
          <p:cNvPr id="7" name="Rectangle 6"/>
          <p:cNvSpPr/>
          <p:nvPr/>
        </p:nvSpPr>
        <p:spPr>
          <a:xfrm>
            <a:off x="885824" y="1514386"/>
            <a:ext cx="102584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/>
              <a:t> In practice, reaction systems rarely involve just a single reaction. There may be a primary reaction (e.g., the desired reaction), but often there are additional or side reactions.</a:t>
            </a:r>
          </a:p>
        </p:txBody>
      </p:sp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4850" y="2957513"/>
            <a:ext cx="2743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9150" y="3043238"/>
            <a:ext cx="30670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0100" y="5067300"/>
            <a:ext cx="6800850" cy="1637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48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721700" y="45389800"/>
              <a:ext cx="0" cy="0"/>
            </p14:xfrm>
          </p:contentPart>
        </mc:Choice>
        <mc:Fallback>
          <p:pic>
            <p:nvPicPr>
              <p:cNvPr id="2048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21700" y="45389800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Analysis of a Bioreactor with multiple reactions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36195" y="1601204"/>
            <a:ext cx="1042987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A bioreactor is a vessel in which biological reactions are carried out involving enzymes, microorganisms, and/or animal and plant cells. In the anaerobic (in the absence of oxygen) fermentation of grain, the yeast </a:t>
            </a:r>
            <a:r>
              <a:rPr lang="en-US" sz="2000" err="1"/>
              <a:t>Saccharomyces</a:t>
            </a:r>
            <a:r>
              <a:rPr lang="en-US" sz="2000"/>
              <a:t> </a:t>
            </a:r>
            <a:r>
              <a:rPr lang="en-US" sz="2000" err="1"/>
              <a:t>cerevisiae</a:t>
            </a:r>
            <a:r>
              <a:rPr lang="en-US" sz="2000"/>
              <a:t> digests glucose (C6H12O6 ) from plants to form the products ethanol (C2H5OH) and </a:t>
            </a:r>
            <a:r>
              <a:rPr lang="en-US" sz="2000" err="1"/>
              <a:t>propenoic</a:t>
            </a:r>
            <a:r>
              <a:rPr lang="en-US" sz="2000"/>
              <a:t> acid (C2H3CO2H) by the following overall reactions: 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Reaction 1: C</a:t>
            </a:r>
            <a:r>
              <a:rPr lang="en-US" sz="2000" baseline="-25000"/>
              <a:t>6</a:t>
            </a:r>
            <a:r>
              <a:rPr lang="en-US" sz="2000"/>
              <a:t>H</a:t>
            </a:r>
            <a:r>
              <a:rPr lang="en-US" sz="2000" baseline="-25000"/>
              <a:t>12</a:t>
            </a:r>
            <a:r>
              <a:rPr lang="en-US" sz="2000"/>
              <a:t>O</a:t>
            </a:r>
            <a:r>
              <a:rPr lang="en-US" sz="2000" baseline="-25000"/>
              <a:t>6</a:t>
            </a:r>
            <a:r>
              <a:rPr lang="en-US" sz="2000"/>
              <a:t> → 2C</a:t>
            </a:r>
            <a:r>
              <a:rPr lang="en-US" sz="2000" baseline="-25000"/>
              <a:t>2</a:t>
            </a:r>
            <a:r>
              <a:rPr lang="en-US" sz="2000"/>
              <a:t>H</a:t>
            </a:r>
            <a:r>
              <a:rPr lang="en-US" sz="2000" baseline="-25000"/>
              <a:t>5</a:t>
            </a:r>
            <a:r>
              <a:rPr lang="en-US" sz="2000"/>
              <a:t>OH + 2CO</a:t>
            </a:r>
            <a:r>
              <a:rPr lang="en-US" sz="2000" baseline="-25000"/>
              <a:t>2</a:t>
            </a:r>
            <a:r>
              <a:rPr lang="en-US" sz="2000"/>
              <a:t> </a:t>
            </a:r>
          </a:p>
          <a:p>
            <a:r>
              <a:rPr lang="en-US" sz="2000"/>
              <a:t>Reaction 2: C</a:t>
            </a:r>
            <a:r>
              <a:rPr lang="en-US" sz="2000" baseline="-25000"/>
              <a:t>6</a:t>
            </a:r>
            <a:r>
              <a:rPr lang="en-US" sz="2000"/>
              <a:t>H</a:t>
            </a:r>
            <a:r>
              <a:rPr lang="en-US" sz="2000" baseline="-25000"/>
              <a:t>12</a:t>
            </a:r>
            <a:r>
              <a:rPr lang="en-US" sz="2000"/>
              <a:t>O</a:t>
            </a:r>
            <a:r>
              <a:rPr lang="en-US" sz="2000" baseline="-25000"/>
              <a:t>6</a:t>
            </a:r>
            <a:r>
              <a:rPr lang="en-US" sz="2000"/>
              <a:t> → 2C</a:t>
            </a:r>
            <a:r>
              <a:rPr lang="en-US" sz="2000" baseline="-25000"/>
              <a:t>2</a:t>
            </a:r>
            <a:r>
              <a:rPr lang="en-US" sz="2000"/>
              <a:t>H</a:t>
            </a:r>
            <a:r>
              <a:rPr lang="en-US" sz="2000" baseline="-25000"/>
              <a:t>3</a:t>
            </a:r>
            <a:r>
              <a:rPr lang="en-US" sz="2000"/>
              <a:t>CO</a:t>
            </a:r>
            <a:r>
              <a:rPr lang="en-US" sz="2000" baseline="-25000"/>
              <a:t>2</a:t>
            </a:r>
            <a:r>
              <a:rPr lang="en-US" sz="2000"/>
              <a:t>H + 2H</a:t>
            </a:r>
            <a:r>
              <a:rPr lang="en-US" sz="2000" baseline="-25000"/>
              <a:t>2</a:t>
            </a:r>
            <a:r>
              <a:rPr lang="en-US" sz="2000"/>
              <a:t>O </a:t>
            </a:r>
          </a:p>
          <a:p>
            <a:endParaRPr lang="en-US" sz="2000"/>
          </a:p>
          <a:p>
            <a:r>
              <a:rPr lang="en-US" sz="2000"/>
              <a:t>In a process, a tank is initially charged with 4000 kg of a 12% solution of glucose in water. After fermentation, 120 kg of CO2 have been produced and 90 kg of </a:t>
            </a:r>
            <a:r>
              <a:rPr lang="en-US" sz="2000" err="1"/>
              <a:t>unreacted</a:t>
            </a:r>
            <a:r>
              <a:rPr lang="en-US" sz="2000"/>
              <a:t> glucose remain in the broth. What are the weight (mass) percents of ethanol and </a:t>
            </a:r>
            <a:r>
              <a:rPr lang="en-US" sz="2000" err="1"/>
              <a:t>propenoic</a:t>
            </a:r>
            <a:r>
              <a:rPr lang="en-US" sz="2000"/>
              <a:t> acid in the broth at the end of the fermentation process? Assume that none of the glucose is retained by the microorganisms.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96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721700" y="45389800"/>
              <a:ext cx="0" cy="0"/>
            </p14:xfrm>
          </p:contentPart>
        </mc:Choice>
        <mc:Fallback>
          <p:pic>
            <p:nvPicPr>
              <p:cNvPr id="4096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21700" y="45389800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3959" y="721179"/>
            <a:ext cx="57245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8425" y="4762500"/>
            <a:ext cx="34861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632865" y="6225659"/>
            <a:ext cx="4564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 = 197.965 g mol or rounded to 198 g mol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0E9361-5913-39E8-C8D4-B826D4C8E5A3}"/>
              </a:ext>
            </a:extLst>
          </p:cNvPr>
          <p:cNvSpPr txBox="1"/>
          <p:nvPr/>
        </p:nvSpPr>
        <p:spPr>
          <a:xfrm>
            <a:off x="533400" y="1594757"/>
            <a:ext cx="51516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Reaction 1: C6H12O6 → 2C2H5OH + 2CO2 ​</a:t>
            </a:r>
          </a:p>
          <a:p>
            <a:r>
              <a:rPr lang="en-US">
                <a:cs typeface="Segoe UI"/>
              </a:rPr>
              <a:t>Reaction 2: C6H12O6 → 2C2H3CO2H + 2H2O ​</a:t>
            </a:r>
          </a:p>
          <a:p>
            <a:r>
              <a:rPr lang="en-US">
                <a:cs typeface="Segoe UI"/>
              </a:rPr>
              <a:t>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799" y="5267146"/>
            <a:ext cx="78962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The degree-of-freedom analysis</a:t>
            </a:r>
          </a:p>
          <a:p>
            <a:endParaRPr lang="en-IN"/>
          </a:p>
          <a:p>
            <a:r>
              <a:rPr lang="en-IN"/>
              <a:t>5 unknown variables+2 independent reactions-5 expression-2 relations</a:t>
            </a:r>
          </a:p>
          <a:p>
            <a:r>
              <a:rPr lang="en-IN"/>
              <a:t>=0</a:t>
            </a:r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0060" y="1338942"/>
            <a:ext cx="2962275" cy="3248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178688" y="4349234"/>
            <a:ext cx="4673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 net of five unknowns exist for this problem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1600" y="10198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Reaction 1: C</a:t>
            </a:r>
            <a:r>
              <a:rPr lang="en-US" baseline="-25000"/>
              <a:t>6</a:t>
            </a:r>
            <a:r>
              <a:rPr lang="en-US"/>
              <a:t>H</a:t>
            </a:r>
            <a:r>
              <a:rPr lang="en-US" baseline="-25000"/>
              <a:t>12</a:t>
            </a:r>
            <a:r>
              <a:rPr lang="en-US"/>
              <a:t>O</a:t>
            </a:r>
            <a:r>
              <a:rPr lang="en-US" baseline="-25000"/>
              <a:t>6</a:t>
            </a:r>
            <a:r>
              <a:rPr lang="en-US"/>
              <a:t> → 2C</a:t>
            </a:r>
            <a:r>
              <a:rPr lang="en-US" baseline="-25000"/>
              <a:t>2</a:t>
            </a:r>
            <a:r>
              <a:rPr lang="en-US"/>
              <a:t>H</a:t>
            </a:r>
            <a:r>
              <a:rPr lang="en-US" baseline="-25000"/>
              <a:t>5</a:t>
            </a:r>
            <a:r>
              <a:rPr lang="en-US"/>
              <a:t>OH + 2CO</a:t>
            </a:r>
            <a:r>
              <a:rPr lang="en-US" baseline="-25000"/>
              <a:t>2</a:t>
            </a:r>
            <a:r>
              <a:rPr lang="en-US"/>
              <a:t> </a:t>
            </a:r>
          </a:p>
          <a:p>
            <a:r>
              <a:rPr lang="en-US"/>
              <a:t>Reaction 2: C</a:t>
            </a:r>
            <a:r>
              <a:rPr lang="en-US" baseline="-25000"/>
              <a:t>6</a:t>
            </a:r>
            <a:r>
              <a:rPr lang="en-US"/>
              <a:t>H</a:t>
            </a:r>
            <a:r>
              <a:rPr lang="en-US" baseline="-25000"/>
              <a:t>12</a:t>
            </a:r>
            <a:r>
              <a:rPr lang="en-US"/>
              <a:t>O</a:t>
            </a:r>
            <a:r>
              <a:rPr lang="en-US" baseline="-25000"/>
              <a:t>6</a:t>
            </a:r>
            <a:r>
              <a:rPr lang="en-US"/>
              <a:t> → 2C</a:t>
            </a:r>
            <a:r>
              <a:rPr lang="en-US" baseline="-25000"/>
              <a:t>2</a:t>
            </a:r>
            <a:r>
              <a:rPr lang="en-US"/>
              <a:t>H</a:t>
            </a:r>
            <a:r>
              <a:rPr lang="en-US" baseline="-25000"/>
              <a:t>3</a:t>
            </a:r>
            <a:r>
              <a:rPr lang="en-US"/>
              <a:t>CO</a:t>
            </a:r>
            <a:r>
              <a:rPr lang="en-US" baseline="-25000"/>
              <a:t>2</a:t>
            </a:r>
            <a:r>
              <a:rPr lang="en-US"/>
              <a:t>H + 2H</a:t>
            </a:r>
            <a:r>
              <a:rPr lang="en-US" baseline="-25000"/>
              <a:t>2</a:t>
            </a:r>
            <a:r>
              <a:rPr lang="en-US"/>
              <a:t>O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9417" y="1785257"/>
            <a:ext cx="4095724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325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82200" y="3009900"/>
              <a:ext cx="9525" cy="12700"/>
            </p14:xfrm>
          </p:contentPart>
        </mc:Choice>
        <mc:Fallback>
          <p:pic>
            <p:nvPicPr>
              <p:cNvPr id="5325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73945" y="3000976"/>
                <a:ext cx="26035" cy="30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325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20288" y="4697413"/>
              <a:ext cx="1344612" cy="600075"/>
            </p14:xfrm>
          </p:contentPart>
        </mc:Choice>
        <mc:Fallback>
          <p:pic>
            <p:nvPicPr>
              <p:cNvPr id="5325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10928" y="4688054"/>
                <a:ext cx="1363332" cy="61879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9788" y="3743325"/>
            <a:ext cx="78390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143124" y="800785"/>
            <a:ext cx="7800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The set of material balance equations, after introducing the known values for the variables, is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4300" y="1581150"/>
            <a:ext cx="3629025" cy="92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76575" y="27915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Reaction 1: C</a:t>
            </a:r>
            <a:r>
              <a:rPr lang="en-US" baseline="-25000"/>
              <a:t>6</a:t>
            </a:r>
            <a:r>
              <a:rPr lang="en-US"/>
              <a:t>H</a:t>
            </a:r>
            <a:r>
              <a:rPr lang="en-US" baseline="-25000"/>
              <a:t>12</a:t>
            </a:r>
            <a:r>
              <a:rPr lang="en-US"/>
              <a:t>O</a:t>
            </a:r>
            <a:r>
              <a:rPr lang="en-US" baseline="-25000"/>
              <a:t>6</a:t>
            </a:r>
            <a:r>
              <a:rPr lang="en-US"/>
              <a:t> → 2C</a:t>
            </a:r>
            <a:r>
              <a:rPr lang="en-US" baseline="-25000"/>
              <a:t>2</a:t>
            </a:r>
            <a:r>
              <a:rPr lang="en-US"/>
              <a:t>H</a:t>
            </a:r>
            <a:r>
              <a:rPr lang="en-US" baseline="-25000"/>
              <a:t>5</a:t>
            </a:r>
            <a:r>
              <a:rPr lang="en-US"/>
              <a:t>OH + 2CO</a:t>
            </a:r>
            <a:r>
              <a:rPr lang="en-US" baseline="-25000"/>
              <a:t>2</a:t>
            </a:r>
            <a:r>
              <a:rPr lang="en-US"/>
              <a:t> </a:t>
            </a:r>
          </a:p>
          <a:p>
            <a:r>
              <a:rPr lang="en-US"/>
              <a:t>Reaction 2: C</a:t>
            </a:r>
            <a:r>
              <a:rPr lang="en-US" baseline="-25000"/>
              <a:t>6</a:t>
            </a:r>
            <a:r>
              <a:rPr lang="en-US"/>
              <a:t>H</a:t>
            </a:r>
            <a:r>
              <a:rPr lang="en-US" baseline="-25000"/>
              <a:t>12</a:t>
            </a:r>
            <a:r>
              <a:rPr lang="en-US"/>
              <a:t>O</a:t>
            </a:r>
            <a:r>
              <a:rPr lang="en-US" baseline="-25000"/>
              <a:t>6</a:t>
            </a:r>
            <a:r>
              <a:rPr lang="en-US"/>
              <a:t> → 2C</a:t>
            </a:r>
            <a:r>
              <a:rPr lang="en-US" baseline="-25000"/>
              <a:t>2</a:t>
            </a:r>
            <a:r>
              <a:rPr lang="en-US"/>
              <a:t>H</a:t>
            </a:r>
            <a:r>
              <a:rPr lang="en-US" baseline="-25000"/>
              <a:t>3</a:t>
            </a:r>
            <a:r>
              <a:rPr lang="en-US"/>
              <a:t>CO</a:t>
            </a:r>
            <a:r>
              <a:rPr lang="en-US" baseline="-25000"/>
              <a:t>2</a:t>
            </a:r>
            <a:r>
              <a:rPr lang="en-US"/>
              <a:t>H + 2H</a:t>
            </a:r>
            <a:r>
              <a:rPr lang="en-US" baseline="-25000"/>
              <a:t>2</a:t>
            </a:r>
            <a:r>
              <a:rPr lang="en-US"/>
              <a:t>O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223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366150" y="19437350"/>
              <a:ext cx="0" cy="0"/>
            </p14:xfrm>
          </p:contentPart>
        </mc:Choice>
        <mc:Fallback>
          <p:pic>
            <p:nvPicPr>
              <p:cNvPr id="5223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366150" y="194373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225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36138" y="24999950"/>
              <a:ext cx="0" cy="0"/>
            </p14:xfrm>
          </p:contentPart>
        </mc:Choice>
        <mc:Fallback>
          <p:pic>
            <p:nvPicPr>
              <p:cNvPr id="5225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36138" y="24999950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1304925"/>
            <a:ext cx="93345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419225" y="58585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The total mass of 3977 kg is close enough to 4000 kg of feed to validate the results of the calculations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20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46638" y="2592388"/>
              <a:ext cx="42862" cy="15875"/>
            </p14:xfrm>
          </p:contentPart>
        </mc:Choice>
        <mc:Fallback>
          <p:pic>
            <p:nvPicPr>
              <p:cNvPr id="5120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7273" y="2583007"/>
                <a:ext cx="61592" cy="3463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809750"/>
            <a:ext cx="116586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/>
              <a:t>Formaldehyde (CH</a:t>
            </a:r>
            <a:r>
              <a:rPr lang="en-US" sz="2400" b="1" baseline="-25000"/>
              <a:t>2</a:t>
            </a:r>
            <a:r>
              <a:rPr lang="en-US" sz="2400" b="1"/>
              <a:t>O) production by the catalytic oxidation of methanol</a:t>
            </a:r>
          </a:p>
        </p:txBody>
      </p:sp>
      <p:sp>
        <p:nvSpPr>
          <p:cNvPr id="5" name="Rectangle 4"/>
          <p:cNvSpPr/>
          <p:nvPr/>
        </p:nvSpPr>
        <p:spPr>
          <a:xfrm>
            <a:off x="3983387" y="1320284"/>
            <a:ext cx="4193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Series reaction with respect to CH</a:t>
            </a:r>
            <a:r>
              <a:rPr lang="en-US" b="1" baseline="-25000"/>
              <a:t>2</a:t>
            </a:r>
            <a:r>
              <a:rPr lang="en-US" b="1"/>
              <a:t>O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017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127450" y="16329025"/>
              <a:ext cx="0" cy="0"/>
            </p14:xfrm>
          </p:contentPart>
        </mc:Choice>
        <mc:Fallback>
          <p:pic>
            <p:nvPicPr>
              <p:cNvPr id="5017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27450" y="16329025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175" y="695325"/>
            <a:ext cx="481965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6588" y="1290638"/>
            <a:ext cx="4067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10388" y="1981200"/>
            <a:ext cx="34194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917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1663" y="4978400"/>
              <a:ext cx="196850" cy="263525"/>
            </p14:xfrm>
          </p:contentPart>
        </mc:Choice>
        <mc:Fallback>
          <p:pic>
            <p:nvPicPr>
              <p:cNvPr id="4917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2289" y="4969040"/>
                <a:ext cx="215598" cy="28224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90c42b7cc7fe52b0689b96b980dcfa6b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a3a931e53aebc7c1296e930a51b7984e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94CFFC-3F77-4179-BB78-668760F421FB}">
  <ds:schemaRefs>
    <ds:schemaRef ds:uri="27852407-7cbe-4f37-a29e-557c2050937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23AC4-9E0D-4A38-9309-D6779175797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3AF1830-9730-40D7-BCD7-2F05218582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Dividend</vt:lpstr>
      <vt:lpstr>BT201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IITG</dc:creator>
  <cp:revision>1</cp:revision>
  <cp:lastPrinted>2021-08-11T04:26:22Z</cp:lastPrinted>
  <dcterms:created xsi:type="dcterms:W3CDTF">2021-02-04T11:25:09Z</dcterms:created>
  <dcterms:modified xsi:type="dcterms:W3CDTF">2022-09-20T09:59:10Z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