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549" r:id="rId6"/>
    <p:sldId id="553" r:id="rId7"/>
    <p:sldId id="573" r:id="rId8"/>
    <p:sldId id="567" r:id="rId9"/>
    <p:sldId id="574" r:id="rId10"/>
    <p:sldId id="575" r:id="rId11"/>
    <p:sldId id="571" r:id="rId12"/>
    <p:sldId id="568" r:id="rId13"/>
    <p:sldId id="576" r:id="rId14"/>
    <p:sldId id="569" r:id="rId15"/>
    <p:sldId id="570" r:id="rId16"/>
    <p:sldId id="572" r:id="rId17"/>
    <p:sldId id="554" r:id="rId18"/>
    <p:sldId id="556" r:id="rId19"/>
    <p:sldId id="557" r:id="rId20"/>
    <p:sldId id="558" r:id="rId21"/>
    <p:sldId id="559" r:id="rId2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2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4660"/>
  </p:normalViewPr>
  <p:slideViewPr>
    <p:cSldViewPr snapToGrid="0">
      <p:cViewPr varScale="1">
        <p:scale>
          <a:sx n="73" d="100"/>
          <a:sy n="73" d="100"/>
        </p:scale>
        <p:origin x="85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KUMAR" userId="a9e108db-7978-42e4-915e-ee9db8f11ecf" providerId="ADAL" clId="{B2D22FA7-F68E-E940-82A4-201D27F81F1D}"/>
    <pc:docChg chg="custSel modSld">
      <pc:chgData name="GAUTAM KUMAR" userId="a9e108db-7978-42e4-915e-ee9db8f11ecf" providerId="ADAL" clId="{B2D22FA7-F68E-E940-82A4-201D27F81F1D}" dt="2021-10-29T04:04:32.659" v="38" actId="1076"/>
      <pc:docMkLst>
        <pc:docMk/>
      </pc:docMkLst>
      <pc:sldChg chg="delSp modSp">
        <pc:chgData name="GAUTAM KUMAR" userId="a9e108db-7978-42e4-915e-ee9db8f11ecf" providerId="ADAL" clId="{B2D22FA7-F68E-E940-82A4-201D27F81F1D}" dt="2021-10-29T03:34:49.266" v="4" actId="21"/>
        <pc:sldMkLst>
          <pc:docMk/>
          <pc:sldMk cId="0" sldId="553"/>
        </pc:sldMkLst>
        <pc:spChg chg="del mod">
          <ac:chgData name="GAUTAM KUMAR" userId="a9e108db-7978-42e4-915e-ee9db8f11ecf" providerId="ADAL" clId="{B2D22FA7-F68E-E940-82A4-201D27F81F1D}" dt="2021-10-29T03:34:44.873" v="2" actId="21"/>
          <ac:spMkLst>
            <pc:docMk/>
            <pc:sldMk cId="0" sldId="553"/>
            <ac:spMk id="16387" creationId="{00000000-0000-0000-0000-000000000000}"/>
          </ac:spMkLst>
        </pc:spChg>
        <pc:spChg chg="del">
          <ac:chgData name="GAUTAM KUMAR" userId="a9e108db-7978-42e4-915e-ee9db8f11ecf" providerId="ADAL" clId="{B2D22FA7-F68E-E940-82A4-201D27F81F1D}" dt="2021-10-29T03:34:49.266" v="4" actId="21"/>
          <ac:spMkLst>
            <pc:docMk/>
            <pc:sldMk cId="0" sldId="553"/>
            <ac:spMk id="16396" creationId="{00000000-0000-0000-0000-000000000000}"/>
          </ac:spMkLst>
        </pc:spChg>
        <pc:spChg chg="del">
          <ac:chgData name="GAUTAM KUMAR" userId="a9e108db-7978-42e4-915e-ee9db8f11ecf" providerId="ADAL" clId="{B2D22FA7-F68E-E940-82A4-201D27F81F1D}" dt="2021-10-29T03:34:47.117" v="3" actId="21"/>
          <ac:spMkLst>
            <pc:docMk/>
            <pc:sldMk cId="0" sldId="553"/>
            <ac:spMk id="16400" creationId="{00000000-0000-0000-0000-000000000000}"/>
          </ac:spMkLst>
        </pc:spChg>
        <pc:picChg chg="del">
          <ac:chgData name="GAUTAM KUMAR" userId="a9e108db-7978-42e4-915e-ee9db8f11ecf" providerId="ADAL" clId="{B2D22FA7-F68E-E940-82A4-201D27F81F1D}" dt="2021-10-29T03:34:42.152" v="1" actId="21"/>
          <ac:picMkLst>
            <pc:docMk/>
            <pc:sldMk cId="0" sldId="553"/>
            <ac:picMk id="77826" creationId="{00000000-0000-0000-0000-000000000000}"/>
          </ac:picMkLst>
        </pc:picChg>
      </pc:sldChg>
      <pc:sldChg chg="delSp modSp">
        <pc:chgData name="GAUTAM KUMAR" userId="a9e108db-7978-42e4-915e-ee9db8f11ecf" providerId="ADAL" clId="{B2D22FA7-F68E-E940-82A4-201D27F81F1D}" dt="2021-10-29T03:54:46.403" v="36" actId="1076"/>
        <pc:sldMkLst>
          <pc:docMk/>
          <pc:sldMk cId="0" sldId="567"/>
        </pc:sldMkLst>
        <pc:spChg chg="del">
          <ac:chgData name="GAUTAM KUMAR" userId="a9e108db-7978-42e4-915e-ee9db8f11ecf" providerId="ADAL" clId="{B2D22FA7-F68E-E940-82A4-201D27F81F1D}" dt="2021-10-29T03:53:33.645" v="22" actId="21"/>
          <ac:spMkLst>
            <pc:docMk/>
            <pc:sldMk cId="0" sldId="567"/>
            <ac:spMk id="17411" creationId="{00000000-0000-0000-0000-000000000000}"/>
          </ac:spMkLst>
        </pc:spChg>
        <pc:spChg chg="del">
          <ac:chgData name="GAUTAM KUMAR" userId="a9e108db-7978-42e4-915e-ee9db8f11ecf" providerId="ADAL" clId="{B2D22FA7-F68E-E940-82A4-201D27F81F1D}" dt="2021-10-29T03:53:31.753" v="21" actId="21"/>
          <ac:spMkLst>
            <pc:docMk/>
            <pc:sldMk cId="0" sldId="567"/>
            <ac:spMk id="17413" creationId="{00000000-0000-0000-0000-000000000000}"/>
          </ac:spMkLst>
        </pc:spChg>
        <pc:spChg chg="del">
          <ac:chgData name="GAUTAM KUMAR" userId="a9e108db-7978-42e4-915e-ee9db8f11ecf" providerId="ADAL" clId="{B2D22FA7-F68E-E940-82A4-201D27F81F1D}" dt="2021-10-29T03:53:37.563" v="24" actId="21"/>
          <ac:spMkLst>
            <pc:docMk/>
            <pc:sldMk cId="0" sldId="567"/>
            <ac:spMk id="17415" creationId="{00000000-0000-0000-0000-000000000000}"/>
          </ac:spMkLst>
        </pc:spChg>
        <pc:spChg chg="mod">
          <ac:chgData name="GAUTAM KUMAR" userId="a9e108db-7978-42e4-915e-ee9db8f11ecf" providerId="ADAL" clId="{B2D22FA7-F68E-E940-82A4-201D27F81F1D}" dt="2021-10-29T03:54:05.408" v="32" actId="14100"/>
          <ac:spMkLst>
            <pc:docMk/>
            <pc:sldMk cId="0" sldId="567"/>
            <ac:spMk id="17418" creationId="{00000000-0000-0000-0000-000000000000}"/>
          </ac:spMkLst>
        </pc:spChg>
        <pc:spChg chg="del">
          <ac:chgData name="GAUTAM KUMAR" userId="a9e108db-7978-42e4-915e-ee9db8f11ecf" providerId="ADAL" clId="{B2D22FA7-F68E-E940-82A4-201D27F81F1D}" dt="2021-10-29T03:53:28.532" v="20" actId="21"/>
          <ac:spMkLst>
            <pc:docMk/>
            <pc:sldMk cId="0" sldId="567"/>
            <ac:spMk id="17424" creationId="{00000000-0000-0000-0000-000000000000}"/>
          </ac:spMkLst>
        </pc:spChg>
        <pc:spChg chg="del">
          <ac:chgData name="GAUTAM KUMAR" userId="a9e108db-7978-42e4-915e-ee9db8f11ecf" providerId="ADAL" clId="{B2D22FA7-F68E-E940-82A4-201D27F81F1D}" dt="2021-10-29T03:53:26.461" v="19" actId="21"/>
          <ac:spMkLst>
            <pc:docMk/>
            <pc:sldMk cId="0" sldId="567"/>
            <ac:spMk id="17425" creationId="{00000000-0000-0000-0000-000000000000}"/>
          </ac:spMkLst>
        </pc:spChg>
        <pc:spChg chg="del">
          <ac:chgData name="GAUTAM KUMAR" userId="a9e108db-7978-42e4-915e-ee9db8f11ecf" providerId="ADAL" clId="{B2D22FA7-F68E-E940-82A4-201D27F81F1D}" dt="2021-10-29T03:53:50.915" v="30" actId="21"/>
          <ac:spMkLst>
            <pc:docMk/>
            <pc:sldMk cId="0" sldId="567"/>
            <ac:spMk id="17432" creationId="{00000000-0000-0000-0000-000000000000}"/>
          </ac:spMkLst>
        </pc:spChg>
        <pc:spChg chg="del mod">
          <ac:chgData name="GAUTAM KUMAR" userId="a9e108db-7978-42e4-915e-ee9db8f11ecf" providerId="ADAL" clId="{B2D22FA7-F68E-E940-82A4-201D27F81F1D}" dt="2021-10-29T03:41:47.821" v="15" actId="21"/>
          <ac:spMkLst>
            <pc:docMk/>
            <pc:sldMk cId="0" sldId="567"/>
            <ac:spMk id="17434" creationId="{00000000-0000-0000-0000-000000000000}"/>
          </ac:spMkLst>
        </pc:spChg>
        <pc:spChg chg="del mod">
          <ac:chgData name="GAUTAM KUMAR" userId="a9e108db-7978-42e4-915e-ee9db8f11ecf" providerId="ADAL" clId="{B2D22FA7-F68E-E940-82A4-201D27F81F1D}" dt="2021-10-29T03:41:32.645" v="11" actId="21"/>
          <ac:spMkLst>
            <pc:docMk/>
            <pc:sldMk cId="0" sldId="567"/>
            <ac:spMk id="17435" creationId="{00000000-0000-0000-0000-000000000000}"/>
          </ac:spMkLst>
        </pc:spChg>
        <pc:spChg chg="del">
          <ac:chgData name="GAUTAM KUMAR" userId="a9e108db-7978-42e4-915e-ee9db8f11ecf" providerId="ADAL" clId="{B2D22FA7-F68E-E940-82A4-201D27F81F1D}" dt="2021-10-29T03:53:41.264" v="26" actId="21"/>
          <ac:spMkLst>
            <pc:docMk/>
            <pc:sldMk cId="0" sldId="567"/>
            <ac:spMk id="17436" creationId="{00000000-0000-0000-0000-000000000000}"/>
          </ac:spMkLst>
        </pc:spChg>
        <pc:spChg chg="del">
          <ac:chgData name="GAUTAM KUMAR" userId="a9e108db-7978-42e4-915e-ee9db8f11ecf" providerId="ADAL" clId="{B2D22FA7-F68E-E940-82A4-201D27F81F1D}" dt="2021-10-29T03:53:43.340" v="27" actId="21"/>
          <ac:spMkLst>
            <pc:docMk/>
            <pc:sldMk cId="0" sldId="567"/>
            <ac:spMk id="17437" creationId="{00000000-0000-0000-0000-000000000000}"/>
          </ac:spMkLst>
        </pc:spChg>
        <pc:spChg chg="del">
          <ac:chgData name="GAUTAM KUMAR" userId="a9e108db-7978-42e4-915e-ee9db8f11ecf" providerId="ADAL" clId="{B2D22FA7-F68E-E940-82A4-201D27F81F1D}" dt="2021-10-29T03:53:39.343" v="25" actId="21"/>
          <ac:spMkLst>
            <pc:docMk/>
            <pc:sldMk cId="0" sldId="567"/>
            <ac:spMk id="17439" creationId="{00000000-0000-0000-0000-000000000000}"/>
          </ac:spMkLst>
        </pc:spChg>
        <pc:spChg chg="del mod">
          <ac:chgData name="GAUTAM KUMAR" userId="a9e108db-7978-42e4-915e-ee9db8f11ecf" providerId="ADAL" clId="{B2D22FA7-F68E-E940-82A4-201D27F81F1D}" dt="2021-10-29T03:41:19.659" v="7" actId="21"/>
          <ac:spMkLst>
            <pc:docMk/>
            <pc:sldMk cId="0" sldId="567"/>
            <ac:spMk id="17442" creationId="{00000000-0000-0000-0000-000000000000}"/>
          </ac:spMkLst>
        </pc:spChg>
        <pc:spChg chg="del mod">
          <ac:chgData name="GAUTAM KUMAR" userId="a9e108db-7978-42e4-915e-ee9db8f11ecf" providerId="ADAL" clId="{B2D22FA7-F68E-E940-82A4-201D27F81F1D}" dt="2021-10-29T03:53:49.023" v="29" actId="21"/>
          <ac:spMkLst>
            <pc:docMk/>
            <pc:sldMk cId="0" sldId="567"/>
            <ac:spMk id="17443" creationId="{00000000-0000-0000-0000-000000000000}"/>
          </ac:spMkLst>
        </pc:spChg>
        <pc:spChg chg="del mod">
          <ac:chgData name="GAUTAM KUMAR" userId="a9e108db-7978-42e4-915e-ee9db8f11ecf" providerId="ADAL" clId="{B2D22FA7-F68E-E940-82A4-201D27F81F1D}" dt="2021-10-29T03:41:40.993" v="13" actId="21"/>
          <ac:spMkLst>
            <pc:docMk/>
            <pc:sldMk cId="0" sldId="567"/>
            <ac:spMk id="17453" creationId="{00000000-0000-0000-0000-000000000000}"/>
          </ac:spMkLst>
        </pc:spChg>
        <pc:spChg chg="del">
          <ac:chgData name="GAUTAM KUMAR" userId="a9e108db-7978-42e4-915e-ee9db8f11ecf" providerId="ADAL" clId="{B2D22FA7-F68E-E940-82A4-201D27F81F1D}" dt="2021-10-29T03:53:35.429" v="23" actId="21"/>
          <ac:spMkLst>
            <pc:docMk/>
            <pc:sldMk cId="0" sldId="567"/>
            <ac:spMk id="17454" creationId="{00000000-0000-0000-0000-000000000000}"/>
          </ac:spMkLst>
        </pc:spChg>
        <pc:picChg chg="mod">
          <ac:chgData name="GAUTAM KUMAR" userId="a9e108db-7978-42e4-915e-ee9db8f11ecf" providerId="ADAL" clId="{B2D22FA7-F68E-E940-82A4-201D27F81F1D}" dt="2021-10-29T03:54:28.459" v="35" actId="1076"/>
          <ac:picMkLst>
            <pc:docMk/>
            <pc:sldMk cId="0" sldId="567"/>
            <ac:picMk id="33794" creationId="{00000000-0000-0000-0000-000000000000}"/>
          </ac:picMkLst>
        </pc:picChg>
        <pc:picChg chg="mod">
          <ac:chgData name="GAUTAM KUMAR" userId="a9e108db-7978-42e4-915e-ee9db8f11ecf" providerId="ADAL" clId="{B2D22FA7-F68E-E940-82A4-201D27F81F1D}" dt="2021-10-29T03:54:46.403" v="36" actId="1076"/>
          <ac:picMkLst>
            <pc:docMk/>
            <pc:sldMk cId="0" sldId="567"/>
            <ac:picMk id="33795" creationId="{00000000-0000-0000-0000-000000000000}"/>
          </ac:picMkLst>
        </pc:picChg>
      </pc:sldChg>
      <pc:sldChg chg="modSp">
        <pc:chgData name="GAUTAM KUMAR" userId="a9e108db-7978-42e4-915e-ee9db8f11ecf" providerId="ADAL" clId="{B2D22FA7-F68E-E940-82A4-201D27F81F1D}" dt="2021-10-29T04:04:32.659" v="38" actId="1076"/>
        <pc:sldMkLst>
          <pc:docMk/>
          <pc:sldMk cId="0" sldId="568"/>
        </pc:sldMkLst>
        <pc:picChg chg="mod">
          <ac:chgData name="GAUTAM KUMAR" userId="a9e108db-7978-42e4-915e-ee9db8f11ecf" providerId="ADAL" clId="{B2D22FA7-F68E-E940-82A4-201D27F81F1D}" dt="2021-10-29T04:04:32.659" v="38" actId="1076"/>
          <ac:picMkLst>
            <pc:docMk/>
            <pc:sldMk cId="0" sldId="568"/>
            <ac:picMk id="3" creationId="{00000000-0000-0000-0000-000000000000}"/>
          </ac:picMkLst>
        </pc:picChg>
      </pc:sldChg>
      <pc:sldChg chg="modSp">
        <pc:chgData name="GAUTAM KUMAR" userId="a9e108db-7978-42e4-915e-ee9db8f11ecf" providerId="ADAL" clId="{B2D22FA7-F68E-E940-82A4-201D27F81F1D}" dt="2021-10-29T04:00:19.103" v="37" actId="1076"/>
        <pc:sldMkLst>
          <pc:docMk/>
          <pc:sldMk cId="0" sldId="571"/>
        </pc:sldMkLst>
        <pc:picChg chg="mod">
          <ac:chgData name="GAUTAM KUMAR" userId="a9e108db-7978-42e4-915e-ee9db8f11ecf" providerId="ADAL" clId="{B2D22FA7-F68E-E940-82A4-201D27F81F1D}" dt="2021-10-29T04:00:19.103" v="37" actId="1076"/>
          <ac:picMkLst>
            <pc:docMk/>
            <pc:sldMk cId="0" sldId="571"/>
            <ac:picMk id="3686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pPr/>
              <a:t>10-Oct-22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pPr/>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10-Oct-22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10-Oct-22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10-Oct-22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10-Oct-22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10-Oct-22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smtClean="0">
                <a:solidFill>
                  <a:schemeClr val="bg1">
                    <a:lumMod val="95000"/>
                  </a:schemeClr>
                </a:solidFill>
              </a:rPr>
              <a:t>11/10/2022</a:t>
            </a:r>
            <a:endParaRPr lang="en-US" sz="1800" b="1" dirty="0">
              <a:solidFill>
                <a:schemeClr val="bg1">
                  <a:lumMod val="95000"/>
                </a:schemeClr>
              </a:solidFill>
            </a:endParaRP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8971" y="1198959"/>
            <a:ext cx="9835065" cy="4973241"/>
          </a:xfrm>
          <a:prstGeom prst="rect">
            <a:avLst/>
          </a:prstGeom>
        </p:spPr>
      </p:pic>
    </p:spTree>
    <p:extLst>
      <p:ext uri="{BB962C8B-B14F-4D97-AF65-F5344CB8AC3E}">
        <p14:creationId xmlns:p14="http://schemas.microsoft.com/office/powerpoint/2010/main" val="123468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261394" y="793978"/>
            <a:ext cx="7134225" cy="53244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5758117" y="2274090"/>
            <a:ext cx="6433883" cy="346554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0" y="534243"/>
            <a:ext cx="6810375" cy="620469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6145306" y="534243"/>
            <a:ext cx="5898216" cy="3123357"/>
          </a:xfrm>
          <a:prstGeom prst="rect">
            <a:avLst/>
          </a:prstGeom>
          <a:noFill/>
          <a:ln w="9525">
            <a:noFill/>
            <a:miter lim="800000"/>
            <a:headEnd/>
            <a:tailEnd/>
          </a:ln>
          <a:effectLst/>
        </p:spPr>
      </p:pic>
      <p:sp>
        <p:nvSpPr>
          <p:cNvPr id="22530" name=" 2"/>
          <p:cNvSpPr>
            <a:spLocks noRot="1" noChangeAspect="1" noEditPoints="1" noChangeArrowheads="1" noChangeShapeType="1" noTextEdit="1"/>
          </p:cNvSpPr>
          <p:nvPr/>
        </p:nvSpPr>
        <p:spPr bwMode="auto">
          <a:xfrm>
            <a:off x="42130663" y="13819188"/>
            <a:ext cx="0" cy="0"/>
          </a:xfrm>
          <a:custGeom>
            <a:avLst/>
            <a:gdLst>
              <a:gd name="T0" fmla="+- 0 21633 21633"/>
              <a:gd name="T1" fmla="*/ T0 w 1"/>
              <a:gd name="T2" fmla="+- 0 7096 7096"/>
              <a:gd name="T3" fmla="*/ 7096 h 1"/>
              <a:gd name="T4" fmla="+- 0 21633 21633"/>
              <a:gd name="T5" fmla="*/ T4 w 1"/>
              <a:gd name="T6" fmla="+- 0 7096 7096"/>
              <a:gd name="T7" fmla="*/ 7096 h 1"/>
            </a:gdLst>
            <a:ahLst/>
            <a:cxnLst>
              <a:cxn ang="0">
                <a:pos x="T1" y="T3"/>
              </a:cxn>
              <a:cxn ang="0">
                <a:pos x="T5" y="T7"/>
              </a:cxn>
            </a:cxnLst>
            <a:rect l="0" t="0" r="r" b="b"/>
            <a:pathLst>
              <a:path w="1" h="1" extrusionOk="0">
                <a:moveTo>
                  <a:pt x="0" y="0"/>
                </a:moveTo>
                <a:lnTo>
                  <a:pt x="0" y="0"/>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40" name=" 12"/>
          <p:cNvSpPr>
            <a:spLocks noRot="1" noChangeAspect="1" noEditPoints="1" noChangeArrowheads="1" noChangeShapeType="1" noTextEdit="1"/>
          </p:cNvSpPr>
          <p:nvPr/>
        </p:nvSpPr>
        <p:spPr bwMode="auto">
          <a:xfrm>
            <a:off x="50771425" y="37064950"/>
            <a:ext cx="0" cy="0"/>
          </a:xfrm>
          <a:custGeom>
            <a:avLst/>
            <a:gdLst>
              <a:gd name="T0" fmla="+- 0 26070 26070"/>
              <a:gd name="T1" fmla="*/ T0 w 1"/>
              <a:gd name="T2" fmla="+- 0 19032 19032"/>
              <a:gd name="T3" fmla="*/ 19032 h 1"/>
              <a:gd name="T4" fmla="+- 0 26070 26070"/>
              <a:gd name="T5" fmla="*/ T4 w 1"/>
              <a:gd name="T6" fmla="+- 0 19032 19032"/>
              <a:gd name="T7" fmla="*/ 19032 h 1"/>
            </a:gdLst>
            <a:ahLst/>
            <a:cxnLst>
              <a:cxn ang="0">
                <a:pos x="T1" y="T3"/>
              </a:cxn>
              <a:cxn ang="0">
                <a:pos x="T5" y="T7"/>
              </a:cxn>
            </a:cxnLst>
            <a:rect l="0" t="0" r="r" b="b"/>
            <a:pathLst>
              <a:path w="1" h="1" extrusionOk="0">
                <a:moveTo>
                  <a:pt x="0" y="0"/>
                </a:moveTo>
                <a:lnTo>
                  <a:pt x="0" y="0"/>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580889" y="4042137"/>
            <a:ext cx="6105525" cy="201930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4816963" y="828675"/>
            <a:ext cx="7031048" cy="378719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RMP Lecture Notes"/>
          <p:cNvPicPr>
            <a:picLocks noChangeAspect="1" noChangeArrowheads="1"/>
          </p:cNvPicPr>
          <p:nvPr/>
        </p:nvPicPr>
        <p:blipFill>
          <a:blip r:embed="rId2"/>
          <a:srcRect/>
          <a:stretch>
            <a:fillRect/>
          </a:stretch>
        </p:blipFill>
        <p:spPr bwMode="auto">
          <a:xfrm>
            <a:off x="3716420" y="4770597"/>
            <a:ext cx="4754163" cy="2112963"/>
          </a:xfrm>
          <a:prstGeom prst="rect">
            <a:avLst/>
          </a:prstGeom>
          <a:noFill/>
        </p:spPr>
      </p:pic>
      <p:pic>
        <p:nvPicPr>
          <p:cNvPr id="80899" name="Picture 3"/>
          <p:cNvPicPr>
            <a:picLocks noChangeAspect="1" noChangeArrowheads="1"/>
          </p:cNvPicPr>
          <p:nvPr/>
        </p:nvPicPr>
        <p:blipFill>
          <a:blip r:embed="rId3"/>
          <a:srcRect/>
          <a:stretch>
            <a:fillRect/>
          </a:stretch>
        </p:blipFill>
        <p:spPr bwMode="auto">
          <a:xfrm>
            <a:off x="1152360" y="1434194"/>
            <a:ext cx="8200646" cy="2171861"/>
          </a:xfrm>
          <a:prstGeom prst="rect">
            <a:avLst/>
          </a:prstGeom>
          <a:noFill/>
          <a:ln w="9525">
            <a:noFill/>
            <a:miter lim="800000"/>
            <a:headEnd/>
            <a:tailEnd/>
          </a:ln>
          <a:effectLst/>
        </p:spPr>
      </p:pic>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Bypass</a:t>
            </a:r>
          </a:p>
        </p:txBody>
      </p:sp>
      <p:sp>
        <p:nvSpPr>
          <p:cNvPr id="5" name="Rectangle 4"/>
          <p:cNvSpPr/>
          <p:nvPr/>
        </p:nvSpPr>
        <p:spPr>
          <a:xfrm>
            <a:off x="1352549" y="3885915"/>
            <a:ext cx="7277101" cy="646331"/>
          </a:xfrm>
          <a:prstGeom prst="rect">
            <a:avLst/>
          </a:prstGeom>
        </p:spPr>
        <p:txBody>
          <a:bodyPr wrap="square">
            <a:spAutoFit/>
          </a:bodyPr>
          <a:lstStyle/>
          <a:p>
            <a:pPr>
              <a:buFont typeface="Wingdings" pitchFamily="2" charset="2"/>
              <a:buChar char="§"/>
            </a:pPr>
            <a:r>
              <a:rPr lang="en-US" dirty="0"/>
              <a:t>  By varying the fraction of the feed that is bypassed, we can vary the</a:t>
            </a:r>
          </a:p>
          <a:p>
            <a:r>
              <a:rPr lang="en-US" dirty="0"/>
              <a:t>composition and properties of the product.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424" y="650945"/>
            <a:ext cx="11839576" cy="6186309"/>
          </a:xfrm>
          <a:prstGeom prst="rect">
            <a:avLst/>
          </a:prstGeom>
        </p:spPr>
        <p:txBody>
          <a:bodyPr wrap="square">
            <a:spAutoFit/>
          </a:bodyPr>
          <a:lstStyle/>
          <a:p>
            <a:r>
              <a:rPr lang="en-US" dirty="0"/>
              <a:t>Fresh orange juice contains 12.0 wt% solids and the balance water, and concentrated orange juice contains 42.0 wt% solids. Initially a single evaporation process was used for the concentration, but volatile constituents of the juice escaped with the water, leaving the concentrate with a flat taste. The current process overcomes this problem by bypassing the evaporator with a fraction of the fresh juice. The juice that enters the evaporator is concentrated to 58 wt% solids, and the evaporator product stream is mixed with the bypassed fresh juice to achieve the desired final concentration.</a:t>
            </a:r>
          </a:p>
          <a:p>
            <a:endParaRPr lang="en-US" dirty="0"/>
          </a:p>
          <a:p>
            <a:pPr>
              <a:buFont typeface="Wingdings" pitchFamily="2" charset="2"/>
              <a:buChar char="q"/>
            </a:pPr>
            <a:r>
              <a:rPr lang="en-US" dirty="0"/>
              <a:t> Draw and label a flowchart of this process, neglecting the vaporization of everything in the juice but water. First prove that the subsystem containing the point where the bypass stream splits off from the evaporator feed has one degree of freedom. (If you think it has zero degrees, try determining the unknown variables associated with this system.) Then perform the degree-</a:t>
            </a:r>
            <a:r>
              <a:rPr lang="en-US" dirty="0" err="1"/>
              <a:t>offreedom</a:t>
            </a:r>
            <a:r>
              <a:rPr lang="en-US" dirty="0"/>
              <a:t> analysis for the overall system, the evaporator, and the bypass–evaporator product mixing point, and write in order the equations you would solve to determine all unknown stream variables. In each equation, circle the variable for which you would solve, but don’t do any calculations.</a:t>
            </a:r>
          </a:p>
          <a:p>
            <a:pPr>
              <a:buFont typeface="Wingdings" pitchFamily="2" charset="2"/>
              <a:buChar char="q"/>
            </a:pPr>
            <a:endParaRPr lang="en-US" dirty="0"/>
          </a:p>
          <a:p>
            <a:pPr>
              <a:buFont typeface="Wingdings" pitchFamily="2" charset="2"/>
              <a:buChar char="q"/>
            </a:pPr>
            <a:r>
              <a:rPr lang="en-US" dirty="0"/>
              <a:t> Calculate the amount of product (42% concentrate) produced per 100 kg fresh juice fed to the process and the fraction of the feed that bypasses the evaporator.</a:t>
            </a:r>
          </a:p>
          <a:p>
            <a:pPr>
              <a:buFont typeface="Wingdings" pitchFamily="2" charset="2"/>
              <a:buChar char="q"/>
            </a:pPr>
            <a:endParaRPr lang="en-US" dirty="0"/>
          </a:p>
          <a:p>
            <a:pPr>
              <a:buFont typeface="Wingdings" pitchFamily="2" charset="2"/>
              <a:buChar char="q"/>
            </a:pPr>
            <a:r>
              <a:rPr lang="en-US" dirty="0"/>
              <a:t>Most of the volatile ingredients that provide the taste of the concentrate are contained in the fresh juice that bypasses the evaporator. You could get more of these ingredients in the final product by evaporating to (say) 90% solids instead of 58%; you could then bypass a greater fraction of the fresh juice and thereby obtain an even better tasting product. Suggest possible drawbacks to this proposal.</a:t>
            </a:r>
          </a:p>
          <a:p>
            <a:pPr>
              <a:buFont typeface="Wingdings" pitchFamily="2" charset="2"/>
              <a:buChar char="q"/>
            </a:pPr>
            <a:endParaRPr lang="en-US" dirty="0"/>
          </a:p>
        </p:txBody>
      </p:sp>
      <p:sp>
        <p:nvSpPr>
          <p:cNvPr id="24579" name=" 3"/>
          <p:cNvSpPr>
            <a:spLocks noRot="1" noChangeAspect="1" noEditPoints="1" noChangeArrowheads="1" noChangeShapeType="1" noTextEdit="1"/>
          </p:cNvSpPr>
          <p:nvPr/>
        </p:nvSpPr>
        <p:spPr bwMode="auto">
          <a:xfrm>
            <a:off x="6570663" y="485775"/>
            <a:ext cx="347662" cy="122238"/>
          </a:xfrm>
          <a:custGeom>
            <a:avLst/>
            <a:gdLst>
              <a:gd name="T0" fmla="+- 0 19217 18250"/>
              <a:gd name="T1" fmla="*/ T0 w 968"/>
              <a:gd name="T2" fmla="+- 0 1690 1349"/>
              <a:gd name="T3" fmla="*/ 1690 h 342"/>
              <a:gd name="T4" fmla="+- 0 19217 18250"/>
              <a:gd name="T5" fmla="*/ T4 w 968"/>
              <a:gd name="T6" fmla="+- 0 1690 1349"/>
              <a:gd name="T7" fmla="*/ 1690 h 342"/>
              <a:gd name="T8" fmla="+- 0 18250 18250"/>
              <a:gd name="T9" fmla="*/ T8 w 968"/>
              <a:gd name="T10" fmla="+- 0 1349 1349"/>
              <a:gd name="T11" fmla="*/ 1349 h 342"/>
              <a:gd name="T12" fmla="+- 0 18250 18250"/>
              <a:gd name="T13" fmla="*/ T12 w 968"/>
              <a:gd name="T14" fmla="+- 0 1349 1349"/>
              <a:gd name="T15" fmla="*/ 1349 h 342"/>
              <a:gd name="T16" fmla="+- 0 18250 18250"/>
              <a:gd name="T17" fmla="*/ T16 w 968"/>
              <a:gd name="T18" fmla="+- 0 1349 1349"/>
              <a:gd name="T19" fmla="*/ 1349 h 342"/>
              <a:gd name="T20" fmla="+- 0 18250 18250"/>
              <a:gd name="T21" fmla="*/ T20 w 968"/>
              <a:gd name="T22" fmla="+- 0 1349 1349"/>
              <a:gd name="T23" fmla="*/ 1349 h 342"/>
              <a:gd name="T24" fmla="+- 0 18250 18250"/>
              <a:gd name="T25" fmla="*/ T24 w 968"/>
              <a:gd name="T26" fmla="+- 0 1349 1349"/>
              <a:gd name="T27" fmla="*/ 1349 h 342"/>
              <a:gd name="T28" fmla="+- 0 18250 18250"/>
              <a:gd name="T29" fmla="*/ T28 w 968"/>
              <a:gd name="T30" fmla="+- 0 1349 1349"/>
              <a:gd name="T31" fmla="*/ 1349 h 342"/>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968" h="342" extrusionOk="0">
                <a:moveTo>
                  <a:pt x="967" y="341"/>
                </a:moveTo>
                <a:lnTo>
                  <a:pt x="967" y="341"/>
                </a:lnTo>
              </a:path>
              <a:path w="968" h="342" extrusionOk="0">
                <a:moveTo>
                  <a:pt x="0" y="0"/>
                </a:moveTo>
                <a:lnTo>
                  <a:pt x="0" y="0"/>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1478204" y="561975"/>
            <a:ext cx="8275396" cy="3414713"/>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1726471" y="4514851"/>
            <a:ext cx="7569929" cy="19192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200275" y="3471607"/>
            <a:ext cx="7415213" cy="3243518"/>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649654" y="476250"/>
            <a:ext cx="8275396" cy="341471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419225" y="1052513"/>
            <a:ext cx="8897810" cy="78581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924" y="2068890"/>
            <a:ext cx="11487151" cy="2862322"/>
          </a:xfrm>
          <a:prstGeom prst="rect">
            <a:avLst/>
          </a:prstGeom>
        </p:spPr>
        <p:txBody>
          <a:bodyPr wrap="square">
            <a:spAutoFit/>
          </a:bodyPr>
          <a:lstStyle/>
          <a:p>
            <a:pPr>
              <a:buFont typeface="Arial" pitchFamily="34" charset="0"/>
              <a:buChar char="•"/>
            </a:pPr>
            <a:r>
              <a:rPr lang="en-US" dirty="0"/>
              <a:t>A problem may arise in processes that involve recycling. </a:t>
            </a:r>
          </a:p>
          <a:p>
            <a:pPr>
              <a:buFont typeface="Arial" pitchFamily="34" charset="0"/>
              <a:buChar char="•"/>
            </a:pPr>
            <a:endParaRPr lang="en-US" dirty="0"/>
          </a:p>
          <a:p>
            <a:pPr>
              <a:buFont typeface="Arial" pitchFamily="34" charset="0"/>
              <a:buChar char="•"/>
            </a:pPr>
            <a:r>
              <a:rPr lang="en-US" dirty="0"/>
              <a:t>Suppose a material (</a:t>
            </a:r>
            <a:r>
              <a:rPr lang="en-US" dirty="0" err="1"/>
              <a:t>inerts</a:t>
            </a:r>
            <a:r>
              <a:rPr lang="en-US" dirty="0"/>
              <a:t> or unwanted material) that enters with the fresh feed or is produced in a reaction remains entirely in a recycle stream, rather than being carried out in a process product.</a:t>
            </a:r>
          </a:p>
          <a:p>
            <a:pPr>
              <a:buFont typeface="Arial" pitchFamily="34" charset="0"/>
              <a:buChar char="•"/>
            </a:pPr>
            <a:endParaRPr lang="en-US" dirty="0"/>
          </a:p>
          <a:p>
            <a:pPr>
              <a:buFont typeface="Arial" pitchFamily="34" charset="0"/>
              <a:buChar char="•"/>
            </a:pPr>
            <a:r>
              <a:rPr lang="en-US" dirty="0"/>
              <a:t> If nothing were done about this situation, the substance would continuously enter the process and would have no way of leaving; it would therefore steadily accumulate, making the attainment of steady state impossible. </a:t>
            </a:r>
          </a:p>
          <a:p>
            <a:pPr>
              <a:buFont typeface="Arial" pitchFamily="34" charset="0"/>
              <a:buChar char="•"/>
            </a:pPr>
            <a:endParaRPr lang="en-US" dirty="0"/>
          </a:p>
          <a:p>
            <a:pPr>
              <a:buFont typeface="Arial" pitchFamily="34" charset="0"/>
              <a:buChar char="•"/>
            </a:pPr>
            <a:r>
              <a:rPr lang="en-US" dirty="0"/>
              <a:t>To prevent this buildup, a portion of the recycle stream must be withdrawn as a to rid the process of the substance in question.</a:t>
            </a:r>
          </a:p>
        </p:txBody>
      </p:sp>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Purging</a:t>
            </a:r>
          </a:p>
        </p:txBody>
      </p:sp>
      <p:pic>
        <p:nvPicPr>
          <p:cNvPr id="78851" name="Picture 3"/>
          <p:cNvPicPr>
            <a:picLocks noChangeAspect="1" noChangeArrowheads="1"/>
          </p:cNvPicPr>
          <p:nvPr/>
        </p:nvPicPr>
        <p:blipFill>
          <a:blip r:embed="rId2"/>
          <a:srcRect/>
          <a:stretch>
            <a:fillRect/>
          </a:stretch>
        </p:blipFill>
        <p:spPr bwMode="auto">
          <a:xfrm>
            <a:off x="6141915" y="4876799"/>
            <a:ext cx="5393719" cy="1981201"/>
          </a:xfrm>
          <a:prstGeom prst="rect">
            <a:avLst/>
          </a:prstGeom>
          <a:noFill/>
          <a:ln w="9525">
            <a:noFill/>
            <a:miter lim="800000"/>
            <a:headEnd/>
            <a:tailEnd/>
          </a:ln>
          <a:effectLst/>
        </p:spPr>
      </p:pic>
      <p:sp>
        <p:nvSpPr>
          <p:cNvPr id="12" name="Rectangle 11"/>
          <p:cNvSpPr/>
          <p:nvPr/>
        </p:nvSpPr>
        <p:spPr>
          <a:xfrm>
            <a:off x="628650" y="1300460"/>
            <a:ext cx="9906000" cy="646331"/>
          </a:xfrm>
          <a:prstGeom prst="rect">
            <a:avLst/>
          </a:prstGeom>
        </p:spPr>
        <p:txBody>
          <a:bodyPr wrap="square">
            <a:spAutoFit/>
          </a:bodyPr>
          <a:lstStyle/>
          <a:p>
            <a:r>
              <a:rPr lang="en-US" b="1" dirty="0">
                <a:solidFill>
                  <a:srgbClr val="FF0000"/>
                </a:solidFill>
              </a:rPr>
              <a:t>Purge: </a:t>
            </a:r>
            <a:r>
              <a:rPr lang="en-US" dirty="0"/>
              <a:t>A stream bled off from a process to remove the accumulation of </a:t>
            </a:r>
            <a:r>
              <a:rPr lang="en-US" dirty="0" err="1"/>
              <a:t>inerts</a:t>
            </a:r>
            <a:r>
              <a:rPr lang="en-US" dirty="0"/>
              <a:t> or unwanted material that might otherwise build up in the recycle streams. </a:t>
            </a:r>
          </a:p>
        </p:txBody>
      </p:sp>
      <p:sp>
        <p:nvSpPr>
          <p:cNvPr id="15364" name=" 4"/>
          <p:cNvSpPr>
            <a:spLocks noRot="1" noChangeAspect="1" noEditPoints="1" noChangeArrowheads="1" noChangeShapeType="1" noTextEdit="1"/>
          </p:cNvSpPr>
          <p:nvPr/>
        </p:nvSpPr>
        <p:spPr bwMode="auto">
          <a:xfrm>
            <a:off x="944563" y="4402138"/>
            <a:ext cx="22225" cy="39687"/>
          </a:xfrm>
          <a:custGeom>
            <a:avLst/>
            <a:gdLst>
              <a:gd name="T0" fmla="+- 0 2684 2624"/>
              <a:gd name="T1" fmla="*/ T0 w 61"/>
              <a:gd name="T2" fmla="+- 0 12339 12226"/>
              <a:gd name="T3" fmla="*/ 12339 h 114"/>
              <a:gd name="T4" fmla="+- 0 2664 2624"/>
              <a:gd name="T5" fmla="*/ T4 w 61"/>
              <a:gd name="T6" fmla="+- 0 12296 12226"/>
              <a:gd name="T7" fmla="*/ 12296 h 114"/>
              <a:gd name="T8" fmla="+- 0 2657 2624"/>
              <a:gd name="T9" fmla="*/ T8 w 61"/>
              <a:gd name="T10" fmla="+- 0 12262 12226"/>
              <a:gd name="T11" fmla="*/ 12262 h 114"/>
              <a:gd name="T12" fmla="+- 0 2627 2624"/>
              <a:gd name="T13" fmla="*/ T12 w 61"/>
              <a:gd name="T14" fmla="+- 0 12231 12226"/>
              <a:gd name="T15" fmla="*/ 12231 h 114"/>
              <a:gd name="T16" fmla="+- 0 2625 2624"/>
              <a:gd name="T17" fmla="*/ T16 w 61"/>
              <a:gd name="T18" fmla="+- 0 12229 12226"/>
              <a:gd name="T19" fmla="*/ 12229 h 114"/>
              <a:gd name="T20" fmla="+- 0 2624 2624"/>
              <a:gd name="T21" fmla="*/ T20 w 61"/>
              <a:gd name="T22" fmla="+- 0 12228 12226"/>
              <a:gd name="T23" fmla="*/ 12228 h 114"/>
              <a:gd name="T24" fmla="+- 0 2624 2624"/>
              <a:gd name="T25" fmla="*/ T24 w 61"/>
              <a:gd name="T26" fmla="+- 0 12226 12226"/>
              <a:gd name="T27" fmla="*/ 12226 h 114"/>
              <a:gd name="T28" fmla="+- 0 2626 2624"/>
              <a:gd name="T29" fmla="*/ T28 w 61"/>
              <a:gd name="T30" fmla="+- 0 12242 12226"/>
              <a:gd name="T31" fmla="*/ 12242 h 114"/>
              <a:gd name="T32" fmla="+- 0 2632 2624"/>
              <a:gd name="T33" fmla="*/ T32 w 61"/>
              <a:gd name="T34" fmla="+- 0 12255 12226"/>
              <a:gd name="T35" fmla="*/ 12255 h 114"/>
              <a:gd name="T36" fmla="+- 0 2634 2624"/>
              <a:gd name="T37" fmla="*/ T36 w 61"/>
              <a:gd name="T38" fmla="+- 0 12271 12226"/>
              <a:gd name="T39" fmla="*/ 12271 h 1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61" h="114" extrusionOk="0">
                <a:moveTo>
                  <a:pt x="60" y="113"/>
                </a:moveTo>
                <a:cubicBezTo>
                  <a:pt x="40" y="70"/>
                  <a:pt x="33" y="36"/>
                  <a:pt x="3" y="5"/>
                </a:cubicBezTo>
                <a:cubicBezTo>
                  <a:pt x="1" y="3"/>
                  <a:pt x="0" y="2"/>
                  <a:pt x="0" y="0"/>
                </a:cubicBezTo>
                <a:cubicBezTo>
                  <a:pt x="2" y="16"/>
                  <a:pt x="8" y="29"/>
                  <a:pt x="10" y="45"/>
                </a:cubicBez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65" name=" 5"/>
          <p:cNvSpPr>
            <a:spLocks noRot="1" noChangeAspect="1" noEditPoints="1" noChangeArrowheads="1" noChangeShapeType="1" noTextEdit="1"/>
          </p:cNvSpPr>
          <p:nvPr/>
        </p:nvSpPr>
        <p:spPr bwMode="auto">
          <a:xfrm>
            <a:off x="4857750" y="26004838"/>
            <a:ext cx="0" cy="0"/>
          </a:xfrm>
          <a:custGeom>
            <a:avLst/>
            <a:gdLst>
              <a:gd name="T0" fmla="+- 0 2494 2494"/>
              <a:gd name="T1" fmla="*/ T0 w 1"/>
              <a:gd name="T2" fmla="+- 0 13353 13353"/>
              <a:gd name="T3" fmla="*/ 13353 h 1"/>
              <a:gd name="T4" fmla="+- 0 2494 2494"/>
              <a:gd name="T5" fmla="*/ T4 w 1"/>
              <a:gd name="T6" fmla="+- 0 13353 13353"/>
              <a:gd name="T7" fmla="*/ 13353 h 1"/>
              <a:gd name="T8" fmla="+- 0 2494 2494"/>
              <a:gd name="T9" fmla="*/ T8 w 1"/>
              <a:gd name="T10" fmla="+- 0 13353 13353"/>
              <a:gd name="T11" fmla="*/ 13353 h 1"/>
              <a:gd name="T12" fmla="+- 0 2494 2494"/>
              <a:gd name="T13" fmla="*/ T12 w 1"/>
              <a:gd name="T14" fmla="+- 0 13353 13353"/>
              <a:gd name="T15" fmla="*/ 13353 h 1"/>
            </a:gdLst>
            <a:ahLst/>
            <a:cxnLst>
              <a:cxn ang="0">
                <a:pos x="T1" y="T3"/>
              </a:cxn>
              <a:cxn ang="0">
                <a:pos x="T5" y="T7"/>
              </a:cxn>
              <a:cxn ang="0">
                <a:pos x="T9" y="T11"/>
              </a:cxn>
              <a:cxn ang="0">
                <a:pos x="T13" y="T15"/>
              </a:cxn>
            </a:cxnLst>
            <a:rect l="0" t="0" r="r" b="b"/>
            <a:pathLst>
              <a:path w="1" h="1" extrusionOk="0">
                <a:moveTo>
                  <a:pt x="0" y="0"/>
                </a:moveTo>
                <a:lnTo>
                  <a:pt x="0" y="0"/>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p:nvGrpSpPr>
        <p:grpSpPr>
          <a:xfrm>
            <a:off x="417390" y="4972050"/>
            <a:ext cx="5661148" cy="1885950"/>
            <a:chOff x="417390" y="4972050"/>
            <a:chExt cx="5661148" cy="1885950"/>
          </a:xfrm>
        </p:grpSpPr>
        <p:grpSp>
          <p:nvGrpSpPr>
            <p:cNvPr id="11" name="Group 10"/>
            <p:cNvGrpSpPr/>
            <p:nvPr/>
          </p:nvGrpSpPr>
          <p:grpSpPr>
            <a:xfrm>
              <a:off x="417390" y="4972050"/>
              <a:ext cx="5134403" cy="1885950"/>
              <a:chOff x="636465" y="4676776"/>
              <a:chExt cx="5134403" cy="1885950"/>
            </a:xfrm>
          </p:grpSpPr>
          <p:pic>
            <p:nvPicPr>
              <p:cNvPr id="6" name="Picture 3"/>
              <p:cNvPicPr>
                <a:picLocks noChangeAspect="1" noChangeArrowheads="1"/>
              </p:cNvPicPr>
              <p:nvPr/>
            </p:nvPicPr>
            <p:blipFill>
              <a:blip r:embed="rId2"/>
              <a:srcRect/>
              <a:stretch>
                <a:fillRect/>
              </a:stretch>
            </p:blipFill>
            <p:spPr bwMode="auto">
              <a:xfrm>
                <a:off x="636465" y="4676776"/>
                <a:ext cx="5134403" cy="1885950"/>
              </a:xfrm>
              <a:prstGeom prst="rect">
                <a:avLst/>
              </a:prstGeom>
              <a:noFill/>
              <a:ln w="9525">
                <a:noFill/>
                <a:miter lim="800000"/>
                <a:headEnd/>
                <a:tailEnd/>
              </a:ln>
              <a:effectLst/>
            </p:spPr>
          </p:pic>
          <p:sp>
            <p:nvSpPr>
              <p:cNvPr id="7" name="Rectangle 6"/>
              <p:cNvSpPr/>
              <p:nvPr/>
            </p:nvSpPr>
            <p:spPr>
              <a:xfrm>
                <a:off x="1390650" y="4791076"/>
                <a:ext cx="4288699" cy="70049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rot="10800000">
                <a:off x="1609726" y="5514975"/>
                <a:ext cx="2657475" cy="38100"/>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pic>
            <p:nvPicPr>
              <p:cNvPr id="78852" name="Picture 4"/>
              <p:cNvPicPr>
                <a:picLocks noChangeAspect="1" noChangeArrowheads="1"/>
              </p:cNvPicPr>
              <p:nvPr/>
            </p:nvPicPr>
            <p:blipFill>
              <a:blip r:embed="rId3"/>
              <a:srcRect/>
              <a:stretch>
                <a:fillRect/>
              </a:stretch>
            </p:blipFill>
            <p:spPr bwMode="auto">
              <a:xfrm>
                <a:off x="2347913" y="5210175"/>
                <a:ext cx="942975" cy="228600"/>
              </a:xfrm>
              <a:prstGeom prst="rect">
                <a:avLst/>
              </a:prstGeom>
              <a:noFill/>
              <a:ln w="9525">
                <a:noFill/>
                <a:miter lim="800000"/>
                <a:headEnd/>
                <a:tailEnd/>
              </a:ln>
              <a:effectLst/>
            </p:spPr>
          </p:pic>
        </p:grpSp>
        <p:sp>
          <p:nvSpPr>
            <p:cNvPr id="15368" name=" 8"/>
            <p:cNvSpPr>
              <a:spLocks noRot="1" noChangeAspect="1" noEditPoints="1" noChangeArrowheads="1" noChangeShapeType="1" noTextEdit="1"/>
            </p:cNvSpPr>
            <p:nvPr/>
          </p:nvSpPr>
          <p:spPr bwMode="auto">
            <a:xfrm>
              <a:off x="6067425" y="5918200"/>
              <a:ext cx="11113" cy="11113"/>
            </a:xfrm>
            <a:custGeom>
              <a:avLst/>
              <a:gdLst>
                <a:gd name="T0" fmla="+- 0 16885 16854"/>
                <a:gd name="T1" fmla="*/ T0 w 32"/>
                <a:gd name="T2" fmla="+- 0 16469 16441"/>
                <a:gd name="T3" fmla="*/ 16469 h 29"/>
                <a:gd name="T4" fmla="+- 0 16875 16854"/>
                <a:gd name="T5" fmla="*/ T4 w 32"/>
                <a:gd name="T6" fmla="+- 0 16460 16441"/>
                <a:gd name="T7" fmla="*/ 16460 h 29"/>
                <a:gd name="T8" fmla="+- 0 16864 16854"/>
                <a:gd name="T9" fmla="*/ T8 w 32"/>
                <a:gd name="T10" fmla="+- 0 16450 16441"/>
                <a:gd name="T11" fmla="*/ 16450 h 29"/>
                <a:gd name="T12" fmla="+- 0 16854 16854"/>
                <a:gd name="T13" fmla="*/ T12 w 32"/>
                <a:gd name="T14" fmla="+- 0 16441 16441"/>
                <a:gd name="T15" fmla="*/ 16441 h 29"/>
              </a:gdLst>
              <a:ahLst/>
              <a:cxnLst>
                <a:cxn ang="0">
                  <a:pos x="T1" y="T3"/>
                </a:cxn>
                <a:cxn ang="0">
                  <a:pos x="T5" y="T7"/>
                </a:cxn>
                <a:cxn ang="0">
                  <a:pos x="T9" y="T11"/>
                </a:cxn>
                <a:cxn ang="0">
                  <a:pos x="T13" y="T15"/>
                </a:cxn>
              </a:cxnLst>
              <a:rect l="0" t="0" r="r" b="b"/>
              <a:pathLst>
                <a:path w="32" h="29" extrusionOk="0">
                  <a:moveTo>
                    <a:pt x="31" y="28"/>
                  </a:moveTo>
                  <a:cubicBezTo>
                    <a:pt x="21" y="19"/>
                    <a:pt x="10" y="9"/>
                    <a:pt x="0" y="0"/>
                  </a:cubicBez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70" name=" 10"/>
            <p:cNvSpPr>
              <a:spLocks noRot="1" noChangeAspect="1" noEditPoints="1" noChangeArrowheads="1" noChangeShapeType="1" noTextEdit="1"/>
            </p:cNvSpPr>
            <p:nvPr/>
          </p:nvSpPr>
          <p:spPr bwMode="auto">
            <a:xfrm>
              <a:off x="3052763" y="5357813"/>
              <a:ext cx="1587" cy="31750"/>
            </a:xfrm>
            <a:custGeom>
              <a:avLst/>
              <a:gdLst>
                <a:gd name="T0" fmla="+- 0 8478 8478"/>
                <a:gd name="T1" fmla="*/ T0 w 6"/>
                <a:gd name="T2" fmla="+- 0 14972 14883"/>
                <a:gd name="T3" fmla="*/ 14972 h 90"/>
                <a:gd name="T4" fmla="+- 0 8480 8478"/>
                <a:gd name="T5" fmla="*/ T4 w 6"/>
                <a:gd name="T6" fmla="+- 0 14942 14883"/>
                <a:gd name="T7" fmla="*/ 14942 h 90"/>
                <a:gd name="T8" fmla="+- 0 8481 8478"/>
                <a:gd name="T9" fmla="*/ T8 w 6"/>
                <a:gd name="T10" fmla="+- 0 14913 14883"/>
                <a:gd name="T11" fmla="*/ 14913 h 90"/>
                <a:gd name="T12" fmla="+- 0 8483 8478"/>
                <a:gd name="T13" fmla="*/ T12 w 6"/>
                <a:gd name="T14" fmla="+- 0 14883 14883"/>
                <a:gd name="T15" fmla="*/ 14883 h 90"/>
              </a:gdLst>
              <a:ahLst/>
              <a:cxnLst>
                <a:cxn ang="0">
                  <a:pos x="T1" y="T3"/>
                </a:cxn>
                <a:cxn ang="0">
                  <a:pos x="T5" y="T7"/>
                </a:cxn>
                <a:cxn ang="0">
                  <a:pos x="T9" y="T11"/>
                </a:cxn>
                <a:cxn ang="0">
                  <a:pos x="T13" y="T15"/>
                </a:cxn>
              </a:cxnLst>
              <a:rect l="0" t="0" r="r" b="b"/>
              <a:pathLst>
                <a:path w="6" h="90" extrusionOk="0">
                  <a:moveTo>
                    <a:pt x="0" y="89"/>
                  </a:moveTo>
                  <a:cubicBezTo>
                    <a:pt x="2" y="59"/>
                    <a:pt x="3" y="30"/>
                    <a:pt x="5" y="0"/>
                  </a:cubicBez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808535" y="5330736"/>
              <a:ext cx="849086" cy="49529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Purging: ethylene oxide </a:t>
            </a:r>
            <a:endParaRPr lang="en-US" sz="3200" b="1" dirty="0"/>
          </a:p>
        </p:txBody>
      </p:sp>
      <p:sp>
        <p:nvSpPr>
          <p:cNvPr id="4" name="Rectangle 3"/>
          <p:cNvSpPr/>
          <p:nvPr/>
        </p:nvSpPr>
        <p:spPr>
          <a:xfrm>
            <a:off x="380999" y="4300929"/>
            <a:ext cx="11153774" cy="2308324"/>
          </a:xfrm>
          <a:prstGeom prst="rect">
            <a:avLst/>
          </a:prstGeom>
        </p:spPr>
        <p:txBody>
          <a:bodyPr wrap="square">
            <a:spAutoFit/>
          </a:bodyPr>
          <a:lstStyle/>
          <a:p>
            <a:pPr>
              <a:buFont typeface="Arial" pitchFamily="34" charset="0"/>
              <a:buChar char="•"/>
            </a:pPr>
            <a:r>
              <a:rPr lang="en-US" dirty="0"/>
              <a:t>If there were no nitrogen (or any other inert and insoluble substance) in the feed, there would be no need for a purge stream. The recycle would contain only ethylene and oxygen; the fresh feed would contain just enough of these substances to make up for the amount lost in the reaction, and the system would be at steady state. </a:t>
            </a:r>
          </a:p>
          <a:p>
            <a:pPr>
              <a:buFont typeface="Arial" pitchFamily="34" charset="0"/>
              <a:buChar char="•"/>
            </a:pPr>
            <a:r>
              <a:rPr lang="en-US" dirty="0"/>
              <a:t>However, there is nitrogen. It enters the system at a rate of 113 mol/s and leaves the system at the same rate in the purge stream. </a:t>
            </a:r>
          </a:p>
          <a:p>
            <a:pPr>
              <a:buFont typeface="Arial" pitchFamily="34" charset="0"/>
              <a:buChar char="•"/>
            </a:pPr>
            <a:r>
              <a:rPr lang="en-US" dirty="0"/>
              <a:t>If the system were not purged, nitrogen would accumulate at this rate until something—probably unpleasant—occurred to shut down the process. </a:t>
            </a:r>
          </a:p>
        </p:txBody>
      </p:sp>
      <p:pic>
        <p:nvPicPr>
          <p:cNvPr id="79874" name="Picture 2"/>
          <p:cNvPicPr>
            <a:picLocks noChangeAspect="1" noChangeArrowheads="1"/>
          </p:cNvPicPr>
          <p:nvPr/>
        </p:nvPicPr>
        <p:blipFill>
          <a:blip r:embed="rId2"/>
          <a:srcRect/>
          <a:stretch>
            <a:fillRect/>
          </a:stretch>
        </p:blipFill>
        <p:spPr bwMode="auto">
          <a:xfrm>
            <a:off x="7519850" y="1303180"/>
            <a:ext cx="2152650" cy="249985"/>
          </a:xfrm>
          <a:prstGeom prst="rect">
            <a:avLst/>
          </a:prstGeom>
          <a:noFill/>
          <a:ln w="9525">
            <a:noFill/>
            <a:miter lim="800000"/>
            <a:headEnd/>
            <a:tailEnd/>
          </a:ln>
          <a:effectLst/>
        </p:spPr>
      </p:pic>
      <p:sp>
        <p:nvSpPr>
          <p:cNvPr id="7" name="Rectangle 6"/>
          <p:cNvSpPr/>
          <p:nvPr/>
        </p:nvSpPr>
        <p:spPr>
          <a:xfrm>
            <a:off x="380999" y="1356836"/>
            <a:ext cx="4700451" cy="3139321"/>
          </a:xfrm>
          <a:prstGeom prst="rect">
            <a:avLst/>
          </a:prstGeom>
        </p:spPr>
        <p:txBody>
          <a:bodyPr wrap="square">
            <a:spAutoFit/>
          </a:bodyPr>
          <a:lstStyle/>
          <a:p>
            <a:pPr>
              <a:buFont typeface="Arial" pitchFamily="34" charset="0"/>
              <a:buChar char="•"/>
            </a:pPr>
            <a:r>
              <a:rPr lang="en-US" dirty="0"/>
              <a:t>A mixture of ethylene and air constitutes the fresh feed to the process. </a:t>
            </a:r>
          </a:p>
          <a:p>
            <a:pPr>
              <a:buFont typeface="Arial" pitchFamily="34" charset="0"/>
              <a:buChar char="•"/>
            </a:pPr>
            <a:r>
              <a:rPr lang="en-US" dirty="0"/>
              <a:t>The effluent from the reactor passes to an absorber and is contacted with a liquid solvent. All of the ethylene oxide is absorbed into the solvent.</a:t>
            </a:r>
          </a:p>
          <a:p>
            <a:pPr>
              <a:buFont typeface="Arial" pitchFamily="34" charset="0"/>
              <a:buChar char="•"/>
            </a:pPr>
            <a:r>
              <a:rPr lang="en-US" dirty="0"/>
              <a:t> The gas stream leaving the absorber, which contains nitrogen and </a:t>
            </a:r>
            <a:r>
              <a:rPr lang="en-US" dirty="0" err="1"/>
              <a:t>unreacted</a:t>
            </a:r>
            <a:r>
              <a:rPr lang="en-US" dirty="0"/>
              <a:t> ethylene and oxygen, is recycled to the reactor. </a:t>
            </a:r>
          </a:p>
          <a:p>
            <a:pPr>
              <a:buFont typeface="Arial" pitchFamily="34" charset="0"/>
              <a:buChar char="•"/>
            </a:pPr>
            <a:endParaRPr lang="en-US" dirty="0"/>
          </a:p>
        </p:txBody>
      </p:sp>
      <p:pic>
        <p:nvPicPr>
          <p:cNvPr id="2" name="Picture 1"/>
          <p:cNvPicPr>
            <a:picLocks noChangeAspect="1"/>
          </p:cNvPicPr>
          <p:nvPr/>
        </p:nvPicPr>
        <p:blipFill>
          <a:blip r:embed="rId3"/>
          <a:stretch>
            <a:fillRect/>
          </a:stretch>
        </p:blipFill>
        <p:spPr>
          <a:xfrm>
            <a:off x="5081450" y="1594749"/>
            <a:ext cx="7029450" cy="27241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806" y="2132123"/>
            <a:ext cx="5093211" cy="4801314"/>
          </a:xfrm>
          <a:prstGeom prst="rect">
            <a:avLst/>
          </a:prstGeom>
        </p:spPr>
        <p:txBody>
          <a:bodyPr wrap="square">
            <a:spAutoFit/>
          </a:bodyPr>
          <a:lstStyle/>
          <a:p>
            <a:pPr marL="285750" indent="-285750">
              <a:buFont typeface="Arial" panose="020B0604020202020204" pitchFamily="34" charset="0"/>
              <a:buChar char="•"/>
            </a:pPr>
            <a:endParaRPr lang="en-US" dirty="0" smtClean="0">
              <a:latin typeface="TimesTen-Roman"/>
            </a:endParaRPr>
          </a:p>
          <a:p>
            <a:r>
              <a:rPr lang="en-US" dirty="0" smtClean="0">
                <a:latin typeface="TimesTen-Roman"/>
              </a:rPr>
              <a:t> </a:t>
            </a:r>
          </a:p>
          <a:p>
            <a:pPr marL="285750" indent="-285750">
              <a:buFont typeface="Arial" panose="020B0604020202020204" pitchFamily="34" charset="0"/>
              <a:buChar char="•"/>
            </a:pPr>
            <a:r>
              <a:rPr lang="en-US" dirty="0" smtClean="0">
                <a:latin typeface="TimesTen-Roman"/>
              </a:rPr>
              <a:t>To </a:t>
            </a:r>
            <a:r>
              <a:rPr lang="en-US" dirty="0">
                <a:latin typeface="TimesTen-Roman"/>
              </a:rPr>
              <a:t>avoid </a:t>
            </a:r>
            <a:r>
              <a:rPr lang="en-US" dirty="0" smtClean="0">
                <a:latin typeface="TimesTen-Roman"/>
              </a:rPr>
              <a:t>buildup of </a:t>
            </a:r>
            <a:r>
              <a:rPr lang="en-US" dirty="0">
                <a:latin typeface="TimesTen-Roman"/>
              </a:rPr>
              <a:t>the </a:t>
            </a:r>
            <a:r>
              <a:rPr lang="en-US" dirty="0" err="1">
                <a:latin typeface="TimesTen-Roman"/>
              </a:rPr>
              <a:t>inerts</a:t>
            </a:r>
            <a:r>
              <a:rPr lang="en-US" dirty="0">
                <a:latin typeface="TimesTen-Roman"/>
              </a:rPr>
              <a:t> in the system, a purge stream is withdrawn from the recycle</a:t>
            </a:r>
            <a:r>
              <a:rPr lang="en-US" dirty="0" smtClean="0">
                <a:latin typeface="TimesTen-Roman"/>
              </a:rPr>
              <a:t>.</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The feed to the </a:t>
            </a:r>
            <a:r>
              <a:rPr lang="en-US" dirty="0" smtClean="0">
                <a:latin typeface="TimesTen-Roman"/>
              </a:rPr>
              <a:t> reactor(not </a:t>
            </a:r>
            <a:r>
              <a:rPr lang="en-US" dirty="0">
                <a:latin typeface="TimesTen-Roman"/>
              </a:rPr>
              <a:t>the fresh feed to the process) contains 28.0 mole% </a:t>
            </a:r>
            <a:r>
              <a:rPr lang="en-US" dirty="0" smtClean="0">
                <a:latin typeface="TimesTen-Roman"/>
              </a:rPr>
              <a:t>CO</a:t>
            </a:r>
            <a:r>
              <a:rPr lang="en-US" baseline="-25000" dirty="0" smtClean="0">
                <a:latin typeface="TimesTen-Roman"/>
              </a:rPr>
              <a:t>2</a:t>
            </a:r>
            <a:r>
              <a:rPr lang="en-US" dirty="0" smtClean="0">
                <a:latin typeface="TimesTen-Roman"/>
              </a:rPr>
              <a:t>, 70.0 </a:t>
            </a:r>
            <a:r>
              <a:rPr lang="en-US" dirty="0">
                <a:latin typeface="TimesTen-Roman"/>
              </a:rPr>
              <a:t>mole% </a:t>
            </a:r>
            <a:r>
              <a:rPr lang="en-US" dirty="0" smtClean="0">
                <a:latin typeface="TimesTen-Roman"/>
              </a:rPr>
              <a:t>H</a:t>
            </a:r>
            <a:r>
              <a:rPr lang="en-US" baseline="-25000" dirty="0" smtClean="0">
                <a:latin typeface="TimesTen-Roman"/>
              </a:rPr>
              <a:t>2</a:t>
            </a:r>
            <a:r>
              <a:rPr lang="en-US" dirty="0" smtClean="0">
                <a:latin typeface="TimesTen-Roman"/>
              </a:rPr>
              <a:t> </a:t>
            </a:r>
            <a:r>
              <a:rPr lang="en-US" dirty="0">
                <a:latin typeface="TimesTen-Roman"/>
              </a:rPr>
              <a:t>, and 2.00 mole% </a:t>
            </a:r>
            <a:r>
              <a:rPr lang="en-US" dirty="0" err="1">
                <a:latin typeface="TimesTen-Roman"/>
              </a:rPr>
              <a:t>inerts</a:t>
            </a:r>
            <a:r>
              <a:rPr lang="en-US" dirty="0">
                <a:latin typeface="TimesTen-Roman"/>
              </a:rPr>
              <a:t>. </a:t>
            </a:r>
            <a:endParaRPr lang="en-US" dirty="0" smtClean="0">
              <a:latin typeface="TimesTen-Roman"/>
            </a:endParaRPr>
          </a:p>
          <a:p>
            <a:pPr marL="285750" indent="-285750">
              <a:buFont typeface="Arial" panose="020B0604020202020204" pitchFamily="34" charset="0"/>
              <a:buChar char="•"/>
            </a:pPr>
            <a:endParaRPr lang="en-US" dirty="0" smtClean="0">
              <a:latin typeface="TimesTen-Roman"/>
            </a:endParaRPr>
          </a:p>
          <a:p>
            <a:pPr marL="285750" indent="-285750">
              <a:buFont typeface="Arial" panose="020B0604020202020204" pitchFamily="34" charset="0"/>
              <a:buChar char="•"/>
            </a:pPr>
            <a:r>
              <a:rPr lang="en-US" dirty="0" smtClean="0">
                <a:latin typeface="TimesTen-Roman"/>
              </a:rPr>
              <a:t>The </a:t>
            </a:r>
            <a:r>
              <a:rPr lang="en-US" dirty="0">
                <a:latin typeface="TimesTen-Roman"/>
              </a:rPr>
              <a:t>single-pass conversion of hydrogen is 60.0%. </a:t>
            </a:r>
            <a:endParaRPr lang="en-US" dirty="0" smtClean="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smtClean="0">
                <a:latin typeface="TimesTen-Roman"/>
              </a:rPr>
              <a:t>Calculate the </a:t>
            </a:r>
            <a:r>
              <a:rPr lang="en-US" dirty="0">
                <a:latin typeface="TimesTen-Roman"/>
              </a:rPr>
              <a:t>molar flow rates and molar compositions of the fresh feed, the total feed to the </a:t>
            </a:r>
            <a:r>
              <a:rPr lang="en-US" dirty="0" smtClean="0">
                <a:latin typeface="TimesTen-Roman"/>
              </a:rPr>
              <a:t>reactor, the </a:t>
            </a:r>
            <a:r>
              <a:rPr lang="en-US" dirty="0">
                <a:latin typeface="TimesTen-Roman"/>
              </a:rPr>
              <a:t>recycle stream, and the purge stream for a methanol production rate of 155 </a:t>
            </a:r>
            <a:r>
              <a:rPr lang="en-US" dirty="0" err="1">
                <a:latin typeface="TimesTen-Roman"/>
              </a:rPr>
              <a:t>kmol</a:t>
            </a:r>
            <a:r>
              <a:rPr lang="en-US" dirty="0">
                <a:latin typeface="TimesTen-Roman"/>
              </a:rPr>
              <a:t> </a:t>
            </a:r>
            <a:r>
              <a:rPr lang="en-US" dirty="0" smtClean="0">
                <a:latin typeface="TimesTen-Roman"/>
              </a:rPr>
              <a:t>CH</a:t>
            </a:r>
            <a:r>
              <a:rPr lang="en-US" baseline="-25000" dirty="0" smtClean="0">
                <a:latin typeface="TimesTen-Roman"/>
              </a:rPr>
              <a:t>3</a:t>
            </a:r>
            <a:r>
              <a:rPr lang="en-US" dirty="0" smtClean="0">
                <a:latin typeface="TimesTen-Roman"/>
              </a:rPr>
              <a:t>OH/h</a:t>
            </a:r>
            <a:r>
              <a:rPr lang="en-US" dirty="0">
                <a:latin typeface="TimesTen-Roman"/>
              </a:rPr>
              <a:t>.</a:t>
            </a:r>
            <a:endParaRPr lang="en-US" dirty="0"/>
          </a:p>
        </p:txBody>
      </p:sp>
      <p:pic>
        <p:nvPicPr>
          <p:cNvPr id="5" name="Picture 4"/>
          <p:cNvPicPr>
            <a:picLocks noChangeAspect="1"/>
          </p:cNvPicPr>
          <p:nvPr/>
        </p:nvPicPr>
        <p:blipFill>
          <a:blip r:embed="rId2"/>
          <a:stretch>
            <a:fillRect/>
          </a:stretch>
        </p:blipFill>
        <p:spPr>
          <a:xfrm>
            <a:off x="3237951" y="1626808"/>
            <a:ext cx="3587072" cy="479189"/>
          </a:xfrm>
          <a:prstGeom prst="rect">
            <a:avLst/>
          </a:prstGeom>
        </p:spPr>
      </p:pic>
      <p:sp>
        <p:nvSpPr>
          <p:cNvPr id="6" name="Rectangle 5"/>
          <p:cNvSpPr/>
          <p:nvPr/>
        </p:nvSpPr>
        <p:spPr>
          <a:xfrm>
            <a:off x="380536"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latin typeface="TimesTen-BoldItalic"/>
              </a:rPr>
              <a:t>Recycle and Purge in the Synthesis of Methanol</a:t>
            </a:r>
            <a:endParaRPr lang="en-US" sz="3200" dirty="0"/>
          </a:p>
        </p:txBody>
      </p:sp>
      <p:sp>
        <p:nvSpPr>
          <p:cNvPr id="8" name="Rectangle 7"/>
          <p:cNvSpPr/>
          <p:nvPr/>
        </p:nvSpPr>
        <p:spPr>
          <a:xfrm>
            <a:off x="105806" y="1211076"/>
            <a:ext cx="10671178" cy="1754326"/>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The fresh feed to the process contains hydrogen, carbon dioxide, and 0.400 mole% </a:t>
            </a:r>
            <a:r>
              <a:rPr lang="en-US" dirty="0" err="1">
                <a:latin typeface="TimesTen-Roman"/>
              </a:rPr>
              <a:t>inerts</a:t>
            </a:r>
            <a:r>
              <a:rPr lang="en-US" dirty="0">
                <a:latin typeface="TimesTen-Roman"/>
              </a:rPr>
              <a:t> (I). </a:t>
            </a:r>
            <a:endParaRPr lang="en-US" dirty="0" smtClean="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endParaRPr lang="en-US" dirty="0" smtClean="0">
              <a:latin typeface="TimesTen-Roman"/>
            </a:endParaRPr>
          </a:p>
          <a:p>
            <a:pPr marL="285750" indent="-285750">
              <a:buFont typeface="Arial" panose="020B0604020202020204" pitchFamily="34" charset="0"/>
              <a:buChar char="•"/>
            </a:pPr>
            <a:r>
              <a:rPr lang="en-US" dirty="0">
                <a:latin typeface="TimesTen-Roman"/>
              </a:rPr>
              <a:t>The reactor effluent passes to a condenser that removes essentially all of the methanol and water formed and none of the reactants or </a:t>
            </a:r>
            <a:r>
              <a:rPr lang="en-US" dirty="0" err="1">
                <a:latin typeface="TimesTen-Roman"/>
              </a:rPr>
              <a:t>inerts</a:t>
            </a:r>
            <a:r>
              <a:rPr lang="en-US" dirty="0">
                <a:latin typeface="TimesTen-Roman"/>
              </a:rPr>
              <a:t>. The latter substances are recycled to the reactor.</a:t>
            </a:r>
          </a:p>
          <a:p>
            <a:pPr marL="285750" indent="-285750">
              <a:buFont typeface="Arial" panose="020B0604020202020204" pitchFamily="34" charset="0"/>
              <a:buChar char="•"/>
            </a:pPr>
            <a:endParaRPr lang="en-US" dirty="0">
              <a:latin typeface="TimesTen-Roman"/>
            </a:endParaRPr>
          </a:p>
        </p:txBody>
      </p:sp>
      <p:pic>
        <p:nvPicPr>
          <p:cNvPr id="9" name="Picture 8"/>
          <p:cNvPicPr>
            <a:picLocks noChangeAspect="1"/>
          </p:cNvPicPr>
          <p:nvPr/>
        </p:nvPicPr>
        <p:blipFill>
          <a:blip r:embed="rId3"/>
          <a:stretch>
            <a:fillRect/>
          </a:stretch>
        </p:blipFill>
        <p:spPr>
          <a:xfrm>
            <a:off x="5031487" y="3435665"/>
            <a:ext cx="7406841" cy="3422335"/>
          </a:xfrm>
          <a:prstGeom prst="rect">
            <a:avLst/>
          </a:prstGeom>
        </p:spPr>
      </p:pic>
      <p:pic>
        <p:nvPicPr>
          <p:cNvPr id="13" name="Picture 12"/>
          <p:cNvPicPr>
            <a:picLocks noChangeAspect="1"/>
          </p:cNvPicPr>
          <p:nvPr/>
        </p:nvPicPr>
        <p:blipFill>
          <a:blip r:embed="rId4"/>
          <a:stretch>
            <a:fillRect/>
          </a:stretch>
        </p:blipFill>
        <p:spPr>
          <a:xfrm>
            <a:off x="5441395" y="2992254"/>
            <a:ext cx="3686175" cy="295275"/>
          </a:xfrm>
          <a:prstGeom prst="rect">
            <a:avLst/>
          </a:prstGeom>
        </p:spPr>
      </p:pic>
    </p:spTree>
    <p:extLst>
      <p:ext uri="{BB962C8B-B14F-4D97-AF65-F5344CB8AC3E}">
        <p14:creationId xmlns:p14="http://schemas.microsoft.com/office/powerpoint/2010/main" val="2741638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6391673"/>
            <a:ext cx="8253412" cy="2735733"/>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709337" y="905903"/>
            <a:ext cx="10501027" cy="5656262"/>
          </a:xfrm>
          <a:prstGeom prst="rect">
            <a:avLst/>
          </a:prstGeom>
          <a:noFill/>
          <a:ln w="9525">
            <a:noFill/>
            <a:miter lim="800000"/>
            <a:headEnd/>
            <a:tailEnd/>
          </a:ln>
          <a:effectLst/>
        </p:spPr>
      </p:pic>
      <p:sp>
        <p:nvSpPr>
          <p:cNvPr id="17427" name=" 19"/>
          <p:cNvSpPr>
            <a:spLocks noRot="1" noChangeAspect="1" noEditPoints="1" noChangeArrowheads="1" noChangeShapeType="1" noTextEdit="1"/>
          </p:cNvSpPr>
          <p:nvPr/>
        </p:nvSpPr>
        <p:spPr bwMode="auto">
          <a:xfrm>
            <a:off x="53209825" y="27547888"/>
            <a:ext cx="0" cy="0"/>
          </a:xfrm>
          <a:custGeom>
            <a:avLst/>
            <a:gdLst>
              <a:gd name="T0" fmla="+- 0 27322 27322"/>
              <a:gd name="T1" fmla="*/ T0 w 1"/>
              <a:gd name="T2" fmla="+- 0 14145 14145"/>
              <a:gd name="T3" fmla="*/ 14145 h 1"/>
              <a:gd name="T4" fmla="+- 0 27322 27322"/>
              <a:gd name="T5" fmla="*/ T4 w 1"/>
              <a:gd name="T6" fmla="+- 0 14145 14145"/>
              <a:gd name="T7" fmla="*/ 14145 h 1"/>
              <a:gd name="T8" fmla="+- 0 27322 27322"/>
              <a:gd name="T9" fmla="*/ T8 w 1"/>
              <a:gd name="T10" fmla="+- 0 14145 14145"/>
              <a:gd name="T11" fmla="*/ 14145 h 1"/>
              <a:gd name="T12" fmla="+- 0 27322 27322"/>
              <a:gd name="T13" fmla="*/ T12 w 1"/>
              <a:gd name="T14" fmla="+- 0 14145 14145"/>
              <a:gd name="T15" fmla="*/ 14145 h 1"/>
              <a:gd name="T16" fmla="+- 0 27322 27322"/>
              <a:gd name="T17" fmla="*/ T16 w 1"/>
              <a:gd name="T18" fmla="+- 0 14145 14145"/>
              <a:gd name="T19" fmla="*/ 14145 h 1"/>
              <a:gd name="T20" fmla="+- 0 27322 27322"/>
              <a:gd name="T21" fmla="*/ T20 w 1"/>
              <a:gd name="T22" fmla="+- 0 14145 14145"/>
              <a:gd name="T23" fmla="*/ 14145 h 1"/>
              <a:gd name="T24" fmla="+- 0 27322 27322"/>
              <a:gd name="T25" fmla="*/ T24 w 1"/>
              <a:gd name="T26" fmla="+- 0 14145 14145"/>
              <a:gd name="T27" fmla="*/ 14145 h 1"/>
            </a:gdLst>
            <a:ahLst/>
            <a:cxnLst>
              <a:cxn ang="0">
                <a:pos x="T1" y="T3"/>
              </a:cxn>
              <a:cxn ang="0">
                <a:pos x="T5" y="T7"/>
              </a:cxn>
              <a:cxn ang="0">
                <a:pos x="T9" y="T11"/>
              </a:cxn>
              <a:cxn ang="0">
                <a:pos x="T13" y="T15"/>
              </a:cxn>
              <a:cxn ang="0">
                <a:pos x="T17" y="T19"/>
              </a:cxn>
              <a:cxn ang="0">
                <a:pos x="T21" y="T23"/>
              </a:cxn>
              <a:cxn ang="0">
                <a:pos x="T25" y="T27"/>
              </a:cxn>
            </a:cxnLst>
            <a:rect l="0" t="0" r="r" b="b"/>
            <a:pathLst>
              <a:path w="1" h="1" extrusionOk="0">
                <a:moveTo>
                  <a:pt x="0" y="0"/>
                </a:moveTo>
                <a:lnTo>
                  <a:pt x="0" y="0"/>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2067" y="1241765"/>
            <a:ext cx="10846664" cy="1276078"/>
          </a:xfrm>
          <a:prstGeom prst="rect">
            <a:avLst/>
          </a:prstGeom>
        </p:spPr>
      </p:pic>
      <p:pic>
        <p:nvPicPr>
          <p:cNvPr id="3" name="Picture 2"/>
          <p:cNvPicPr>
            <a:picLocks noChangeAspect="1" noChangeArrowheads="1"/>
          </p:cNvPicPr>
          <p:nvPr/>
        </p:nvPicPr>
        <p:blipFill>
          <a:blip r:embed="rId3"/>
          <a:srcRect/>
          <a:stretch>
            <a:fillRect/>
          </a:stretch>
        </p:blipFill>
        <p:spPr bwMode="auto">
          <a:xfrm>
            <a:off x="2123261" y="2611970"/>
            <a:ext cx="7882887" cy="4246030"/>
          </a:xfrm>
          <a:prstGeom prst="rect">
            <a:avLst/>
          </a:prstGeom>
          <a:noFill/>
          <a:ln w="9525">
            <a:noFill/>
            <a:miter lim="800000"/>
            <a:headEnd/>
            <a:tailEnd/>
          </a:ln>
          <a:effectLst/>
        </p:spPr>
      </p:pic>
      <p:sp>
        <p:nvSpPr>
          <p:cNvPr id="4" name="Rectangle 3"/>
          <p:cNvSpPr/>
          <p:nvPr/>
        </p:nvSpPr>
        <p:spPr>
          <a:xfrm>
            <a:off x="908419" y="778306"/>
            <a:ext cx="3317960" cy="369332"/>
          </a:xfrm>
          <a:prstGeom prst="rect">
            <a:avLst/>
          </a:prstGeom>
        </p:spPr>
        <p:txBody>
          <a:bodyPr wrap="none">
            <a:spAutoFit/>
          </a:bodyPr>
          <a:lstStyle/>
          <a:p>
            <a:r>
              <a:rPr lang="en-US" b="1" i="1" dirty="0" smtClean="0">
                <a:latin typeface="TimesTen-BoldItalic"/>
              </a:rPr>
              <a:t>Degree-of-Freedom </a:t>
            </a:r>
            <a:r>
              <a:rPr lang="en-US" b="1" i="1" dirty="0">
                <a:latin typeface="TimesTen-BoldItalic"/>
              </a:rPr>
              <a:t>Analysis</a:t>
            </a:r>
            <a:endParaRPr lang="en-US" dirty="0"/>
          </a:p>
        </p:txBody>
      </p:sp>
    </p:spTree>
    <p:extLst>
      <p:ext uri="{BB962C8B-B14F-4D97-AF65-F5344CB8AC3E}">
        <p14:creationId xmlns:p14="http://schemas.microsoft.com/office/powerpoint/2010/main" val="148901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9109" y="624703"/>
            <a:ext cx="10671617" cy="2889205"/>
          </a:xfrm>
          <a:prstGeom prst="rect">
            <a:avLst/>
          </a:prstGeom>
        </p:spPr>
      </p:pic>
      <p:pic>
        <p:nvPicPr>
          <p:cNvPr id="3" name="Picture 2"/>
          <p:cNvPicPr>
            <a:picLocks noChangeAspect="1" noChangeArrowheads="1"/>
          </p:cNvPicPr>
          <p:nvPr/>
        </p:nvPicPr>
        <p:blipFill>
          <a:blip r:embed="rId3"/>
          <a:srcRect/>
          <a:stretch>
            <a:fillRect/>
          </a:stretch>
        </p:blipFill>
        <p:spPr bwMode="auto">
          <a:xfrm>
            <a:off x="2063291" y="3317965"/>
            <a:ext cx="6911708" cy="3722915"/>
          </a:xfrm>
          <a:prstGeom prst="rect">
            <a:avLst/>
          </a:prstGeom>
          <a:noFill/>
          <a:ln w="9525">
            <a:noFill/>
            <a:miter lim="800000"/>
            <a:headEnd/>
            <a:tailEnd/>
          </a:ln>
          <a:effectLst/>
        </p:spPr>
      </p:pic>
    </p:spTree>
    <p:extLst>
      <p:ext uri="{BB962C8B-B14F-4D97-AF65-F5344CB8AC3E}">
        <p14:creationId xmlns:p14="http://schemas.microsoft.com/office/powerpoint/2010/main" val="43824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442446" y="3547546"/>
            <a:ext cx="9699325" cy="3385213"/>
          </a:xfrm>
          <a:prstGeom prst="rect">
            <a:avLst/>
          </a:prstGeom>
          <a:noFill/>
          <a:ln w="9525">
            <a:noFill/>
            <a:miter lim="800000"/>
            <a:headEnd/>
            <a:tailEnd/>
          </a:ln>
          <a:effectLst/>
        </p:spPr>
      </p:pic>
      <p:sp>
        <p:nvSpPr>
          <p:cNvPr id="19461" name=" 5"/>
          <p:cNvSpPr>
            <a:spLocks noRot="1" noChangeAspect="1" noEditPoints="1" noChangeArrowheads="1" noChangeShapeType="1" noTextEdit="1"/>
          </p:cNvSpPr>
          <p:nvPr/>
        </p:nvSpPr>
        <p:spPr bwMode="auto">
          <a:xfrm>
            <a:off x="4281488" y="1217613"/>
            <a:ext cx="4410075" cy="3475037"/>
          </a:xfrm>
          <a:custGeom>
            <a:avLst/>
            <a:gdLst>
              <a:gd name="T0" fmla="+- 0 13322 11893"/>
              <a:gd name="T1" fmla="*/ T0 w 12252"/>
              <a:gd name="T2" fmla="+- 0 3382 3382"/>
              <a:gd name="T3" fmla="*/ 3382 h 9652"/>
              <a:gd name="T4" fmla="+- 0 13322 11893"/>
              <a:gd name="T5" fmla="*/ T4 w 12252"/>
              <a:gd name="T6" fmla="+- 0 3382 3382"/>
              <a:gd name="T7" fmla="*/ 3382 h 9652"/>
              <a:gd name="T8" fmla="+- 0 13322 11893"/>
              <a:gd name="T9" fmla="*/ T8 w 12252"/>
              <a:gd name="T10" fmla="+- 0 3382 3382"/>
              <a:gd name="T11" fmla="*/ 3382 h 9652"/>
              <a:gd name="T12" fmla="+- 0 13322 11893"/>
              <a:gd name="T13" fmla="*/ T12 w 12252"/>
              <a:gd name="T14" fmla="+- 0 3382 3382"/>
              <a:gd name="T15" fmla="*/ 3382 h 9652"/>
              <a:gd name="T16" fmla="+- 0 24115 11893"/>
              <a:gd name="T17" fmla="*/ T16 w 12252"/>
              <a:gd name="T18" fmla="+- 0 13033 3382"/>
              <a:gd name="T19" fmla="*/ 13033 h 9652"/>
              <a:gd name="T20" fmla="+- 0 24142 11893"/>
              <a:gd name="T21" fmla="*/ T20 w 12252"/>
              <a:gd name="T22" fmla="+- 0 12993 3382"/>
              <a:gd name="T23" fmla="*/ 12993 h 9652"/>
              <a:gd name="T24" fmla="+- 0 11893 11893"/>
              <a:gd name="T25" fmla="*/ T24 w 12252"/>
              <a:gd name="T26" fmla="+- 0 8136 3382"/>
              <a:gd name="T27" fmla="*/ 8136 h 9652"/>
              <a:gd name="T28" fmla="+- 0 11893 11893"/>
              <a:gd name="T29" fmla="*/ T28 w 12252"/>
              <a:gd name="T30" fmla="+- 0 8136 3382"/>
              <a:gd name="T31" fmla="*/ 8136 h 9652"/>
              <a:gd name="T32" fmla="+- 0 11893 11893"/>
              <a:gd name="T33" fmla="*/ T32 w 12252"/>
              <a:gd name="T34" fmla="+- 0 8136 3382"/>
              <a:gd name="T35" fmla="*/ 8136 h 9652"/>
              <a:gd name="T36" fmla="+- 0 11893 11893"/>
              <a:gd name="T37" fmla="*/ T36 w 12252"/>
              <a:gd name="T38" fmla="+- 0 8136 3382"/>
              <a:gd name="T39" fmla="*/ 8136 h 9652"/>
              <a:gd name="T40" fmla="+- 0 11893 11893"/>
              <a:gd name="T41" fmla="*/ T40 w 12252"/>
              <a:gd name="T42" fmla="+- 0 8136 3382"/>
              <a:gd name="T43" fmla="*/ 8136 h 9652"/>
              <a:gd name="T44" fmla="+- 0 11893 11893"/>
              <a:gd name="T45" fmla="*/ T44 w 12252"/>
              <a:gd name="T46" fmla="+- 0 8136 3382"/>
              <a:gd name="T47" fmla="*/ 8136 h 9652"/>
              <a:gd name="T48" fmla="+- 0 11893 11893"/>
              <a:gd name="T49" fmla="*/ T48 w 12252"/>
              <a:gd name="T50" fmla="+- 0 8136 3382"/>
              <a:gd name="T51" fmla="*/ 8136 h 96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2252" h="9652" extrusionOk="0">
                <a:moveTo>
                  <a:pt x="1429" y="0"/>
                </a:moveTo>
                <a:lnTo>
                  <a:pt x="1429" y="0"/>
                </a:lnTo>
              </a:path>
              <a:path w="12252" h="9652" extrusionOk="0">
                <a:moveTo>
                  <a:pt x="12222" y="9651"/>
                </a:moveTo>
                <a:cubicBezTo>
                  <a:pt x="12252" y="9597"/>
                  <a:pt x="12251" y="9581"/>
                  <a:pt x="12249" y="9611"/>
                </a:cubicBezTo>
              </a:path>
              <a:path w="12252" h="9652" extrusionOk="0">
                <a:moveTo>
                  <a:pt x="0" y="4754"/>
                </a:moveTo>
                <a:lnTo>
                  <a:pt x="0" y="4754"/>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575650" y="670110"/>
            <a:ext cx="7327379" cy="29718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336010" y="943465"/>
            <a:ext cx="8210550" cy="5914535"/>
          </a:xfrm>
          <a:prstGeom prst="rect">
            <a:avLst/>
          </a:prstGeom>
          <a:noFill/>
          <a:ln w="9525">
            <a:noFill/>
            <a:miter lim="800000"/>
            <a:headEnd/>
            <a:tailEnd/>
          </a:ln>
          <a:effectLst/>
        </p:spPr>
      </p:pic>
      <p:sp>
        <p:nvSpPr>
          <p:cNvPr id="20494" name=" 14"/>
          <p:cNvSpPr>
            <a:spLocks noRot="1" noChangeAspect="1" noEditPoints="1" noChangeArrowheads="1" noChangeShapeType="1" noTextEdit="1"/>
          </p:cNvSpPr>
          <p:nvPr/>
        </p:nvSpPr>
        <p:spPr bwMode="auto">
          <a:xfrm>
            <a:off x="16762413" y="15717838"/>
            <a:ext cx="0" cy="0"/>
          </a:xfrm>
          <a:custGeom>
            <a:avLst/>
            <a:gdLst>
              <a:gd name="T0" fmla="+- 0 8607 8607"/>
              <a:gd name="T1" fmla="*/ T0 w 1"/>
              <a:gd name="T2" fmla="+- 0 8071 8071"/>
              <a:gd name="T3" fmla="*/ 8071 h 1"/>
              <a:gd name="T4" fmla="+- 0 8607 8607"/>
              <a:gd name="T5" fmla="*/ T4 w 1"/>
              <a:gd name="T6" fmla="+- 0 8071 8071"/>
              <a:gd name="T7" fmla="*/ 8071 h 1"/>
            </a:gdLst>
            <a:ahLst/>
            <a:cxnLst>
              <a:cxn ang="0">
                <a:pos x="T1" y="T3"/>
              </a:cxn>
              <a:cxn ang="0">
                <a:pos x="T5" y="T7"/>
              </a:cxn>
            </a:cxnLst>
            <a:rect l="0" t="0" r="r" b="b"/>
            <a:pathLst>
              <a:path w="1" h="1" extrusionOk="0">
                <a:moveTo>
                  <a:pt x="0" y="0"/>
                </a:moveTo>
                <a:lnTo>
                  <a:pt x="0" y="0"/>
                </a:lnTo>
              </a:path>
            </a:pathLst>
          </a:custGeom>
          <a:noFill/>
          <a:ln w="19050" cap="rnd" algn="ctr">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E6B94C-14D4-4818-B2DA-6801398ECC2A}">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D7F6A14E-1036-4CBE-ABAC-47CDC6D05F74}"/>
</file>

<file path=customXml/itemProps3.xml><?xml version="1.0" encoding="utf-8"?>
<ds:datastoreItem xmlns:ds="http://schemas.openxmlformats.org/officeDocument/2006/customXml" ds:itemID="{FBD87C29-1EDC-45AF-9367-3AD786154E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25251</TotalTime>
  <Words>845</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TimesTen-BoldItalic</vt:lpstr>
      <vt:lpstr>TimesTen-Roman</vt:lpstr>
      <vt:lpstr>Wingdings</vt:lpstr>
      <vt:lpstr>Wingdings 2</vt: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IITG</cp:lastModifiedBy>
  <cp:revision>637</cp:revision>
  <cp:lastPrinted>2021-08-11T04:26:22Z</cp:lastPrinted>
  <dcterms:created xsi:type="dcterms:W3CDTF">2021-02-04T11:25:09Z</dcterms:created>
  <dcterms:modified xsi:type="dcterms:W3CDTF">2022-10-10T07:37:13Z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