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5"/>
  </p:notesMasterIdLst>
  <p:sldIdLst>
    <p:sldId id="256" r:id="rId5"/>
    <p:sldId id="578" r:id="rId6"/>
    <p:sldId id="602" r:id="rId7"/>
    <p:sldId id="605" r:id="rId8"/>
    <p:sldId id="606" r:id="rId9"/>
    <p:sldId id="610" r:id="rId10"/>
    <p:sldId id="607" r:id="rId11"/>
    <p:sldId id="612" r:id="rId12"/>
    <p:sldId id="613" r:id="rId13"/>
    <p:sldId id="608" r:id="rId14"/>
    <p:sldId id="614" r:id="rId15"/>
    <p:sldId id="611" r:id="rId16"/>
    <p:sldId id="609" r:id="rId17"/>
    <p:sldId id="603" r:id="rId18"/>
    <p:sldId id="615" r:id="rId19"/>
    <p:sldId id="616" r:id="rId20"/>
    <p:sldId id="618" r:id="rId21"/>
    <p:sldId id="619" r:id="rId22"/>
    <p:sldId id="620" r:id="rId23"/>
    <p:sldId id="621" r:id="rId24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4238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BB317D-E28A-4B68-897A-7F6010378D70}" v="4" dt="2022-11-10T18:50:21.1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38" autoAdjust="0"/>
    <p:restoredTop sz="94660"/>
  </p:normalViewPr>
  <p:slideViewPr>
    <p:cSldViewPr snapToGrid="0">
      <p:cViewPr>
        <p:scale>
          <a:sx n="70" d="100"/>
          <a:sy n="70" d="100"/>
        </p:scale>
        <p:origin x="752" y="-3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SHEK DWIVEDI" userId="S::abhishek.dwivedi@iitg.ac.in::d949ee08-d809-4bf9-9a9b-c77f250825d5" providerId="AD" clId="Web-{1ABB317D-E28A-4B68-897A-7F6010378D70}"/>
    <pc:docChg chg="modSld">
      <pc:chgData name="ABHISHEK DWIVEDI" userId="S::abhishek.dwivedi@iitg.ac.in::d949ee08-d809-4bf9-9a9b-c77f250825d5" providerId="AD" clId="Web-{1ABB317D-E28A-4B68-897A-7F6010378D70}" dt="2022-11-10T18:50:21.119" v="3" actId="1076"/>
      <pc:docMkLst>
        <pc:docMk/>
      </pc:docMkLst>
      <pc:sldChg chg="modSp">
        <pc:chgData name="ABHISHEK DWIVEDI" userId="S::abhishek.dwivedi@iitg.ac.in::d949ee08-d809-4bf9-9a9b-c77f250825d5" providerId="AD" clId="Web-{1ABB317D-E28A-4B68-897A-7F6010378D70}" dt="2022-11-10T18:46:09.939" v="1" actId="1076"/>
        <pc:sldMkLst>
          <pc:docMk/>
          <pc:sldMk cId="0" sldId="606"/>
        </pc:sldMkLst>
        <pc:picChg chg="mod">
          <ac:chgData name="ABHISHEK DWIVEDI" userId="S::abhishek.dwivedi@iitg.ac.in::d949ee08-d809-4bf9-9a9b-c77f250825d5" providerId="AD" clId="Web-{1ABB317D-E28A-4B68-897A-7F6010378D70}" dt="2022-11-10T18:46:09.939" v="1" actId="1076"/>
          <ac:picMkLst>
            <pc:docMk/>
            <pc:sldMk cId="0" sldId="606"/>
            <ac:picMk id="40964" creationId="{00000000-0000-0000-0000-000000000000}"/>
          </ac:picMkLst>
        </pc:picChg>
      </pc:sldChg>
      <pc:sldChg chg="modSp">
        <pc:chgData name="ABHISHEK DWIVEDI" userId="S::abhishek.dwivedi@iitg.ac.in::d949ee08-d809-4bf9-9a9b-c77f250825d5" providerId="AD" clId="Web-{1ABB317D-E28A-4B68-897A-7F6010378D70}" dt="2022-11-10T18:50:21.119" v="3" actId="1076"/>
        <pc:sldMkLst>
          <pc:docMk/>
          <pc:sldMk cId="0" sldId="610"/>
        </pc:sldMkLst>
        <pc:picChg chg="mod">
          <ac:chgData name="ABHISHEK DWIVEDI" userId="S::abhishek.dwivedi@iitg.ac.in::d949ee08-d809-4bf9-9a9b-c77f250825d5" providerId="AD" clId="Web-{1ABB317D-E28A-4B68-897A-7F6010378D70}" dt="2022-11-10T18:50:21.119" v="3" actId="1076"/>
          <ac:picMkLst>
            <pc:docMk/>
            <pc:sldMk cId="0" sldId="610"/>
            <ac:picMk id="41986" creationId="{00000000-0000-0000-0000-000000000000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0-21T04:46:29.80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144 0 382,'-20'3'49,"0"0"-18,1 0-8,-2-2-8,6 2-15,3 1-5,0-1-17,3 2-45,3-3 31,1 3 36,1-4 0,4-1 9,0 2-9,3-1-1,-6 2-9,2 1-135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0-21T04:59:21.956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61 7 484,'-33'-2'0,"5"-4"-342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1-10-21T05:02:26.468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0 0</inkml:trace>
  <inkml:trace contextRef="#ctx0" brushRef="#br0" timeOffset="202">34 1322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0-21T05:08:17.353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17 61 475,'-6'-21'0,"0"1"-18,1 0-55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0-21T05:19:05.648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1114 211,'24'13'0,"-9"0"-5</inkml:trace>
  <inkml:trace contextRef="#ctx0" brushRef="#br0" timeOffset="28621">1531 51 579,'27'-18'0,"9"1"-25,5 1-34</inkml:trace>
  <inkml:trace contextRef="#ctx0" brushRef="#br0" timeOffset="53266">15446 1983 179,'-13'5'0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35F22A8-0EC3-4E6C-8466-B73AB57EA72F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1E28598-D3D6-40E7-9750-9909AC0D83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87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customXml" Target="../ink/ink2.xml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customXml" Target="../ink/ink3.xml"/><Relationship Id="rId7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10" Type="http://schemas.openxmlformats.org/officeDocument/2006/relationships/image" Target="../media/image19.png"/><Relationship Id="rId4" Type="http://schemas.openxmlformats.org/officeDocument/2006/relationships/image" Target="../media/image17.emf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emf"/><Relationship Id="rId4" Type="http://schemas.openxmlformats.org/officeDocument/2006/relationships/customXml" Target="../ink/ink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emf"/><Relationship Id="rId4" Type="http://schemas.openxmlformats.org/officeDocument/2006/relationships/customXml" Target="../ink/ink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733048"/>
            <a:ext cx="10993549" cy="1475013"/>
          </a:xfrm>
        </p:spPr>
        <p:txBody>
          <a:bodyPr/>
          <a:lstStyle/>
          <a:p>
            <a:r>
              <a:rPr lang="en-US" b="1" dirty="0"/>
              <a:t>BT201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229291" y="5062568"/>
            <a:ext cx="3154783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bg1">
                    <a:lumMod val="95000"/>
                  </a:schemeClr>
                </a:solidFill>
              </a:rPr>
              <a:t>20/10/2022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4465" y="3262448"/>
            <a:ext cx="853631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92D050"/>
                </a:solidFill>
              </a:rPr>
              <a:t>Biochemical Process Calculations</a:t>
            </a:r>
          </a:p>
          <a:p>
            <a:endParaRPr lang="en-IN" sz="2400" b="1" dirty="0">
              <a:solidFill>
                <a:srgbClr val="FF0000"/>
              </a:solidFill>
            </a:endParaRPr>
          </a:p>
          <a:p>
            <a:pPr algn="ctr"/>
            <a:r>
              <a:rPr lang="en-IN" sz="2400" b="1" dirty="0">
                <a:solidFill>
                  <a:srgbClr val="FF0000"/>
                </a:solidFill>
              </a:rPr>
              <a:t>Energy Balance on closed and open system</a:t>
            </a:r>
          </a:p>
        </p:txBody>
      </p:sp>
    </p:spTree>
    <p:extLst>
      <p:ext uri="{BB962C8B-B14F-4D97-AF65-F5344CB8AC3E}">
        <p14:creationId xmlns:p14="http://schemas.microsoft.com/office/powerpoint/2010/main" val="1425374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2450" y="1709738"/>
            <a:ext cx="11087100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419725" y="599608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Flow work</a:t>
            </a:r>
          </a:p>
        </p:txBody>
      </p:sp>
      <p:sp>
        <p:nvSpPr>
          <p:cNvPr id="4" name="Rectangle 3"/>
          <p:cNvSpPr/>
          <p:nvPr/>
        </p:nvSpPr>
        <p:spPr>
          <a:xfrm>
            <a:off x="10248900" y="3724275"/>
            <a:ext cx="1752600" cy="25336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95375" y="1369189"/>
            <a:ext cx="1044449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The first law of thermodynamics for an open system at steady state has the form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r>
              <a:rPr lang="en-US" dirty="0"/>
              <a:t> </a:t>
            </a:r>
            <a:r>
              <a:rPr lang="en-US" sz="1800" b="1" dirty="0">
                <a:solidFill>
                  <a:srgbClr val="FF0000"/>
                </a:solidFill>
              </a:rPr>
              <a:t>Rate of Accumulation of energy =rate of input of energy – rate of output of energy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At steady state,</a:t>
            </a:r>
          </a:p>
          <a:p>
            <a:endParaRPr lang="en-US" dirty="0"/>
          </a:p>
          <a:p>
            <a:r>
              <a:rPr lang="en-US" dirty="0"/>
              <a:t>input = output 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“Input” here signifies the </a:t>
            </a:r>
            <a:r>
              <a:rPr lang="en-US" dirty="0">
                <a:solidFill>
                  <a:srgbClr val="00B0F0"/>
                </a:solidFill>
              </a:rPr>
              <a:t>total rate of transport of kinetic energy, potential energy, and internal energy by all process input streams</a:t>
            </a:r>
            <a:r>
              <a:rPr lang="en-US" dirty="0">
                <a:solidFill>
                  <a:srgbClr val="FF0000"/>
                </a:solidFill>
              </a:rPr>
              <a:t> plus </a:t>
            </a:r>
            <a:r>
              <a:rPr lang="en-US" dirty="0">
                <a:solidFill>
                  <a:srgbClr val="00B0F0"/>
                </a:solidFill>
              </a:rPr>
              <a:t>the rate at which energy is transferred in as heat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“output” is the </a:t>
            </a:r>
            <a:r>
              <a:rPr lang="en-US" dirty="0">
                <a:solidFill>
                  <a:srgbClr val="FF0000"/>
                </a:solidFill>
              </a:rPr>
              <a:t>total rate of energy transport by the output streams plus the rate at which energy is transferred out as work</a:t>
            </a:r>
          </a:p>
        </p:txBody>
      </p:sp>
      <p:sp>
        <p:nvSpPr>
          <p:cNvPr id="3" name="Rectangle 2"/>
          <p:cNvSpPr/>
          <p:nvPr/>
        </p:nvSpPr>
        <p:spPr>
          <a:xfrm>
            <a:off x="419725" y="599608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Cont.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404F721-E5A5-6639-0C5D-24DFA814A524}"/>
              </a:ext>
            </a:extLst>
          </p:cNvPr>
          <p:cNvGrpSpPr/>
          <p:nvPr/>
        </p:nvGrpSpPr>
        <p:grpSpPr>
          <a:xfrm>
            <a:off x="5610447" y="2721935"/>
            <a:ext cx="6051770" cy="1354948"/>
            <a:chOff x="5610447" y="2721935"/>
            <a:chExt cx="6051770" cy="135494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3A81943-9615-F576-1397-90BF23E632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610447" y="2721935"/>
              <a:ext cx="6051770" cy="11414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6F2E4FC-7230-32A2-1B76-09109BDF3365}"/>
                </a:ext>
              </a:extLst>
            </p:cNvPr>
            <p:cNvSpPr/>
            <p:nvPr/>
          </p:nvSpPr>
          <p:spPr>
            <a:xfrm>
              <a:off x="7487020" y="3572307"/>
              <a:ext cx="1254642" cy="41908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Q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3BCA34-5526-8DB1-EF4B-3F8303A48C74}"/>
                </a:ext>
              </a:extLst>
            </p:cNvPr>
            <p:cNvSpPr/>
            <p:nvPr/>
          </p:nvSpPr>
          <p:spPr>
            <a:xfrm>
              <a:off x="8864009" y="3657801"/>
              <a:ext cx="1254642" cy="41908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W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3EB5D19-7B50-3CA2-552A-780A34905871}"/>
                </a:ext>
              </a:extLst>
            </p:cNvPr>
            <p:cNvSpPr/>
            <p:nvPr/>
          </p:nvSpPr>
          <p:spPr>
            <a:xfrm>
              <a:off x="5823098" y="2828260"/>
              <a:ext cx="1254642" cy="60074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9D54860-E318-1084-6AD6-6C1FB4DCA725}"/>
                </a:ext>
              </a:extLst>
            </p:cNvPr>
            <p:cNvSpPr/>
            <p:nvPr/>
          </p:nvSpPr>
          <p:spPr>
            <a:xfrm>
              <a:off x="5884272" y="2936227"/>
              <a:ext cx="1254642" cy="60074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905123C-D6B5-B3FD-6183-A1AA848D2E07}"/>
                </a:ext>
              </a:extLst>
            </p:cNvPr>
            <p:cNvSpPr/>
            <p:nvPr/>
          </p:nvSpPr>
          <p:spPr>
            <a:xfrm>
              <a:off x="9856453" y="2936227"/>
              <a:ext cx="1293555" cy="23562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8279E53-DF50-1082-0853-571495084D0C}"/>
                </a:ext>
              </a:extLst>
            </p:cNvPr>
            <p:cNvSpPr/>
            <p:nvPr/>
          </p:nvSpPr>
          <p:spPr>
            <a:xfrm>
              <a:off x="9856452" y="3219057"/>
              <a:ext cx="1293555" cy="23562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EC67B44-45A7-E5E4-FA8B-78AE6CF97150}"/>
                </a:ext>
              </a:extLst>
            </p:cNvPr>
            <p:cNvSpPr/>
            <p:nvPr/>
          </p:nvSpPr>
          <p:spPr>
            <a:xfrm>
              <a:off x="7759145" y="2918687"/>
              <a:ext cx="1640035" cy="35614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1403" y="2845936"/>
            <a:ext cx="44577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" y="1314450"/>
            <a:ext cx="111823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19725" y="599608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Cont.</a:t>
            </a:r>
          </a:p>
        </p:txBody>
      </p:sp>
      <p:sp>
        <p:nvSpPr>
          <p:cNvPr id="7" name="Rectangle 6"/>
          <p:cNvSpPr/>
          <p:nvPr/>
        </p:nvSpPr>
        <p:spPr>
          <a:xfrm>
            <a:off x="3333750" y="1933575"/>
            <a:ext cx="638175" cy="3238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73AC3B-18AA-1ED7-5F6A-CE369E7FA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5746" y="4069037"/>
            <a:ext cx="3226649" cy="566236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19E4BE2-535D-1C95-8EA0-60145BEDEC85}"/>
              </a:ext>
            </a:extLst>
          </p:cNvPr>
          <p:cNvGrpSpPr/>
          <p:nvPr/>
        </p:nvGrpSpPr>
        <p:grpSpPr>
          <a:xfrm>
            <a:off x="5790589" y="2168462"/>
            <a:ext cx="6051770" cy="1354948"/>
            <a:chOff x="5790589" y="2168462"/>
            <a:chExt cx="6051770" cy="135494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46C54A4-A995-8435-4FAD-74A1020FF76B}"/>
                </a:ext>
              </a:extLst>
            </p:cNvPr>
            <p:cNvGrpSpPr/>
            <p:nvPr/>
          </p:nvGrpSpPr>
          <p:grpSpPr>
            <a:xfrm>
              <a:off x="5790589" y="2168462"/>
              <a:ext cx="6051770" cy="1354948"/>
              <a:chOff x="5610447" y="2721935"/>
              <a:chExt cx="6051770" cy="1354948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83BB7D19-A8F3-DFFC-E152-6BC74689BF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5610447" y="2721935"/>
                <a:ext cx="6051770" cy="11414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1BDD85D-6E3B-65E3-86A2-EDAEF29BE00F}"/>
                  </a:ext>
                </a:extLst>
              </p:cNvPr>
              <p:cNvSpPr/>
              <p:nvPr/>
            </p:nvSpPr>
            <p:spPr>
              <a:xfrm>
                <a:off x="7487020" y="3572307"/>
                <a:ext cx="1254642" cy="41908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Q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0D9E75F-F7D2-C0A7-1E5D-C350637B5123}"/>
                  </a:ext>
                </a:extLst>
              </p:cNvPr>
              <p:cNvSpPr/>
              <p:nvPr/>
            </p:nvSpPr>
            <p:spPr>
              <a:xfrm>
                <a:off x="8864009" y="3657801"/>
                <a:ext cx="1254642" cy="41908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W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8EE7AB9-D06B-5B74-50BD-A53C9BF5C70F}"/>
                  </a:ext>
                </a:extLst>
              </p:cNvPr>
              <p:cNvSpPr/>
              <p:nvPr/>
            </p:nvSpPr>
            <p:spPr>
              <a:xfrm>
                <a:off x="5823098" y="2828260"/>
                <a:ext cx="1254642" cy="60074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BC29B7B-B1B1-2467-BF23-D915837DFA88}"/>
                  </a:ext>
                </a:extLst>
              </p:cNvPr>
              <p:cNvSpPr/>
              <p:nvPr/>
            </p:nvSpPr>
            <p:spPr>
              <a:xfrm>
                <a:off x="5884272" y="2936227"/>
                <a:ext cx="1254642" cy="60074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C868FF6-0BA1-B815-C3DE-257C4E3CD866}"/>
                  </a:ext>
                </a:extLst>
              </p:cNvPr>
              <p:cNvSpPr/>
              <p:nvPr/>
            </p:nvSpPr>
            <p:spPr>
              <a:xfrm>
                <a:off x="9856453" y="2936227"/>
                <a:ext cx="1293555" cy="23562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C4D6D5F-FDCE-1F33-FBED-E2F3BADFA4CE}"/>
                  </a:ext>
                </a:extLst>
              </p:cNvPr>
              <p:cNvSpPr/>
              <p:nvPr/>
            </p:nvSpPr>
            <p:spPr>
              <a:xfrm>
                <a:off x="9856452" y="3219057"/>
                <a:ext cx="1293555" cy="23562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4F3D4FB-DEDA-F195-58C6-F3224E6A9386}"/>
                  </a:ext>
                </a:extLst>
              </p:cNvPr>
              <p:cNvSpPr/>
              <p:nvPr/>
            </p:nvSpPr>
            <p:spPr>
              <a:xfrm>
                <a:off x="7759145" y="2918687"/>
                <a:ext cx="1640035" cy="35614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37CAEB2E-C0A9-2C99-6EFF-093260152273}"/>
                </a:ext>
              </a:extLst>
            </p:cNvPr>
            <p:cNvCxnSpPr/>
            <p:nvPr/>
          </p:nvCxnSpPr>
          <p:spPr>
            <a:xfrm>
              <a:off x="7355746" y="2691764"/>
              <a:ext cx="5084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428DDA4-D955-0B30-21E2-8918C169A136}"/>
                </a:ext>
              </a:extLst>
            </p:cNvPr>
            <p:cNvCxnSpPr>
              <a:cxnSpLocks/>
            </p:cNvCxnSpPr>
            <p:nvPr/>
          </p:nvCxnSpPr>
          <p:spPr>
            <a:xfrm>
              <a:off x="9643330" y="2496692"/>
              <a:ext cx="18506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863" y="1343025"/>
            <a:ext cx="1134427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419725" y="599608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Cont.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38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164138" y="2860675"/>
              <a:ext cx="22225" cy="3175"/>
            </p14:xfrm>
          </p:contentPart>
        </mc:Choice>
        <mc:Fallback xmlns="">
          <p:pic>
            <p:nvPicPr>
              <p:cNvPr id="1638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60912" y="2856706"/>
                <a:ext cx="31187" cy="13494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C3DB6451-4461-D7E5-925C-83425E30EDA5}"/>
              </a:ext>
            </a:extLst>
          </p:cNvPr>
          <p:cNvGrpSpPr/>
          <p:nvPr/>
        </p:nvGrpSpPr>
        <p:grpSpPr>
          <a:xfrm>
            <a:off x="7180703" y="2191720"/>
            <a:ext cx="4670799" cy="1623079"/>
            <a:chOff x="7171559" y="2027128"/>
            <a:chExt cx="4670799" cy="162307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4900493-7A42-5546-E189-EF7FD5F86FA3}"/>
                </a:ext>
              </a:extLst>
            </p:cNvPr>
            <p:cNvGrpSpPr/>
            <p:nvPr/>
          </p:nvGrpSpPr>
          <p:grpSpPr>
            <a:xfrm>
              <a:off x="7171559" y="2168462"/>
              <a:ext cx="4670799" cy="1354948"/>
              <a:chOff x="5790589" y="2168462"/>
              <a:chExt cx="6051770" cy="1354948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63A77A7-A1BA-4A77-08EC-458BB6620E63}"/>
                  </a:ext>
                </a:extLst>
              </p:cNvPr>
              <p:cNvGrpSpPr/>
              <p:nvPr/>
            </p:nvGrpSpPr>
            <p:grpSpPr>
              <a:xfrm>
                <a:off x="5790589" y="2168462"/>
                <a:ext cx="6051770" cy="1354948"/>
                <a:chOff x="5610447" y="2721935"/>
                <a:chExt cx="6051770" cy="1354948"/>
              </a:xfrm>
            </p:grpSpPr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06073F27-5B1B-00E3-750B-57FDAA73ADC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5610447" y="2721935"/>
                  <a:ext cx="6051770" cy="1141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CA60B427-55A1-A8BC-4E44-AD7F6EC65877}"/>
                    </a:ext>
                  </a:extLst>
                </p:cNvPr>
                <p:cNvSpPr/>
                <p:nvPr/>
              </p:nvSpPr>
              <p:spPr>
                <a:xfrm>
                  <a:off x="7487020" y="3572307"/>
                  <a:ext cx="1254642" cy="419082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/>
                    <a:t>Q</a:t>
                  </a: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192FD46-A1C4-83A7-AEB3-B7A08233782E}"/>
                    </a:ext>
                  </a:extLst>
                </p:cNvPr>
                <p:cNvSpPr/>
                <p:nvPr/>
              </p:nvSpPr>
              <p:spPr>
                <a:xfrm>
                  <a:off x="8864009" y="3657801"/>
                  <a:ext cx="1254642" cy="419082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/>
                    <a:t>W</a:t>
                  </a: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7C62CA9F-37F3-A1E4-5989-61758568D724}"/>
                    </a:ext>
                  </a:extLst>
                </p:cNvPr>
                <p:cNvSpPr/>
                <p:nvPr/>
              </p:nvSpPr>
              <p:spPr>
                <a:xfrm>
                  <a:off x="5823098" y="2828260"/>
                  <a:ext cx="1254642" cy="600740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4E060B47-6656-1AF4-378D-BA0A30C7A173}"/>
                    </a:ext>
                  </a:extLst>
                </p:cNvPr>
                <p:cNvSpPr/>
                <p:nvPr/>
              </p:nvSpPr>
              <p:spPr>
                <a:xfrm>
                  <a:off x="5884272" y="2936227"/>
                  <a:ext cx="1254642" cy="600740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BB47A4F5-CBFA-2125-E592-4F48C5ECF3AF}"/>
                    </a:ext>
                  </a:extLst>
                </p:cNvPr>
                <p:cNvSpPr/>
                <p:nvPr/>
              </p:nvSpPr>
              <p:spPr>
                <a:xfrm>
                  <a:off x="9856453" y="2936227"/>
                  <a:ext cx="1293555" cy="235620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E762FB8E-E9CF-A72A-A1C3-A12770546203}"/>
                    </a:ext>
                  </a:extLst>
                </p:cNvPr>
                <p:cNvSpPr/>
                <p:nvPr/>
              </p:nvSpPr>
              <p:spPr>
                <a:xfrm>
                  <a:off x="9856452" y="3219057"/>
                  <a:ext cx="1293555" cy="235620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1DBEDC7B-D2FC-1C46-EBD2-243A272A5C8E}"/>
                    </a:ext>
                  </a:extLst>
                </p:cNvPr>
                <p:cNvSpPr/>
                <p:nvPr/>
              </p:nvSpPr>
              <p:spPr>
                <a:xfrm>
                  <a:off x="7759145" y="2918687"/>
                  <a:ext cx="1640035" cy="356141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F3864E3A-63D0-ECC2-B760-A794AD309DC6}"/>
                  </a:ext>
                </a:extLst>
              </p:cNvPr>
              <p:cNvCxnSpPr/>
              <p:nvPr/>
            </p:nvCxnSpPr>
            <p:spPr>
              <a:xfrm>
                <a:off x="7355746" y="2691764"/>
                <a:ext cx="50846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5F4512F0-E7C1-FCF2-3D8D-234849BB25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43330" y="2496692"/>
                <a:ext cx="18506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D097B9D-5123-67EB-EF14-ED827DCC7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78793" y="2274350"/>
              <a:ext cx="390525" cy="39052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4D54AAC-BC4B-6441-4C26-A3E293FC28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88318" y="2027128"/>
              <a:ext cx="381000" cy="276225"/>
            </a:xfrm>
            <a:prstGeom prst="rect">
              <a:avLst/>
            </a:prstGeom>
          </p:spPr>
        </p:pic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0CE1BA3-BE72-742D-2216-808012FACD20}"/>
                </a:ext>
              </a:extLst>
            </p:cNvPr>
            <p:cNvCxnSpPr>
              <a:cxnSpLocks/>
            </p:cNvCxnSpPr>
            <p:nvPr/>
          </p:nvCxnSpPr>
          <p:spPr>
            <a:xfrm>
              <a:off x="7787655" y="3650207"/>
              <a:ext cx="27919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77D49B3-84DE-29DD-6649-93DFFAF4A951}"/>
                </a:ext>
              </a:extLst>
            </p:cNvPr>
            <p:cNvCxnSpPr/>
            <p:nvPr/>
          </p:nvCxnSpPr>
          <p:spPr>
            <a:xfrm>
              <a:off x="8686800" y="2875527"/>
              <a:ext cx="0" cy="77468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FE3D40F-848A-F384-8B4B-9B003493D31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324636" y="3003596"/>
              <a:ext cx="295275" cy="371475"/>
            </a:xfrm>
            <a:prstGeom prst="rect">
              <a:avLst/>
            </a:prstGeom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81B7AF3-8574-1774-9525-F0335766F0BB}"/>
              </a:ext>
            </a:extLst>
          </p:cNvPr>
          <p:cNvSpPr/>
          <p:nvPr/>
        </p:nvSpPr>
        <p:spPr>
          <a:xfrm>
            <a:off x="9912096" y="4050792"/>
            <a:ext cx="1534935" cy="49377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1295400"/>
            <a:ext cx="1122997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419725" y="599608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Cont.</a:t>
            </a:r>
          </a:p>
        </p:txBody>
      </p:sp>
      <p:sp>
        <p:nvSpPr>
          <p:cNvPr id="5" name="Rectangle 4"/>
          <p:cNvSpPr/>
          <p:nvPr/>
        </p:nvSpPr>
        <p:spPr>
          <a:xfrm>
            <a:off x="10077450" y="3705225"/>
            <a:ext cx="1314450" cy="3238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191749" y="5534024"/>
            <a:ext cx="1171575" cy="3524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28850" y="1609725"/>
            <a:ext cx="2000250" cy="3238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67624" y="1914525"/>
            <a:ext cx="3971925" cy="3238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81024" y="4505325"/>
            <a:ext cx="11115675" cy="7429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553449" y="4600575"/>
            <a:ext cx="2162175" cy="3238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41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35350" y="3117850"/>
              <a:ext cx="12700" cy="476250"/>
            </p14:xfrm>
          </p:contentPart>
        </mc:Choice>
        <mc:Fallback xmlns="">
          <p:pic>
            <p:nvPicPr>
              <p:cNvPr id="1741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25916" y="3108491"/>
                <a:ext cx="31569" cy="494969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13271895-5241-1445-57F1-D3954222BA82}"/>
              </a:ext>
            </a:extLst>
          </p:cNvPr>
          <p:cNvGrpSpPr/>
          <p:nvPr/>
        </p:nvGrpSpPr>
        <p:grpSpPr>
          <a:xfrm>
            <a:off x="7837932" y="2027128"/>
            <a:ext cx="4004426" cy="1623079"/>
            <a:chOff x="7171559" y="2027128"/>
            <a:chExt cx="4670799" cy="162307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DF0F3A6-BFDC-F0E8-EE30-8DB01EBDD1D5}"/>
                </a:ext>
              </a:extLst>
            </p:cNvPr>
            <p:cNvGrpSpPr/>
            <p:nvPr/>
          </p:nvGrpSpPr>
          <p:grpSpPr>
            <a:xfrm>
              <a:off x="7171559" y="2168462"/>
              <a:ext cx="4670799" cy="1354948"/>
              <a:chOff x="5790589" y="2168462"/>
              <a:chExt cx="6051770" cy="1354948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94A13894-A941-A118-E6D8-D84EB7A094C9}"/>
                  </a:ext>
                </a:extLst>
              </p:cNvPr>
              <p:cNvGrpSpPr/>
              <p:nvPr/>
            </p:nvGrpSpPr>
            <p:grpSpPr>
              <a:xfrm>
                <a:off x="5790589" y="2168462"/>
                <a:ext cx="6051770" cy="1354948"/>
                <a:chOff x="5610447" y="2721935"/>
                <a:chExt cx="6051770" cy="1354948"/>
              </a:xfrm>
            </p:grpSpPr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ACD10645-2F1B-CD6C-6A5A-649986D4F19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5610447" y="2721935"/>
                  <a:ext cx="6051770" cy="1141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6331B69C-D1A9-8703-48BB-27347DAEA53E}"/>
                    </a:ext>
                  </a:extLst>
                </p:cNvPr>
                <p:cNvSpPr/>
                <p:nvPr/>
              </p:nvSpPr>
              <p:spPr>
                <a:xfrm>
                  <a:off x="7487020" y="3572307"/>
                  <a:ext cx="1254642" cy="419082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/>
                    <a:t>Q</a:t>
                  </a: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D2D70E3-8AD4-4C1C-100A-C28A3EA88104}"/>
                    </a:ext>
                  </a:extLst>
                </p:cNvPr>
                <p:cNvSpPr/>
                <p:nvPr/>
              </p:nvSpPr>
              <p:spPr>
                <a:xfrm>
                  <a:off x="8864009" y="3657801"/>
                  <a:ext cx="1254642" cy="419082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/>
                    <a:t>W</a:t>
                  </a: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D2CFF0AD-F709-A58E-FED2-342DC71FBA05}"/>
                    </a:ext>
                  </a:extLst>
                </p:cNvPr>
                <p:cNvSpPr/>
                <p:nvPr/>
              </p:nvSpPr>
              <p:spPr>
                <a:xfrm>
                  <a:off x="5823098" y="2828260"/>
                  <a:ext cx="1254642" cy="600740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964DCD3B-3556-3891-676D-44FF4AB09FAB}"/>
                    </a:ext>
                  </a:extLst>
                </p:cNvPr>
                <p:cNvSpPr/>
                <p:nvPr/>
              </p:nvSpPr>
              <p:spPr>
                <a:xfrm>
                  <a:off x="5884272" y="2936227"/>
                  <a:ext cx="1254642" cy="600740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6DD412D-176C-8EC9-2D6F-D5FB30396023}"/>
                    </a:ext>
                  </a:extLst>
                </p:cNvPr>
                <p:cNvSpPr/>
                <p:nvPr/>
              </p:nvSpPr>
              <p:spPr>
                <a:xfrm>
                  <a:off x="9856453" y="2936227"/>
                  <a:ext cx="1293555" cy="235620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9E96F2C-4D00-316F-53BE-F9716112AF9C}"/>
                    </a:ext>
                  </a:extLst>
                </p:cNvPr>
                <p:cNvSpPr/>
                <p:nvPr/>
              </p:nvSpPr>
              <p:spPr>
                <a:xfrm>
                  <a:off x="9856452" y="3219057"/>
                  <a:ext cx="1293555" cy="235620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601E161E-BB76-2980-BFF8-A109C1E77BE0}"/>
                    </a:ext>
                  </a:extLst>
                </p:cNvPr>
                <p:cNvSpPr/>
                <p:nvPr/>
              </p:nvSpPr>
              <p:spPr>
                <a:xfrm>
                  <a:off x="7759145" y="2918687"/>
                  <a:ext cx="1640035" cy="356141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693BBB5C-4E87-30D6-0EB5-B791CA3D41F3}"/>
                  </a:ext>
                </a:extLst>
              </p:cNvPr>
              <p:cNvCxnSpPr/>
              <p:nvPr/>
            </p:nvCxnSpPr>
            <p:spPr>
              <a:xfrm>
                <a:off x="7355746" y="2691764"/>
                <a:ext cx="50846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EBE63EC-259D-30EC-6FD0-DE30CB206A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43330" y="2496692"/>
                <a:ext cx="18506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064F913-0985-8745-4D44-3C39E8BE3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78793" y="2274350"/>
              <a:ext cx="390525" cy="3905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708D67F-8610-217A-B9F8-92C509163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88318" y="2027128"/>
              <a:ext cx="381000" cy="276225"/>
            </a:xfrm>
            <a:prstGeom prst="rect">
              <a:avLst/>
            </a:prstGeom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2D0E9F5-E532-6CF0-3494-884DAFA47475}"/>
                </a:ext>
              </a:extLst>
            </p:cNvPr>
            <p:cNvCxnSpPr>
              <a:cxnSpLocks/>
            </p:cNvCxnSpPr>
            <p:nvPr/>
          </p:nvCxnSpPr>
          <p:spPr>
            <a:xfrm>
              <a:off x="7787655" y="3650207"/>
              <a:ext cx="27919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42EAF9A-C942-643C-D75F-AC39D699B9C4}"/>
                </a:ext>
              </a:extLst>
            </p:cNvPr>
            <p:cNvCxnSpPr/>
            <p:nvPr/>
          </p:nvCxnSpPr>
          <p:spPr>
            <a:xfrm>
              <a:off x="8686800" y="2875527"/>
              <a:ext cx="0" cy="77468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5DD3B36-7BE5-2FA6-DCC9-555E1FE73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324636" y="3003596"/>
              <a:ext cx="295275" cy="371475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836344F-B5DD-A8B7-5930-533EB2E56A8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07345" y="2650010"/>
            <a:ext cx="838200" cy="5334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BE5BB86-4133-3E7F-4FA2-A37CDD36FA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1038" y="4316382"/>
            <a:ext cx="3600450" cy="9239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2463" y="1343025"/>
            <a:ext cx="10887075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419725" y="599608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Cont.</a:t>
            </a:r>
          </a:p>
        </p:txBody>
      </p:sp>
      <p:sp>
        <p:nvSpPr>
          <p:cNvPr id="5" name="Rectangle 4"/>
          <p:cNvSpPr/>
          <p:nvPr/>
        </p:nvSpPr>
        <p:spPr>
          <a:xfrm>
            <a:off x="10220325" y="3886200"/>
            <a:ext cx="1143000" cy="3238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229850" y="2009775"/>
            <a:ext cx="1285875" cy="443674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24850" y="1962150"/>
            <a:ext cx="685800" cy="3238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76474" y="1285875"/>
            <a:ext cx="771525" cy="3238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90963" y="1314450"/>
            <a:ext cx="34956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5313" y="1943100"/>
            <a:ext cx="11020425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419725" y="599608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Cont.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8800" y="2105025"/>
            <a:ext cx="752475" cy="2381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460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10125" y="3575050"/>
              <a:ext cx="6350" cy="22225"/>
            </p14:xfrm>
          </p:contentPart>
        </mc:Choice>
        <mc:Fallback xmlns="">
          <p:pic>
            <p:nvPicPr>
              <p:cNvPr id="19460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05186" y="3570031"/>
                <a:ext cx="16933" cy="32979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1778" y="3539490"/>
            <a:ext cx="9878626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419725" y="599608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Cont.</a:t>
            </a:r>
          </a:p>
        </p:txBody>
      </p:sp>
      <p:sp>
        <p:nvSpPr>
          <p:cNvPr id="4" name="Rectangle 3"/>
          <p:cNvSpPr/>
          <p:nvPr/>
        </p:nvSpPr>
        <p:spPr>
          <a:xfrm>
            <a:off x="5608320" y="3614547"/>
            <a:ext cx="865632" cy="31737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A5C873-0FF7-B566-D2BF-1AD1592A5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791" y="1948244"/>
            <a:ext cx="7848600" cy="10858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075" y="857249"/>
            <a:ext cx="11565982" cy="183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90887" y="3006090"/>
            <a:ext cx="6663701" cy="2443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3488" y="3400425"/>
            <a:ext cx="1001362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38" y="714374"/>
            <a:ext cx="605177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9725" y="599608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Energy balance for closed and open system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2965" y="1549411"/>
            <a:ext cx="102520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2000" dirty="0"/>
              <a:t>Based on </a:t>
            </a:r>
            <a:r>
              <a:rPr lang="en-IN" sz="2000" dirty="0">
                <a:solidFill>
                  <a:srgbClr val="FF0000"/>
                </a:solidFill>
              </a:rPr>
              <a:t>Conservation of energy</a:t>
            </a:r>
          </a:p>
          <a:p>
            <a:pPr>
              <a:buFont typeface="Wingdings" pitchFamily="2" charset="2"/>
              <a:buChar char="§"/>
            </a:pPr>
            <a:endParaRPr lang="en-IN" sz="2000" dirty="0"/>
          </a:p>
          <a:p>
            <a:pPr lvl="1">
              <a:buFont typeface="Wingdings" pitchFamily="2" charset="2"/>
              <a:buChar char="§"/>
            </a:pPr>
            <a:r>
              <a:rPr lang="en-IN" sz="2000" dirty="0"/>
              <a:t>Energy can neither be created nor be destroyed</a:t>
            </a:r>
          </a:p>
          <a:p>
            <a:pPr lvl="1">
              <a:buFont typeface="Wingdings" pitchFamily="2" charset="2"/>
              <a:buChar char="§"/>
            </a:pPr>
            <a:endParaRPr lang="en-IN" sz="2000" dirty="0"/>
          </a:p>
          <a:p>
            <a:pPr lvl="1">
              <a:buFont typeface="Wingdings" pitchFamily="2" charset="2"/>
              <a:buChar char="§"/>
            </a:pPr>
            <a:r>
              <a:rPr lang="en-IN" sz="2000" dirty="0"/>
              <a:t>Energy gained by a system must be exactly equal to the amount of energy lost by its surrounding</a:t>
            </a:r>
          </a:p>
          <a:p>
            <a:pPr>
              <a:buFont typeface="Wingdings" pitchFamily="2" charset="2"/>
              <a:buChar char="§"/>
            </a:pPr>
            <a:endParaRPr lang="en-IN" sz="2000" dirty="0"/>
          </a:p>
          <a:p>
            <a:pPr>
              <a:buFont typeface="Wingdings" pitchFamily="2" charset="2"/>
              <a:buChar char="§"/>
            </a:pPr>
            <a:r>
              <a:rPr lang="en-IN" sz="2000" dirty="0"/>
              <a:t>First law of thermodynamics</a:t>
            </a:r>
          </a:p>
          <a:p>
            <a:pPr>
              <a:buFont typeface="Wingdings" pitchFamily="2" charset="2"/>
              <a:buChar char="§"/>
            </a:pPr>
            <a:endParaRPr lang="en-IN" sz="2000" dirty="0"/>
          </a:p>
          <a:p>
            <a:pPr>
              <a:buFont typeface="Wingdings" pitchFamily="2" charset="2"/>
              <a:buChar char="§"/>
            </a:pPr>
            <a:r>
              <a:rPr lang="en-IN" sz="2000" dirty="0"/>
              <a:t>Only system that are homogeneous, not charged effects will be studied here</a:t>
            </a:r>
          </a:p>
          <a:p>
            <a:endParaRPr lang="en-IN" sz="2000" dirty="0"/>
          </a:p>
          <a:p>
            <a:pPr>
              <a:buFont typeface="Wingdings" pitchFamily="2" charset="2"/>
              <a:buChar char="§"/>
            </a:pPr>
            <a:endParaRPr lang="en-US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15274" y="609599"/>
            <a:ext cx="4570633" cy="1924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4057650" y="4800600"/>
            <a:ext cx="2200275" cy="5429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80975" y="1704975"/>
            <a:ext cx="9239250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819650" y="4743450"/>
            <a:ext cx="2362200" cy="533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53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98525" y="2386013"/>
              <a:ext cx="5561013" cy="715962"/>
            </p14:xfrm>
          </p:contentPart>
        </mc:Choice>
        <mc:Fallback xmlns="">
          <p:pic>
            <p:nvPicPr>
              <p:cNvPr id="2053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4565" y="2380254"/>
                <a:ext cx="5568573" cy="725321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9725" y="599608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Points to be remember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2420" y="1225689"/>
            <a:ext cx="118084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solidFill>
                  <a:srgbClr val="FF0000"/>
                </a:solidFill>
              </a:rPr>
              <a:t>Heat:</a:t>
            </a:r>
            <a:endParaRPr lang="en-IN" sz="2000" dirty="0"/>
          </a:p>
          <a:p>
            <a:pPr lvl="1">
              <a:buFont typeface="Wingdings" pitchFamily="2" charset="2"/>
              <a:buChar char="Ø"/>
            </a:pPr>
            <a:r>
              <a:rPr lang="en-IN" sz="2000" dirty="0"/>
              <a:t>For adiabatic process (perfect insulation), Q=0</a:t>
            </a:r>
          </a:p>
          <a:p>
            <a:r>
              <a:rPr lang="en-IN" sz="2000" b="1" u="sng" dirty="0">
                <a:solidFill>
                  <a:srgbClr val="FF0000"/>
                </a:solidFill>
              </a:rPr>
              <a:t>Work:</a:t>
            </a:r>
            <a:endParaRPr lang="en-IN" sz="2000" dirty="0"/>
          </a:p>
          <a:p>
            <a:pPr lvl="1">
              <a:buFont typeface="Wingdings" pitchFamily="2" charset="2"/>
              <a:buChar char="Ø"/>
            </a:pPr>
            <a:r>
              <a:rPr lang="en-IN" sz="2000" dirty="0"/>
              <a:t>Movement of system boundary against a resisting force</a:t>
            </a:r>
          </a:p>
          <a:p>
            <a:pPr lvl="3">
              <a:buFont typeface="Wingdings" pitchFamily="2" charset="2"/>
              <a:buChar char="§"/>
            </a:pPr>
            <a:r>
              <a:rPr lang="en-IN" sz="2000" dirty="0"/>
              <a:t>Movement of piston, rotation of shaft</a:t>
            </a:r>
          </a:p>
          <a:p>
            <a:pPr lvl="1">
              <a:buFont typeface="Wingdings" pitchFamily="2" charset="2"/>
              <a:buChar char="Ø"/>
            </a:pPr>
            <a:r>
              <a:rPr lang="en-IN" sz="2000" dirty="0"/>
              <a:t>If there is no moving part, then W=0</a:t>
            </a:r>
          </a:p>
          <a:p>
            <a:r>
              <a:rPr lang="en-IN" sz="2000" b="1" u="sng" dirty="0">
                <a:solidFill>
                  <a:srgbClr val="FF0000"/>
                </a:solidFill>
              </a:rPr>
              <a:t>Kinetic energy</a:t>
            </a:r>
          </a:p>
          <a:p>
            <a:r>
              <a:rPr lang="en-IN" sz="2000" dirty="0"/>
              <a:t>If system is not accelerating , then KE=0</a:t>
            </a:r>
          </a:p>
          <a:p>
            <a:endParaRPr lang="en-IN" sz="2000" dirty="0"/>
          </a:p>
          <a:p>
            <a:r>
              <a:rPr lang="en-IN" sz="2000" b="1" u="sng" dirty="0">
                <a:solidFill>
                  <a:srgbClr val="FF0000"/>
                </a:solidFill>
              </a:rPr>
              <a:t>Potential energy</a:t>
            </a:r>
          </a:p>
          <a:p>
            <a:r>
              <a:rPr lang="en-IN" sz="2000" dirty="0"/>
              <a:t>If the system is not falling or rising, then PE=0 w.r.t reference</a:t>
            </a:r>
          </a:p>
          <a:p>
            <a:endParaRPr lang="en-IN" sz="2000" dirty="0"/>
          </a:p>
          <a:p>
            <a:r>
              <a:rPr lang="en-IN" sz="2000" b="1" u="sng" dirty="0">
                <a:solidFill>
                  <a:srgbClr val="FF0000"/>
                </a:solidFill>
              </a:rPr>
              <a:t>Internal energy</a:t>
            </a:r>
          </a:p>
          <a:p>
            <a:pPr lvl="1">
              <a:buFont typeface="Wingdings" pitchFamily="2" charset="2"/>
              <a:buChar char="Ø"/>
            </a:pPr>
            <a:r>
              <a:rPr lang="en-IN" sz="2000" dirty="0"/>
              <a:t>Depends on the chemical composition, state of aggregation and temperature of the system</a:t>
            </a:r>
          </a:p>
          <a:p>
            <a:pPr lvl="1">
              <a:buFont typeface="Wingdings" pitchFamily="2" charset="2"/>
              <a:buChar char="Ø"/>
            </a:pPr>
            <a:r>
              <a:rPr lang="en-IN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Independent of pressure for ideal gases </a:t>
            </a:r>
            <a:r>
              <a:rPr lang="en-IN" sz="2000" dirty="0"/>
              <a:t>and </a:t>
            </a:r>
            <a:r>
              <a:rPr lang="en-IN" sz="2000" dirty="0">
                <a:solidFill>
                  <a:srgbClr val="92D050"/>
                </a:solidFill>
              </a:rPr>
              <a:t>nearly independent of pressure for solids and liquids</a:t>
            </a:r>
          </a:p>
          <a:p>
            <a:pPr lvl="1">
              <a:buFont typeface="Wingdings" pitchFamily="2" charset="2"/>
              <a:buChar char="Ø"/>
            </a:pPr>
            <a:r>
              <a:rPr lang="en-IN" sz="2000" dirty="0">
                <a:solidFill>
                  <a:srgbClr val="7030A0"/>
                </a:solidFill>
              </a:rPr>
              <a:t>If T and phase do not change, no reaction occurs and  pressure change is less than a few </a:t>
            </a:r>
            <a:r>
              <a:rPr lang="en-IN" sz="2000" dirty="0" err="1">
                <a:solidFill>
                  <a:srgbClr val="7030A0"/>
                </a:solidFill>
              </a:rPr>
              <a:t>atm</a:t>
            </a:r>
            <a:r>
              <a:rPr lang="en-IN" sz="2000" dirty="0">
                <a:solidFill>
                  <a:srgbClr val="7030A0"/>
                </a:solidFill>
              </a:rPr>
              <a:t>, then </a:t>
            </a:r>
            <a:r>
              <a:rPr lang="el-GR" sz="2000" dirty="0">
                <a:solidFill>
                  <a:srgbClr val="7030A0"/>
                </a:solidFill>
              </a:rPr>
              <a:t>Δ</a:t>
            </a:r>
            <a:r>
              <a:rPr lang="en-IN" sz="2000" dirty="0">
                <a:solidFill>
                  <a:srgbClr val="7030A0"/>
                </a:solidFill>
              </a:rPr>
              <a:t>U=0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9725" y="599608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Energy balance on </a:t>
            </a:r>
            <a:r>
              <a:rPr lang="en-US" sz="3600" b="1" dirty="0">
                <a:solidFill>
                  <a:srgbClr val="FFFF00"/>
                </a:solidFill>
              </a:rPr>
              <a:t>closed</a:t>
            </a:r>
            <a:r>
              <a:rPr lang="en-US" sz="3600" b="1" dirty="0"/>
              <a:t> system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9380" y="1338580"/>
            <a:ext cx="1134755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/>
          </a:p>
          <a:p>
            <a:pPr lvl="1">
              <a:buFont typeface="Wingdings" pitchFamily="2" charset="2"/>
              <a:buChar char="Ø"/>
            </a:pPr>
            <a:r>
              <a:rPr lang="en-IN" sz="2000" dirty="0"/>
              <a:t>No mass flows in or out of the system</a:t>
            </a:r>
          </a:p>
          <a:p>
            <a:pPr lvl="1">
              <a:buFont typeface="Wingdings" pitchFamily="2" charset="2"/>
              <a:buChar char="Ø"/>
            </a:pPr>
            <a:endParaRPr lang="en-IN" sz="2000" dirty="0"/>
          </a:p>
          <a:p>
            <a:pPr lvl="1">
              <a:buFont typeface="Wingdings" pitchFamily="2" charset="2"/>
              <a:buChar char="Ø"/>
            </a:pPr>
            <a:r>
              <a:rPr lang="en-IN" sz="2000" dirty="0"/>
              <a:t>Energy balance equation</a:t>
            </a:r>
          </a:p>
          <a:p>
            <a:pPr lvl="1">
              <a:buFont typeface="Wingdings" pitchFamily="2" charset="2"/>
              <a:buChar char="Ø"/>
            </a:pPr>
            <a:endParaRPr lang="en-IN" sz="2000" dirty="0"/>
          </a:p>
          <a:p>
            <a:pPr lvl="1">
              <a:buFont typeface="Wingdings" pitchFamily="2" charset="2"/>
              <a:buChar char="Ø"/>
            </a:pPr>
            <a:endParaRPr lang="en-IN" sz="2000" dirty="0"/>
          </a:p>
          <a:p>
            <a:r>
              <a:rPr lang="en-US" sz="2000" dirty="0"/>
              <a:t>               </a:t>
            </a:r>
            <a:r>
              <a:rPr lang="en-US" sz="2000" b="1" dirty="0">
                <a:solidFill>
                  <a:srgbClr val="FF0000"/>
                </a:solidFill>
              </a:rPr>
              <a:t>Rate of Accumulation of energy =rate of input of energy – rate of output of energy</a:t>
            </a:r>
          </a:p>
          <a:p>
            <a:endParaRPr lang="en-US" sz="2000" b="1" dirty="0">
              <a:solidFill>
                <a:srgbClr val="FF0000"/>
              </a:solidFill>
            </a:endParaRPr>
          </a:p>
          <a:p>
            <a:endParaRPr lang="en-IN" sz="2000" b="1" dirty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IN" sz="2000" dirty="0">
                <a:solidFill>
                  <a:srgbClr val="00B050"/>
                </a:solidFill>
              </a:rPr>
              <a:t>Energy can transfer</a:t>
            </a:r>
            <a:r>
              <a:rPr lang="en-IN" sz="2000" dirty="0"/>
              <a:t>, so input and output terms exist</a:t>
            </a:r>
          </a:p>
          <a:p>
            <a:pPr lvl="1">
              <a:buFont typeface="Wingdings" pitchFamily="2" charset="2"/>
              <a:buChar char="Ø"/>
            </a:pPr>
            <a:endParaRPr lang="en-IN" sz="2000" dirty="0"/>
          </a:p>
          <a:p>
            <a:pPr lvl="1">
              <a:buFont typeface="Wingdings" pitchFamily="2" charset="2"/>
              <a:buChar char="Ø"/>
            </a:pPr>
            <a:r>
              <a:rPr lang="en-IN" sz="2000" dirty="0">
                <a:solidFill>
                  <a:srgbClr val="00B0F0"/>
                </a:solidFill>
              </a:rPr>
              <a:t>Energy transferred in the form of heat (Q) and work (W)</a:t>
            </a:r>
          </a:p>
          <a:p>
            <a:pPr lvl="1">
              <a:buFont typeface="Wingdings" pitchFamily="2" charset="2"/>
              <a:buChar char="Ø"/>
            </a:pPr>
            <a:endParaRPr lang="en-IN" sz="2000" dirty="0"/>
          </a:p>
          <a:p>
            <a:pPr lvl="1">
              <a:buFont typeface="Wingdings" pitchFamily="2" charset="2"/>
              <a:buChar char="Ø"/>
            </a:pPr>
            <a:r>
              <a:rPr lang="en-IN" sz="2000" dirty="0"/>
              <a:t>Accumulation : difference between the final and initial energies of the system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064ECB1-2A25-5E93-C531-C4BB4C99F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87640" y="1338580"/>
            <a:ext cx="3887153" cy="1570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DEFF813-F4DB-1BFE-C4CD-6B658334A8E1}"/>
              </a:ext>
            </a:extLst>
          </p:cNvPr>
          <p:cNvCxnSpPr/>
          <p:nvPr/>
        </p:nvCxnSpPr>
        <p:spPr>
          <a:xfrm flipV="1">
            <a:off x="7630160" y="2407920"/>
            <a:ext cx="436880" cy="243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B833338-806B-18D1-23BA-70D4C1E2C324}"/>
              </a:ext>
            </a:extLst>
          </p:cNvPr>
          <p:cNvSpPr txBox="1"/>
          <p:nvPr/>
        </p:nvSpPr>
        <p:spPr>
          <a:xfrm>
            <a:off x="7237477" y="246709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Q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0861" y="705803"/>
            <a:ext cx="764857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52763" y="3890963"/>
            <a:ext cx="58959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34678" y="4601175"/>
            <a:ext cx="33432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970861" y="5553194"/>
            <a:ext cx="98700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>
                <a:solidFill>
                  <a:srgbClr val="FF0000"/>
                </a:solidFill>
              </a:rPr>
              <a:t>First law of thermodynamics for a closed system</a:t>
            </a:r>
          </a:p>
          <a:p>
            <a:pPr>
              <a:buFont typeface="Wingdings" pitchFamily="2" charset="2"/>
              <a:buChar char="Ø"/>
            </a:pPr>
            <a:endParaRPr lang="en-IN" dirty="0"/>
          </a:p>
          <a:p>
            <a:pPr>
              <a:buFont typeface="Wingdings" pitchFamily="2" charset="2"/>
              <a:buChar char="Ø"/>
            </a:pPr>
            <a:r>
              <a:rPr lang="en-IN" dirty="0"/>
              <a:t>Each term represents net cumulative amount over a specific time interval, not energy per time</a:t>
            </a:r>
          </a:p>
        </p:txBody>
      </p:sp>
      <p:sp>
        <p:nvSpPr>
          <p:cNvPr id="6" name="Rectangle 5"/>
          <p:cNvSpPr/>
          <p:nvPr/>
        </p:nvSpPr>
        <p:spPr>
          <a:xfrm>
            <a:off x="6819086" y="4514969"/>
            <a:ext cx="521488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Font typeface="Wingdings" pitchFamily="2" charset="2"/>
              <a:buChar char="q"/>
            </a:pPr>
            <a:r>
              <a:rPr lang="en-IN" dirty="0"/>
              <a:t> Convention use here: 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/>
              <a:t>Q is positive when supply to the system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/>
              <a:t>W is positive when it is done by the system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9725" y="599608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/>
              <a:t>Example1</a:t>
            </a:r>
            <a:endParaRPr lang="en-US" sz="3600" b="1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609" y="1322122"/>
            <a:ext cx="9791700" cy="4560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233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68388" y="4106863"/>
              <a:ext cx="52387" cy="15875"/>
            </p14:xfrm>
          </p:contentPart>
        </mc:Choice>
        <mc:Fallback xmlns="">
          <p:pic>
            <p:nvPicPr>
              <p:cNvPr id="9233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3691" y="4101812"/>
                <a:ext cx="62142" cy="24895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3720" y="864870"/>
            <a:ext cx="3887153" cy="1570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86940" y="2432617"/>
            <a:ext cx="7946708" cy="3247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066800" y="5788075"/>
            <a:ext cx="10271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  additional 100 J of heat is transferred to the gas as it expands and re-equilibrates at 100 C.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67350" y="2419350"/>
            <a:ext cx="2114550" cy="3429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9725" y="599608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Energy balance on </a:t>
            </a:r>
            <a:r>
              <a:rPr lang="en-US" sz="3600" b="1" dirty="0">
                <a:solidFill>
                  <a:srgbClr val="FFFF00"/>
                </a:solidFill>
              </a:rPr>
              <a:t>open system </a:t>
            </a:r>
            <a:r>
              <a:rPr lang="en-US" sz="3600" b="1" dirty="0"/>
              <a:t>at steady state</a:t>
            </a:r>
          </a:p>
        </p:txBody>
      </p:sp>
      <p:sp>
        <p:nvSpPr>
          <p:cNvPr id="3" name="Rectangle 2"/>
          <p:cNvSpPr/>
          <p:nvPr/>
        </p:nvSpPr>
        <p:spPr>
          <a:xfrm>
            <a:off x="419724" y="1449338"/>
            <a:ext cx="552387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Mass crossing its boundaries </a:t>
            </a:r>
            <a:r>
              <a:rPr lang="en-US" sz="2000" dirty="0"/>
              <a:t>as the process occurs.</a:t>
            </a:r>
          </a:p>
          <a:p>
            <a:pPr>
              <a:buFont typeface="Wingdings" pitchFamily="2" charset="2"/>
              <a:buChar char="Ø"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Work must be done </a:t>
            </a:r>
            <a:r>
              <a:rPr lang="en-US" sz="2000" dirty="0"/>
              <a:t>on such a system </a:t>
            </a:r>
            <a:r>
              <a:rPr lang="en-US" sz="2000" dirty="0">
                <a:solidFill>
                  <a:srgbClr val="00B0F0"/>
                </a:solidFill>
              </a:rPr>
              <a:t>to push mass in</a:t>
            </a:r>
            <a:r>
              <a:rPr lang="en-US" sz="2000" dirty="0"/>
              <a:t>, and </a:t>
            </a:r>
            <a:r>
              <a:rPr lang="en-US" sz="2000" dirty="0">
                <a:solidFill>
                  <a:srgbClr val="00B0F0"/>
                </a:solidFill>
              </a:rPr>
              <a:t>work is done on the surroundings by mass that emerges</a:t>
            </a:r>
            <a:r>
              <a:rPr lang="en-US" sz="2000" dirty="0"/>
              <a:t>.</a:t>
            </a:r>
          </a:p>
          <a:p>
            <a:pPr>
              <a:buFont typeface="Wingdings" pitchFamily="2" charset="2"/>
              <a:buChar char="Ø"/>
            </a:pPr>
            <a:endParaRPr lang="en-US" sz="2000" dirty="0"/>
          </a:p>
          <a:p>
            <a:pPr lvl="1">
              <a:buFont typeface="Courier New" pitchFamily="49" charset="0"/>
              <a:buChar char="o"/>
            </a:pPr>
            <a:r>
              <a:rPr lang="en-IN" sz="2000" dirty="0"/>
              <a:t> Mass entering: work done on the system</a:t>
            </a:r>
          </a:p>
          <a:p>
            <a:pPr lvl="1">
              <a:buFont typeface="Courier New" pitchFamily="49" charset="0"/>
              <a:buChar char="o"/>
            </a:pPr>
            <a:endParaRPr lang="en-IN" sz="2000" dirty="0"/>
          </a:p>
          <a:p>
            <a:pPr lvl="1">
              <a:buFont typeface="Courier New" pitchFamily="49" charset="0"/>
              <a:buChar char="o"/>
            </a:pPr>
            <a:r>
              <a:rPr lang="en-IN" sz="2000" dirty="0"/>
              <a:t> Mass leaving: work done by the system</a:t>
            </a:r>
          </a:p>
          <a:p>
            <a:pPr>
              <a:buFont typeface="Wingdings" pitchFamily="2" charset="2"/>
              <a:buChar char="Ø"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 Both work terms must be included in the energy balance.</a:t>
            </a:r>
          </a:p>
          <a:p>
            <a:pPr>
              <a:buFont typeface="Wingdings" pitchFamily="2" charset="2"/>
              <a:buChar char="Ø"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1E444D-D14F-05EA-CB6A-E8BA6CA87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1551890"/>
            <a:ext cx="605177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0E9CAA8-F598-EA2C-3397-2E3AE317B891}"/>
              </a:ext>
            </a:extLst>
          </p:cNvPr>
          <p:cNvSpPr/>
          <p:nvPr/>
        </p:nvSpPr>
        <p:spPr>
          <a:xfrm>
            <a:off x="8209279" y="1981200"/>
            <a:ext cx="1493521" cy="7010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3E7943-24DF-CADE-22F8-DAC0B8CF235A}"/>
              </a:ext>
            </a:extLst>
          </p:cNvPr>
          <p:cNvSpPr/>
          <p:nvPr/>
        </p:nvSpPr>
        <p:spPr>
          <a:xfrm>
            <a:off x="9408159" y="3474721"/>
            <a:ext cx="985521" cy="7010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2885" y="1673224"/>
            <a:ext cx="12050395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419725" y="599608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Net work done</a:t>
            </a:r>
          </a:p>
        </p:txBody>
      </p:sp>
      <p:sp>
        <p:nvSpPr>
          <p:cNvPr id="5" name="Rectangle 4"/>
          <p:cNvSpPr/>
          <p:nvPr/>
        </p:nvSpPr>
        <p:spPr>
          <a:xfrm>
            <a:off x="11007090" y="2131060"/>
            <a:ext cx="962025" cy="4191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F956FD13CD8848B4580499D01366DC" ma:contentTypeVersion="2" ma:contentTypeDescription="Create a new document." ma:contentTypeScope="" ma:versionID="90c42b7cc7fe52b0689b96b980dcfa6b">
  <xsd:schema xmlns:xsd="http://www.w3.org/2001/XMLSchema" xmlns:xs="http://www.w3.org/2001/XMLSchema" xmlns:p="http://schemas.microsoft.com/office/2006/metadata/properties" xmlns:ns2="27852407-7cbe-4f37-a29e-557c20509378" targetNamespace="http://schemas.microsoft.com/office/2006/metadata/properties" ma:root="true" ma:fieldsID="a3a931e53aebc7c1296e930a51b7984e" ns2:_="">
    <xsd:import namespace="27852407-7cbe-4f37-a29e-557c205093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852407-7cbe-4f37-a29e-557c205093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94B4D6A-4485-4BDA-BD44-D601D2F84C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852407-7cbe-4f37-a29e-557c205093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8CC68E4-325A-481C-B107-759094FA7C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9F472A-60E4-48E4-B9EE-8878D1BAE49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40122</TotalTime>
  <Words>545</Words>
  <Application>Microsoft Office PowerPoint</Application>
  <PresentationFormat>Widescreen</PresentationFormat>
  <Paragraphs>96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Dividend</vt:lpstr>
      <vt:lpstr>BT201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IITG</dc:creator>
  <cp:lastModifiedBy>soumen maiti</cp:lastModifiedBy>
  <cp:revision>707</cp:revision>
  <cp:lastPrinted>2021-08-11T04:26:22Z</cp:lastPrinted>
  <dcterms:created xsi:type="dcterms:W3CDTF">2021-02-04T11:25:09Z</dcterms:created>
  <dcterms:modified xsi:type="dcterms:W3CDTF">2022-11-10T18:50:25Z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0x01010056F956FD13CD8848B4580499D01366DC</vt:lpwstr>
  </property>
</Properties>
</file>