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4" r:id="rId3"/>
    <p:sldId id="268" r:id="rId4"/>
    <p:sldId id="276" r:id="rId5"/>
    <p:sldId id="271" r:id="rId6"/>
    <p:sldId id="269" r:id="rId7"/>
    <p:sldId id="259" r:id="rId8"/>
    <p:sldId id="270" r:id="rId9"/>
    <p:sldId id="277" r:id="rId10"/>
    <p:sldId id="275" r:id="rId11"/>
    <p:sldId id="28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CFF"/>
    <a:srgbClr val="3333FF"/>
    <a:srgbClr val="72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65" autoAdjust="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E7A60-8AF7-CF48-B13C-6AAD03DD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800455-A676-EE4A-AD82-7894469E7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6076E8-C914-4240-80F0-C18813E0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886D-DA90-004F-9EA3-F89F05E7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1FEBA-8FCB-D641-805E-F0B6995C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4B0F2-A8F2-C043-9E30-7212AB31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7993225-F242-424C-A25F-D18A789BC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5B0B3D-048F-D540-B66D-C74A9CBF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A5FC6B-53FB-0248-9B33-CD2175C3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C5DEDB-7742-174D-8D5F-7B7E9A92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D865738-173A-1444-8BE5-01B6663BE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0D98270-9413-C04D-84C0-48104E3C9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8C3641-42B1-1F44-A3BB-C126EA3E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582068-837E-6C48-94FF-D83B0A8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B76A30-4FC2-D046-9E20-DDB388C3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7FE8B-86D8-C446-A7B3-CF126F96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81A7C3-FA12-BD41-AC30-33C603A8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36AD38-F8DB-134D-A263-C751FBCB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DDC0C0-2F18-3E41-80F8-16715C82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9C6798-9366-4544-BD21-3B68B5C3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CF99A9-2F4A-8241-B6C5-3A0C7FC0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F3A0E3-7A35-AE45-9165-C32521D3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49347B-1031-1D40-871F-9BDD1B19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741E89-D31A-D240-8176-0961BDA7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8583AE-494A-AF41-8A92-90D6CFB3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5D070-9680-1940-8B6A-C800E7F1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D66C96-8528-B24C-AFE3-EB779D7C5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2EBA43-A22B-C340-AD47-8F9DFFF6D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B96635-0F82-D543-A5B4-11864CF4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EE7016-9364-354D-91B7-708FBEC7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D15BA1-0F0E-4F45-8644-5F032B2D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6EF6ED-077A-D745-AF5E-8553FD9F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0E3E59-0110-374D-A94B-73F8C75F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41B514-8210-2741-9683-09C14F4A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6FFEAFF-0329-F246-AF80-06C35DAD4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6E7994-23F2-C94B-A514-7DC966A2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BE18E0B-91A4-DA42-9EED-8BFFD6D2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9517A01-16FC-0343-A625-D37F498F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1EA164-24AD-9147-A045-D0D0E2DD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361840-7479-C74D-9FAA-2181013E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1B29FD3-3419-5A47-9EA4-C1F9975D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65E485-B09F-514E-AEF7-78380ABE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62E2B7-B00D-5147-8766-C79710CF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523A59F-C371-AB45-B259-BEDC2E69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2F7F838-252E-034B-B8DA-278603A1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D0979E-5AAF-E44B-8B3A-F7EDD6A5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311CB0-5DBE-1841-9EFF-4741250D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8898C3-1169-A646-BFD9-30DA1763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2002D5-EEEC-B742-B09E-C2FEF697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FD567D-59CF-5545-A261-5BAF7FB1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A7B353A-A7FA-5044-A558-12AC024A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471685-ACEE-D747-A354-960A8C3F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0DFF11-7736-AD46-A940-FA08DA78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A3A0E4F-5607-6740-8008-9E7379BC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0C3BBD-5512-8945-877A-EDFDBE99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F595FC-508F-EA4B-AF32-D2651D65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CB352-60F2-4848-98D9-B91C36DA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598957-08B3-F143-AFCC-72D442D7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750BE-FF6A-0E4D-B708-1FAEE884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7B2395-D493-AB4F-B40B-E148EF67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AC38FB-1AC8-9A41-B989-D0B20E4A7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979D-490B-DB43-906D-36AD641C6CD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21A39F-EBB4-8D40-94C0-C43B1B3A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6DC9E5-5F9D-944E-932D-CBA2E3C1C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5FDE21A-B042-4182-9EC0-785227C29689}"/>
              </a:ext>
            </a:extLst>
          </p:cNvPr>
          <p:cNvSpPr txBox="1"/>
          <p:nvPr/>
        </p:nvSpPr>
        <p:spPr>
          <a:xfrm>
            <a:off x="0" y="-3709"/>
            <a:ext cx="12192000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2-3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181EB3-247C-4E27-825A-D2AACC5A5F2F}"/>
              </a:ext>
            </a:extLst>
          </p:cNvPr>
          <p:cNvSpPr txBox="1"/>
          <p:nvPr/>
        </p:nvSpPr>
        <p:spPr>
          <a:xfrm>
            <a:off x="2132202" y="1493847"/>
            <a:ext cx="7927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BT 203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Biochemistry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3-0-0-6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758941-791A-4D06-B0BF-2FFA3D1D0EFB}"/>
              </a:ext>
            </a:extLst>
          </p:cNvPr>
          <p:cNvSpPr txBox="1"/>
          <p:nvPr/>
        </p:nvSpPr>
        <p:spPr>
          <a:xfrm>
            <a:off x="3624042" y="4830120"/>
            <a:ext cx="810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Ajaikumar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B. Kunnumakkara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6260E3C-E19B-4F85-B279-973C09F4F743}"/>
              </a:ext>
            </a:extLst>
          </p:cNvPr>
          <p:cNvSpPr txBox="1"/>
          <p:nvPr/>
        </p:nvSpPr>
        <p:spPr>
          <a:xfrm>
            <a:off x="3911000" y="5321177"/>
            <a:ext cx="4456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anose="020B0604020202020204" pitchFamily="34" charset="0"/>
              </a:rPr>
              <a:t>CANCER BIOLOGY LABORATORY </a:t>
            </a:r>
          </a:p>
          <a:p>
            <a:pPr algn="ctr"/>
            <a:r>
              <a:rPr lang="en-US" sz="1600" dirty="0">
                <a:latin typeface="Arial" pitchFamily="34" charset="0"/>
                <a:cs typeface="Arial" panose="020B0604020202020204" pitchFamily="34" charset="0"/>
              </a:rPr>
              <a:t>Department of Biosciences and Bioengineering</a:t>
            </a:r>
          </a:p>
          <a:p>
            <a:pPr algn="ctr"/>
            <a:r>
              <a:rPr lang="en-US" sz="1600" dirty="0">
                <a:latin typeface="Arial" pitchFamily="34" charset="0"/>
                <a:cs typeface="Arial" panose="020B0604020202020204" pitchFamily="34" charset="0"/>
              </a:rPr>
              <a:t>Indian Institute of Technology (IIT) Guwahati</a:t>
            </a:r>
          </a:p>
          <a:p>
            <a:pPr algn="ctr"/>
            <a:r>
              <a:rPr lang="en-US" sz="1600" dirty="0">
                <a:latin typeface="Arial" pitchFamily="34" charset="0"/>
                <a:cs typeface="Arial" panose="020B0604020202020204" pitchFamily="34" charset="0"/>
              </a:rPr>
              <a:t>Assam, INDIA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2366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E56AF2C-3E69-4B69-BE6E-EF6E5C84247E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is tasty???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C03259E6-8B9F-534C-AB60-40298EB8D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" b="12525"/>
          <a:stretch/>
        </p:blipFill>
        <p:spPr>
          <a:xfrm>
            <a:off x="189186" y="867102"/>
            <a:ext cx="11824138" cy="54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5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571B1F-1EC6-477D-BA6B-48F7A0C1FF1A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Lipids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717EAA-1BCE-4F20-ABB1-07D8A1C40203}"/>
              </a:ext>
            </a:extLst>
          </p:cNvPr>
          <p:cNvSpPr txBox="1"/>
          <p:nvPr/>
        </p:nvSpPr>
        <p:spPr>
          <a:xfrm>
            <a:off x="252046" y="1123582"/>
            <a:ext cx="839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lipids are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esters of fatty acids with alcohol </a:t>
            </a: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Fats and oils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 esters of fatty acid with glycerol </a:t>
            </a:r>
          </a:p>
          <a:p>
            <a:pPr marL="342900" indent="-342900">
              <a:buAutoNum type="arabicPeriod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Waxes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 esters of fatty acids with high molecular weight monohydric alcohol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45CF60C-E2AC-44B6-ACB4-AF11EFDF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590" y="2767379"/>
            <a:ext cx="4404695" cy="4090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406016-D4D6-49AC-A485-6669104B1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01"/>
          <a:stretch/>
        </p:blipFill>
        <p:spPr>
          <a:xfrm>
            <a:off x="2630810" y="3907164"/>
            <a:ext cx="4134427" cy="2256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A3BFBD0-4FEA-436E-B435-1CBCB54D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2" y="3642542"/>
            <a:ext cx="2603988" cy="2340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41B8DC4-7E6E-4639-984D-9BA1E2532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00" y="731520"/>
            <a:ext cx="3543300" cy="20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4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571B1F-1EC6-477D-BA6B-48F7A0C1FF1A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Compounds Lipids (Membrane Lipids)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978BEA-59A2-456D-AFA3-3CB487A6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851"/>
            <a:ext cx="12192000" cy="46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1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E496741-EF8E-4F9A-91D9-B688E07FF386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Glycerophospholipids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Fig 11-08">
            <a:extLst>
              <a:ext uri="{FF2B5EF4-FFF2-40B4-BE49-F238E27FC236}">
                <a16:creationId xmlns="" xmlns:a16="http://schemas.microsoft.com/office/drawing/2014/main" id="{315E1B53-0F1E-46A5-9FBC-0ACEF8B3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47" y="774319"/>
            <a:ext cx="5100607" cy="608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78AB5EE-F957-420A-BB00-7D83EDE3CD90}"/>
              </a:ext>
            </a:extLst>
          </p:cNvPr>
          <p:cNvSpPr txBox="1"/>
          <p:nvPr/>
        </p:nvSpPr>
        <p:spPr>
          <a:xfrm>
            <a:off x="283189" y="848568"/>
            <a:ext cx="6461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Phosphatidic acid derivatives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Structure-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 fatty acids are attached in ester linkage to the first and second carbons of glycerol, and a highly polar or charged group is attached through a phosphodiester linkage to the third carbon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Diacylglycerols linked to a polar alcohol by a phosphodiester bond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fatty acids vary within each group, but usually are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sat’d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C16/18 at C1, and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unsat’d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C18/20 at C2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the charge on the alcohol may be positive, negative, or neutral</a:t>
            </a:r>
            <a:endParaRPr lang="en-US" dirty="0">
              <a:solidFill>
                <a:srgbClr val="4D4C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1A347C-5944-4E5D-A9C8-8F4D7D3D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29" y="5003605"/>
            <a:ext cx="4213586" cy="1750851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D580AFEE-8367-4B76-8EC5-0A115E02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53" y="2567730"/>
            <a:ext cx="4801299" cy="1905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5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F37F900-1B2A-4F72-9803-4905916D6205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Glycerophospholipids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3D4F6CA-48FC-4C5B-BE18-9C2A6136A6E8}"/>
              </a:ext>
            </a:extLst>
          </p:cNvPr>
          <p:cNvCxnSpPr>
            <a:cxnSpLocks/>
          </p:cNvCxnSpPr>
          <p:nvPr/>
        </p:nvCxnSpPr>
        <p:spPr>
          <a:xfrm>
            <a:off x="5447252" y="731520"/>
            <a:ext cx="0" cy="6021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BE3203-FEF1-49D7-B50B-BA80112C635E}"/>
              </a:ext>
            </a:extLst>
          </p:cNvPr>
          <p:cNvSpPr txBox="1"/>
          <p:nvPr/>
        </p:nvSpPr>
        <p:spPr>
          <a:xfrm>
            <a:off x="1216404" y="922789"/>
            <a:ext cx="3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Ether Glycerophospholipids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A1678A-E604-4D00-A4CD-F4A181362489}"/>
              </a:ext>
            </a:extLst>
          </p:cNvPr>
          <p:cNvSpPr txBox="1"/>
          <p:nvPr/>
        </p:nvSpPr>
        <p:spPr>
          <a:xfrm>
            <a:off x="7736049" y="922789"/>
            <a:ext cx="252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Archaea Membranes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A29D509-7594-43B9-978A-7AB31971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121"/>
            <a:ext cx="5130054" cy="2961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43BBCA-C665-41E3-A73C-3957F586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67" y="1599028"/>
            <a:ext cx="6680433" cy="20753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1CD513-2B84-4BCF-899A-267BAA7FF0B5}"/>
              </a:ext>
            </a:extLst>
          </p:cNvPr>
          <p:cNvSpPr txBox="1"/>
          <p:nvPr/>
        </p:nvSpPr>
        <p:spPr>
          <a:xfrm>
            <a:off x="263617" y="4622550"/>
            <a:ext cx="47502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of the two acyl chains is attached to glycerol in ether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Plasmalogens- Heart lipids (double bond between C-1 and C-2 linkage 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Platelet activating factor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19AF530-5FEC-4DF0-8527-AA6A9466E9AA}"/>
              </a:ext>
            </a:extLst>
          </p:cNvPr>
          <p:cNvSpPr txBox="1"/>
          <p:nvPr/>
        </p:nvSpPr>
        <p:spPr>
          <a:xfrm>
            <a:off x="5477696" y="4110606"/>
            <a:ext cx="6616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Archaea live in ecological niches with extreme conditions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Membrane lipids containing long-chain (32 carbons) branched hydrocarbons linked at each end to glycerol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Linkages are through ether bonds, which are much more stable to hydrolysis at low pH and high temperature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Glycerol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dialkyl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glycerol tetraethers (GDGTs)</a:t>
            </a:r>
          </a:p>
        </p:txBody>
      </p:sp>
    </p:spTree>
    <p:extLst>
      <p:ext uri="{BB962C8B-B14F-4D97-AF65-F5344CB8AC3E}">
        <p14:creationId xmlns:p14="http://schemas.microsoft.com/office/powerpoint/2010/main" val="107161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90C344-AE02-4908-8A7B-433C3EFF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533" y="731520"/>
            <a:ext cx="6215467" cy="61264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F37F900-1B2A-4F72-9803-4905916D6205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Sphingolipids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44CD632-9C5C-4013-811E-8550AE30473D}"/>
              </a:ext>
            </a:extLst>
          </p:cNvPr>
          <p:cNvSpPr txBox="1"/>
          <p:nvPr/>
        </p:nvSpPr>
        <p:spPr>
          <a:xfrm>
            <a:off x="141595" y="1257572"/>
            <a:ext cx="5693344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Derivatives of </a:t>
            </a:r>
            <a:r>
              <a:rPr lang="en-IN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long-chain amino alcohol sphingosine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Ceramide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(headgroup = H) is the parent of all   sphingolipids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Sphingomyelins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polar headgroup (phospholipids)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phosphocholine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phosphoethanolamine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Glycosphingolipids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sugars, no phosphate (Neutral)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cerebrosides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 sugar + ceramide)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globosides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 sugars or more + ceramide)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Gangliosides-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oligosaccharide headgroups (Charged)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one or more sialic acid residues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rgbClr val="4D4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3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949361D-3EAE-4792-A772-99A94D81E049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Sterols: Structural Lipids, Hormone Precursors, and Detergents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Fig 11-14">
            <a:extLst>
              <a:ext uri="{FF2B5EF4-FFF2-40B4-BE49-F238E27FC236}">
                <a16:creationId xmlns="" xmlns:a16="http://schemas.microsoft.com/office/drawing/2014/main" id="{5E3503FF-2360-4FFB-8C32-A0610453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8" y="1478140"/>
            <a:ext cx="5200327" cy="429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58F6765-1178-471A-98D9-5069EFD07BBD}"/>
              </a:ext>
            </a:extLst>
          </p:cNvPr>
          <p:cNvSpPr txBox="1"/>
          <p:nvPr/>
        </p:nvSpPr>
        <p:spPr>
          <a:xfrm>
            <a:off x="5636004" y="1024225"/>
            <a:ext cx="61714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lipids present in the membranes </a:t>
            </a:r>
            <a:r>
              <a:rPr lang="en-IN" sz="20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most eukaryotic cells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Structure-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I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teroid nucleus,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consisting of four fused rings, three with six carbons </a:t>
            </a:r>
            <a:r>
              <a:rPr lang="en-I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one with five.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Cholesterol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most fundamental and famous steroid is cholesterol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role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most eukaryotic membranes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Hormone derivatives regulate gene expression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Sterols in other species: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stigmasterol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plants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ergosterol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fungi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2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A9E384D-D6BF-41B8-828A-CFEA4D6DC3D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steroids in body 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AE46DC07-7FE6-4D14-B3BE-6F973BB5B633}"/>
              </a:ext>
            </a:extLst>
          </p:cNvPr>
          <p:cNvSpPr txBox="1">
            <a:spLocks noChangeArrowheads="1"/>
          </p:cNvSpPr>
          <p:nvPr/>
        </p:nvSpPr>
        <p:spPr>
          <a:xfrm>
            <a:off x="199937" y="995494"/>
            <a:ext cx="11678873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hlink"/>
                </a:solidFill>
                <a:latin typeface="Comic Sans MS" pitchFamily="66" charset="0"/>
              </a:rPr>
              <a:t>Androgens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These are “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male sex hormones</a:t>
            </a:r>
            <a:r>
              <a:rPr lang="en-US" sz="2000" dirty="0">
                <a:latin typeface="Comic Sans MS" pitchFamily="66" charset="0"/>
              </a:rPr>
              <a:t>” that regulate the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development of the male reproductive system</a:t>
            </a:r>
            <a:r>
              <a:rPr lang="en-US" sz="2000" dirty="0">
                <a:latin typeface="Comic Sans MS" pitchFamily="66" charset="0"/>
              </a:rPr>
              <a:t> and the secondary sexual characteristics in males.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hlink"/>
                </a:solidFill>
                <a:latin typeface="Comic Sans MS" pitchFamily="66" charset="0"/>
              </a:rPr>
              <a:t>Progesterone, estrone, and estradiol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These are “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female sex hormones</a:t>
            </a:r>
            <a:r>
              <a:rPr lang="en-US" sz="2000" dirty="0">
                <a:latin typeface="Comic Sans MS" pitchFamily="66" charset="0"/>
              </a:rPr>
              <a:t>” that regulate the development of the female reproductive system and are responsible for the maintenance of secondary sexual characteristics in females.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hlink"/>
                </a:solidFill>
                <a:latin typeface="Comic Sans MS" pitchFamily="66" charset="0"/>
              </a:rPr>
              <a:t>Aldosterone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This steroid controls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water and electrolyte balances</a:t>
            </a:r>
            <a:r>
              <a:rPr lang="en-US" sz="2000" dirty="0">
                <a:latin typeface="Comic Sans MS" pitchFamily="66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hlink"/>
                </a:solidFill>
                <a:latin typeface="Comic Sans MS" pitchFamily="66" charset="0"/>
              </a:rPr>
              <a:t>Cortisone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This compound is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involved in metabolism </a:t>
            </a:r>
            <a:r>
              <a:rPr lang="en-US" sz="2000" dirty="0">
                <a:latin typeface="Comic Sans MS" pitchFamily="66" charset="0"/>
              </a:rPr>
              <a:t>and in controlling inflammation.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hlink"/>
                </a:solidFill>
                <a:latin typeface="Comic Sans MS" pitchFamily="66" charset="0"/>
              </a:rPr>
              <a:t>Bile salts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Facilitates the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digestion of certain lipids </a:t>
            </a:r>
            <a:r>
              <a:rPr lang="en-US" sz="2000" dirty="0">
                <a:latin typeface="Comic Sans MS" pitchFamily="66" charset="0"/>
              </a:rPr>
              <a:t>and the absorption of fat-soluble vitamins.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omic Sans MS" pitchFamily="66" charset="0"/>
              </a:rPr>
              <a:t>Vitamin D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An important steroid that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controls calcium absorption and deposition in the bone</a:t>
            </a:r>
            <a:r>
              <a:rPr lang="en-US" sz="2000" dirty="0">
                <a:latin typeface="Comic Sans MS" pitchFamily="66" charset="0"/>
              </a:rPr>
              <a:t>. Recent research also suggests that vitamin D plays a fundamental role in the prevention of many cancers. High consumption of vitamin D and sun exposure appear to reduce cancer risk.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0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8706B74-785F-4B67-B104-861C44D3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62" y="731520"/>
            <a:ext cx="8778675" cy="6102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A0F31CE-7DFE-41E5-BD4C-FA7DAE81F42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steroids in body 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3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65CB31E-2D65-485F-BDE2-AAB8ACFDADD3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VITAMINS 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E21DE3-571F-429E-AFEE-A8A868483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" t="2422" r="1642" b="2777"/>
          <a:stretch/>
        </p:blipFill>
        <p:spPr>
          <a:xfrm>
            <a:off x="841695" y="731520"/>
            <a:ext cx="10508609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3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043B404-254B-4B43-986C-64449FB12996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Concepts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15CB3A-7E5D-9345-A19A-C70E8B894F05}"/>
              </a:ext>
            </a:extLst>
          </p:cNvPr>
          <p:cNvSpPr txBox="1"/>
          <p:nvPr/>
        </p:nvSpPr>
        <p:spPr>
          <a:xfrm>
            <a:off x="570451" y="1124126"/>
            <a:ext cx="10628852" cy="539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Lipids?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the different types of lipids?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fatty acids?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the different types of fatty acids?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diseases associated with glycoconjugates?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1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B7D4FED-01D0-42AD-BFA7-2C1BFD8C7645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62EDA376-01DA-40F0-8977-9397B7FF345D}"/>
              </a:ext>
            </a:extLst>
          </p:cNvPr>
          <p:cNvSpPr txBox="1">
            <a:spLocks noChangeArrowheads="1"/>
          </p:cNvSpPr>
          <p:nvPr/>
        </p:nvSpPr>
        <p:spPr>
          <a:xfrm>
            <a:off x="577441" y="1350628"/>
            <a:ext cx="11678873" cy="5252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Lipids- water insoluble compounds, storage and membrane lipids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Fatty acids and their classifications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Relevance of fatty acids in biological systems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Membrane proteins and their classifications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Glycerophospholipids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Sphingolipids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Sterols- Cholesterol and its analogues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Biological relevance of different steroids present in human body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Vitamins and its significance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2400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7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D179A94-B577-BD4E-9BED-1E9D84E980E7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LIPIDS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F0399DB-1206-0344-9BDF-28DAF0B6401C}"/>
              </a:ext>
            </a:extLst>
          </p:cNvPr>
          <p:cNvSpPr/>
          <p:nvPr/>
        </p:nvSpPr>
        <p:spPr>
          <a:xfrm>
            <a:off x="4780157" y="1607127"/>
            <a:ext cx="736299" cy="40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FB1421-17B1-5149-8462-BA17F15E099F}"/>
              </a:ext>
            </a:extLst>
          </p:cNvPr>
          <p:cNvSpPr txBox="1"/>
          <p:nvPr/>
        </p:nvSpPr>
        <p:spPr>
          <a:xfrm>
            <a:off x="211056" y="843032"/>
            <a:ext cx="11464269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17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pPr algn="just"/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lipid is an organic substance found in living systems that is </a:t>
            </a:r>
            <a:r>
              <a:rPr lang="en-US" alt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insoluble in water </a:t>
            </a: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but is </a:t>
            </a:r>
            <a:r>
              <a:rPr lang="en-US" alt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soluble in organic solvents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May contain phosphoric acid, nitrogenous base and carbohydrates</a:t>
            </a:r>
            <a:endParaRPr lang="en-US" altLang="en-US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Lipids vary widely in their structures. They have mostly </a:t>
            </a:r>
            <a:r>
              <a:rPr lang="en-US" alt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carbon, hydrogen </a:t>
            </a: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and some have a few </a:t>
            </a:r>
            <a:r>
              <a:rPr lang="en-US" alt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 atoms/ functional groups</a:t>
            </a:r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7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Bloor’s Criteria</a:t>
            </a:r>
          </a:p>
          <a:p>
            <a:pPr algn="just"/>
            <a:endParaRPr lang="en-US" altLang="en-US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Insoluble in water and soluble in organic solvents such as chloroform, benzene, acetone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Esters </a:t>
            </a:r>
            <a:r>
              <a:rPr lang="en-US" alt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of fatty acids</a:t>
            </a:r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Possibility of utilization by living organisms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7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 Importance</a:t>
            </a:r>
          </a:p>
          <a:p>
            <a:pPr algn="just"/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Important dietary constituents and acts as a fuel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Can be stored in the body-in almost unlimited amount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Insulation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Building materials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Essential for neurons and membranes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altLang="en-US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1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E56AF2C-3E69-4B69-BE6E-EF6E5C84247E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LIPIDS AS PIGMENTS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65BA4667-6B07-AA43-AB7F-4F1A6CCA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3" t="19726" b="2454"/>
          <a:stretch/>
        </p:blipFill>
        <p:spPr>
          <a:xfrm>
            <a:off x="665018" y="1179308"/>
            <a:ext cx="10831301" cy="51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8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LIPIDS- CLASSIFICATION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5D3D2B-E626-674C-9F35-3450F8C4EC82}"/>
              </a:ext>
            </a:extLst>
          </p:cNvPr>
          <p:cNvSpPr txBox="1"/>
          <p:nvPr/>
        </p:nvSpPr>
        <p:spPr>
          <a:xfrm>
            <a:off x="218607" y="742255"/>
            <a:ext cx="428565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u="sng" dirty="0">
                <a:solidFill>
                  <a:srgbClr val="FF0000"/>
                </a:solidFill>
              </a:rPr>
              <a:t>Classification of lipids</a:t>
            </a:r>
          </a:p>
          <a:p>
            <a:r>
              <a:rPr lang="en-US" altLang="en-US" b="1" u="sng" dirty="0">
                <a:solidFill>
                  <a:srgbClr val="FF0000"/>
                </a:solidFill>
              </a:rPr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en-US" b="1" dirty="0">
                <a:solidFill>
                  <a:srgbClr val="3333FF"/>
                </a:solidFill>
              </a:rPr>
              <a:t>Simple Lipids –Esters of fatty acids with various alcohols</a:t>
            </a:r>
          </a:p>
          <a:p>
            <a:pPr marL="342900" indent="-342900">
              <a:buAutoNum type="alphaLcPeriod"/>
            </a:pPr>
            <a:r>
              <a:rPr lang="en-US" altLang="en-US" dirty="0"/>
              <a:t>Neutral fats- tri-esters of fatty acids and glycerol </a:t>
            </a:r>
          </a:p>
          <a:p>
            <a:pPr marL="342900" indent="-342900">
              <a:buAutoNum type="alphaLcPeriod"/>
            </a:pPr>
            <a:r>
              <a:rPr lang="en-US" altLang="en-US" dirty="0"/>
              <a:t>Waxes-mono-hydroxy aliphatic alcohols; Vitamin A and D are palmitic or stearic acids esters </a:t>
            </a:r>
          </a:p>
          <a:p>
            <a:endParaRPr lang="en-US" altLang="en-US" b="1" dirty="0">
              <a:solidFill>
                <a:srgbClr val="FF0000"/>
              </a:solidFill>
            </a:endParaRPr>
          </a:p>
          <a:p>
            <a:pPr marL="400050" indent="-400050">
              <a:buFont typeface="+mj-lt"/>
              <a:buAutoNum type="romanUcPeriod" startAt="2"/>
            </a:pPr>
            <a:r>
              <a:rPr lang="en-US" altLang="en-US" b="1" dirty="0">
                <a:solidFill>
                  <a:srgbClr val="3333FF"/>
                </a:solidFill>
              </a:rPr>
              <a:t>Compound Lipids- Esters of fatty acids </a:t>
            </a:r>
          </a:p>
          <a:p>
            <a:pPr marL="342900" indent="-342900">
              <a:buAutoNum type="alphaLcPeriod"/>
            </a:pPr>
            <a:r>
              <a:rPr lang="en-US" altLang="en-US" dirty="0"/>
              <a:t>Phospholipids</a:t>
            </a:r>
          </a:p>
          <a:p>
            <a:pPr marL="342900" indent="-342900">
              <a:buAutoNum type="alphaLcPeriod"/>
            </a:pPr>
            <a:r>
              <a:rPr lang="en-US" altLang="en-US" dirty="0"/>
              <a:t>Glycolipids</a:t>
            </a:r>
          </a:p>
          <a:p>
            <a:pPr marL="342900" indent="-342900">
              <a:buAutoNum type="alphaLcPeriod"/>
            </a:pPr>
            <a:r>
              <a:rPr lang="en-US" altLang="en-US" dirty="0" err="1"/>
              <a:t>Sulpholipids</a:t>
            </a:r>
            <a:endParaRPr lang="en-US" altLang="en-US" dirty="0"/>
          </a:p>
          <a:p>
            <a:pPr marL="342900" indent="-342900">
              <a:buAutoNum type="alphaLcPeriod"/>
            </a:pPr>
            <a:r>
              <a:rPr lang="en-US" altLang="en-US" dirty="0" err="1"/>
              <a:t>Aminolipids</a:t>
            </a:r>
            <a:endParaRPr lang="en-US" altLang="en-US" dirty="0"/>
          </a:p>
          <a:p>
            <a:pPr marL="342900" indent="-342900">
              <a:buAutoNum type="alphaLcPeriod"/>
            </a:pPr>
            <a:r>
              <a:rPr lang="en-US" altLang="en-US" dirty="0"/>
              <a:t>Lipoproteins</a:t>
            </a:r>
          </a:p>
          <a:p>
            <a:pPr marL="400050" indent="-400050">
              <a:buFont typeface="+mj-lt"/>
              <a:buAutoNum type="romanUcPeriod" startAt="2"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400050" indent="-400050">
              <a:buFont typeface="+mj-lt"/>
              <a:buAutoNum type="romanUcPeriod" startAt="3"/>
            </a:pPr>
            <a:r>
              <a:rPr lang="en-US" altLang="en-US" b="1" dirty="0">
                <a:solidFill>
                  <a:srgbClr val="3333FF"/>
                </a:solidFill>
              </a:rPr>
              <a:t>Derived Lipids</a:t>
            </a:r>
          </a:p>
          <a:p>
            <a:pPr marL="342900" indent="-342900">
              <a:buAutoNum type="alphaLcPeriod"/>
            </a:pPr>
            <a:r>
              <a:rPr lang="en-US" altLang="en-US" dirty="0"/>
              <a:t>Fatty acids</a:t>
            </a:r>
          </a:p>
          <a:p>
            <a:pPr marL="342900" indent="-342900">
              <a:buAutoNum type="alphaLcPeriod"/>
            </a:pPr>
            <a:r>
              <a:rPr lang="en-US" altLang="en-US" dirty="0"/>
              <a:t>Mono- and di-</a:t>
            </a:r>
            <a:r>
              <a:rPr lang="en-US" altLang="en-US" dirty="0" err="1"/>
              <a:t>acylglycerides</a:t>
            </a:r>
            <a:endParaRPr lang="en-US" altLang="en-US" dirty="0"/>
          </a:p>
          <a:p>
            <a:pPr marL="342900" indent="-342900">
              <a:buAutoNum type="alphaLcPeriod"/>
            </a:pPr>
            <a:r>
              <a:rPr lang="en-US" altLang="en-US" dirty="0"/>
              <a:t>Alcohols</a:t>
            </a:r>
          </a:p>
          <a:p>
            <a:pPr marL="400050" indent="-400050">
              <a:buFont typeface="+mj-lt"/>
              <a:buAutoNum type="romanUcPeriod" startAt="2"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400050" indent="-400050">
              <a:buFont typeface="+mj-lt"/>
              <a:buAutoNum type="romanUcPeriod" startAt="2"/>
            </a:pPr>
            <a:endParaRPr lang="en-US" altLang="en-US" b="1" dirty="0">
              <a:solidFill>
                <a:srgbClr val="FF0000"/>
              </a:solidFill>
            </a:endParaRPr>
          </a:p>
          <a:p>
            <a:endParaRPr lang="en-US" altLang="en-US" b="1" u="sng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Lipids- Properties, Structure, Classification and Functions">
            <a:extLst>
              <a:ext uri="{FF2B5EF4-FFF2-40B4-BE49-F238E27FC236}">
                <a16:creationId xmlns="" xmlns:a16="http://schemas.microsoft.com/office/drawing/2014/main" id="{E0426119-A2BC-D74F-B0F8-AC3C077FE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972771"/>
            <a:ext cx="7469124" cy="55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3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5CABD10-5248-6944-B720-D3465A69D653}"/>
              </a:ext>
            </a:extLst>
          </p:cNvPr>
          <p:cNvSpPr/>
          <p:nvPr/>
        </p:nvSpPr>
        <p:spPr>
          <a:xfrm>
            <a:off x="106680" y="850314"/>
            <a:ext cx="12006297" cy="5866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D179A94-B577-BD4E-9BED-1E9D84E980E7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Lipids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FDADE2-7D6C-5946-8764-027E47EBDD1E}"/>
              </a:ext>
            </a:extLst>
          </p:cNvPr>
          <p:cNvSpPr txBox="1"/>
          <p:nvPr/>
        </p:nvSpPr>
        <p:spPr>
          <a:xfrm>
            <a:off x="164030" y="850314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Fatty Acids (FA)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3A82779-F69F-A345-AF77-D8C0140D4B33}"/>
              </a:ext>
            </a:extLst>
          </p:cNvPr>
          <p:cNvSpPr txBox="1"/>
          <p:nvPr/>
        </p:nvSpPr>
        <p:spPr>
          <a:xfrm>
            <a:off x="164030" y="1227159"/>
            <a:ext cx="5562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400" dirty="0"/>
              <a:t>Organic acid found in triglycerides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400" dirty="0"/>
              <a:t>Obtained from the hydrolysis of fats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</a:rPr>
              <a:t>Mono-carboxylic acid </a:t>
            </a:r>
            <a:r>
              <a:rPr lang="en-US" sz="1400" dirty="0"/>
              <a:t>ranging in chain length from C4 to C24 carbon atoms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</a:rPr>
              <a:t>Amphipathic</a:t>
            </a:r>
            <a:r>
              <a:rPr lang="en-US" sz="1400" dirty="0"/>
              <a:t> molecule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857B1F9-020E-A44C-BC00-D38FBD02EC4B}"/>
              </a:ext>
            </a:extLst>
          </p:cNvPr>
          <p:cNvSpPr txBox="1"/>
          <p:nvPr/>
        </p:nvSpPr>
        <p:spPr>
          <a:xfrm>
            <a:off x="164030" y="263595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Types of FA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505011D-5DBD-6846-9DA1-099FFB77CD6E}"/>
              </a:ext>
            </a:extLst>
          </p:cNvPr>
          <p:cNvSpPr txBox="1"/>
          <p:nvPr/>
        </p:nvSpPr>
        <p:spPr>
          <a:xfrm>
            <a:off x="139451" y="3031248"/>
            <a:ext cx="45343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1400" dirty="0"/>
              <a:t>Depending on Number of carbon atoms –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1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1400" dirty="0"/>
              <a:t>Depending on length of hydrocarbon chains-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1400" dirty="0"/>
          </a:p>
          <a:p>
            <a:pPr marL="342900" indent="-342900" algn="just">
              <a:buFont typeface="Wingdings" pitchFamily="2" charset="2"/>
              <a:buChar char="Ø"/>
            </a:pPr>
            <a:endParaRPr lang="en-US" sz="1400" dirty="0"/>
          </a:p>
          <a:p>
            <a:pPr marL="285750" indent="-285750" algn="just">
              <a:buFont typeface="Wingdings" pitchFamily="2" charset="2"/>
              <a:buChar char="Ø"/>
            </a:pPr>
            <a:endParaRPr lang="en-US" sz="1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1400" dirty="0"/>
              <a:t>Depending on nature of hydrocarbon chain-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408D23-7035-7B40-8E29-7FE9441E0CB5}"/>
              </a:ext>
            </a:extLst>
          </p:cNvPr>
          <p:cNvSpPr txBox="1"/>
          <p:nvPr/>
        </p:nvSpPr>
        <p:spPr>
          <a:xfrm>
            <a:off x="3585445" y="2973789"/>
            <a:ext cx="143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</a:rPr>
              <a:t>Odd chain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</a:rPr>
              <a:t>Even chain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566239A-A3B2-A148-8CE3-1BE1B23D5239}"/>
              </a:ext>
            </a:extLst>
          </p:cNvPr>
          <p:cNvSpPr txBox="1"/>
          <p:nvPr/>
        </p:nvSpPr>
        <p:spPr>
          <a:xfrm>
            <a:off x="3765384" y="3460577"/>
            <a:ext cx="2273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</a:rPr>
              <a:t>Short chain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</a:rPr>
              <a:t>Medium chain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</a:rPr>
              <a:t>Long chain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</a:rPr>
              <a:t>Very long chain</a:t>
            </a:r>
          </a:p>
          <a:p>
            <a:pPr algn="just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CD81DB2-0525-8344-BA01-CBD19F90E8C9}"/>
              </a:ext>
            </a:extLst>
          </p:cNvPr>
          <p:cNvSpPr txBox="1"/>
          <p:nvPr/>
        </p:nvSpPr>
        <p:spPr>
          <a:xfrm>
            <a:off x="3744726" y="4346151"/>
            <a:ext cx="2273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</a:rPr>
              <a:t>Saturated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</a:rPr>
              <a:t>Unsaturated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</a:rPr>
              <a:t>Branched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</a:rPr>
              <a:t>Hydroxy</a:t>
            </a:r>
          </a:p>
          <a:p>
            <a:pPr algn="just"/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94E158A5-2AB7-F74E-8793-E3970DBC7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1833" r="5371"/>
          <a:stretch/>
        </p:blipFill>
        <p:spPr>
          <a:xfrm>
            <a:off x="6276622" y="952500"/>
            <a:ext cx="5808698" cy="5654040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6CBF1807-B95F-0448-8953-974544DF7EF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" y="5407539"/>
            <a:ext cx="5989320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600" dirty="0"/>
              <a:t>Almost all natural unsaturated fatty acids have cis stereochemistry in C=C’s.</a:t>
            </a:r>
          </a:p>
          <a:p>
            <a:pPr algn="just"/>
            <a:r>
              <a:rPr lang="en-US" altLang="en-US" sz="1600" dirty="0"/>
              <a:t>Small amounts of trans are produced in stomachs of ruminating animals by partial enzymatic hydrogenation of polyunsaturated fats, and thus are present in small amounts in milk and butter </a:t>
            </a:r>
          </a:p>
        </p:txBody>
      </p:sp>
    </p:spTree>
    <p:extLst>
      <p:ext uri="{BB962C8B-B14F-4D97-AF65-F5344CB8AC3E}">
        <p14:creationId xmlns:p14="http://schemas.microsoft.com/office/powerpoint/2010/main" val="141175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E56AF2C-3E69-4B69-BE6E-EF6E5C84247E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of fatty acids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71676069-88F5-A145-A6F1-5B5C543A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0"/>
          <a:stretch>
            <a:fillRect/>
          </a:stretch>
        </p:blipFill>
        <p:spPr bwMode="auto">
          <a:xfrm>
            <a:off x="6834266" y="859435"/>
            <a:ext cx="5422502" cy="578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5B138E2-8FFC-1747-849E-D299D0E14738}"/>
              </a:ext>
            </a:extLst>
          </p:cNvPr>
          <p:cNvSpPr txBox="1"/>
          <p:nvPr/>
        </p:nvSpPr>
        <p:spPr>
          <a:xfrm>
            <a:off x="77243" y="840468"/>
            <a:ext cx="620363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/>
              <a:t>Saturated fatty acids pack tightly and form more rigid, organized aggregates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/>
              <a:t>Unsaturated chains bend and pack  in a less ordered way, with greater potential for motion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/>
              <a:t>Membrane fluidity determined by </a:t>
            </a:r>
            <a:r>
              <a:rPr lang="en-US" sz="2400" b="1" dirty="0">
                <a:solidFill>
                  <a:srgbClr val="FF0000"/>
                </a:solidFill>
              </a:rPr>
              <a:t>temperature</a:t>
            </a:r>
            <a:r>
              <a:rPr lang="en-US" sz="2400" b="1" dirty="0"/>
              <a:t> and the </a:t>
            </a:r>
            <a:r>
              <a:rPr lang="en-US" sz="2400" b="1" dirty="0">
                <a:solidFill>
                  <a:srgbClr val="FF0000"/>
                </a:solidFill>
              </a:rPr>
              <a:t>degree of fatty acid unsaturation</a:t>
            </a:r>
            <a:r>
              <a:rPr lang="en-US" sz="2400" b="1" dirty="0"/>
              <a:t> of phospholipids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/>
              <a:t>Certain bacteria can modulate fatty acid unsaturation in response to temperature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34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D179A94-B577-BD4E-9BED-1E9D84E980E7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Nomenclature of fatty acids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138F5306-75DE-ED46-AB14-3A4C02D6A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17743"/>
              </p:ext>
            </p:extLst>
          </p:nvPr>
        </p:nvGraphicFramePr>
        <p:xfrm>
          <a:off x="7180145" y="4220099"/>
          <a:ext cx="4728664" cy="232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0358">
                  <a:extLst>
                    <a:ext uri="{9D8B030D-6E8A-4147-A177-3AD203B41FA5}">
                      <a16:colId xmlns="" xmlns:a16="http://schemas.microsoft.com/office/drawing/2014/main" val="1848172681"/>
                    </a:ext>
                  </a:extLst>
                </a:gridCol>
                <a:gridCol w="638306">
                  <a:extLst>
                    <a:ext uri="{9D8B030D-6E8A-4147-A177-3AD203B41FA5}">
                      <a16:colId xmlns="" xmlns:a16="http://schemas.microsoft.com/office/drawing/2014/main" val="3663094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Number of carbon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183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Number of double bonds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632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Number of carbons from the carboxylic acid end to the first double bond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537955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Name: 18:9() cis-9-octadecenoic acid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34042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98DDA6-8AE6-9D4D-96AE-EC850172CD56}"/>
              </a:ext>
            </a:extLst>
          </p:cNvPr>
          <p:cNvSpPr txBox="1"/>
          <p:nvPr/>
        </p:nvSpPr>
        <p:spPr>
          <a:xfrm>
            <a:off x="283190" y="848568"/>
            <a:ext cx="3390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solidFill>
                  <a:srgbClr val="4D4CFF"/>
                </a:solidFill>
              </a:rPr>
              <a:t>Number of carbon atoms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solidFill>
                <a:srgbClr val="4D4CFF"/>
              </a:solidFill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solidFill>
                  <a:srgbClr val="4D4CFF"/>
                </a:solidFill>
              </a:rPr>
              <a:t>“</a:t>
            </a:r>
            <a:r>
              <a:rPr lang="en-US" dirty="0" err="1">
                <a:solidFill>
                  <a:srgbClr val="4D4CFF"/>
                </a:solidFill>
              </a:rPr>
              <a:t>Oic</a:t>
            </a:r>
            <a:r>
              <a:rPr lang="en-US" dirty="0">
                <a:solidFill>
                  <a:srgbClr val="4D4CFF"/>
                </a:solidFill>
              </a:rPr>
              <a:t>” being the substitute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solidFill>
                <a:srgbClr val="4D4CFF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solidFill>
                  <a:srgbClr val="4D4CFF"/>
                </a:solidFill>
              </a:rPr>
              <a:t>Saturated fatty acids end in “</a:t>
            </a:r>
            <a:r>
              <a:rPr lang="en-US" dirty="0" err="1">
                <a:solidFill>
                  <a:srgbClr val="4D4CFF"/>
                </a:solidFill>
              </a:rPr>
              <a:t>anoic</a:t>
            </a:r>
            <a:r>
              <a:rPr lang="en-US" dirty="0">
                <a:solidFill>
                  <a:srgbClr val="4D4CFF"/>
                </a:solidFill>
              </a:rPr>
              <a:t>” e.g. octanoic acid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solidFill>
                  <a:srgbClr val="4D4CFF"/>
                </a:solidFill>
              </a:rPr>
              <a:t>Unsaturated fatty acids end in “</a:t>
            </a:r>
            <a:r>
              <a:rPr lang="en-US" dirty="0" err="1">
                <a:solidFill>
                  <a:srgbClr val="4D4CFF"/>
                </a:solidFill>
              </a:rPr>
              <a:t>enoic</a:t>
            </a:r>
            <a:r>
              <a:rPr lang="en-US" dirty="0">
                <a:solidFill>
                  <a:srgbClr val="4D4CFF"/>
                </a:solidFill>
              </a:rPr>
              <a:t>”  e.g. octadecenoic acid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>
              <a:solidFill>
                <a:srgbClr val="4D4CFF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en-US" dirty="0">
              <a:solidFill>
                <a:srgbClr val="4D4CFF"/>
              </a:solidFill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solidFill>
                <a:srgbClr val="4D4CFF"/>
              </a:solidFill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solidFill>
                <a:srgbClr val="4D4CFF"/>
              </a:solidFill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solidFill>
                <a:srgbClr val="4D4C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B51D5CE2-9478-814B-BAC6-AB5A6B575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145" y="828045"/>
            <a:ext cx="4728664" cy="2780615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3E39A99A-D516-6D49-B95D-802D2349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0" y="3543839"/>
            <a:ext cx="6612914" cy="3171479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="" xmlns:a16="http://schemas.microsoft.com/office/drawing/2014/main" id="{E0BC8E48-FAE8-594E-89F1-6CCCD692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07" y="848568"/>
            <a:ext cx="2938697" cy="24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3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D179A94-B577-BD4E-9BED-1E9D84E980E7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Unsaturated fatty acids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98DDA6-8AE6-9D4D-96AE-EC850172CD56}"/>
              </a:ext>
            </a:extLst>
          </p:cNvPr>
          <p:cNvSpPr txBox="1"/>
          <p:nvPr/>
        </p:nvSpPr>
        <p:spPr>
          <a:xfrm>
            <a:off x="421408" y="954888"/>
            <a:ext cx="402557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sz="2000" dirty="0"/>
              <a:t>Unsaturated fatty acids contain </a:t>
            </a:r>
            <a:r>
              <a:rPr lang="en-US" sz="2000" dirty="0">
                <a:solidFill>
                  <a:srgbClr val="FF0000"/>
                </a:solidFill>
              </a:rPr>
              <a:t>double bonds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000" dirty="0"/>
              <a:t>Exists in either </a:t>
            </a:r>
            <a:r>
              <a:rPr lang="en-US" sz="2000" dirty="0">
                <a:solidFill>
                  <a:srgbClr val="FF0000"/>
                </a:solidFill>
              </a:rPr>
              <a:t>cis- or trans- configuration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Cis-configuration</a:t>
            </a:r>
            <a:r>
              <a:rPr lang="en-US" sz="2000" dirty="0"/>
              <a:t>: The two hydrogen atoms associated with the double bond are present on the same side causing the kink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Trans-configuration</a:t>
            </a:r>
            <a:r>
              <a:rPr lang="en-US" sz="2000" dirty="0"/>
              <a:t>: The two hydrogen atoms associated with the double bond are present on the different side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057A0DB4-8886-4148-9592-E7F0E5344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9" r="5367"/>
          <a:stretch/>
        </p:blipFill>
        <p:spPr>
          <a:xfrm>
            <a:off x="4800466" y="1103743"/>
            <a:ext cx="6970126" cy="5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1084</Words>
  <Application>Microsoft Office PowerPoint</Application>
  <PresentationFormat>Custom</PresentationFormat>
  <Paragraphs>215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Mangala Hegde 141700101</dc:creator>
  <cp:lastModifiedBy>User1</cp:lastModifiedBy>
  <cp:revision>26</cp:revision>
  <dcterms:created xsi:type="dcterms:W3CDTF">2021-08-16T06:29:16Z</dcterms:created>
  <dcterms:modified xsi:type="dcterms:W3CDTF">2022-10-24T13:29:59Z</dcterms:modified>
</cp:coreProperties>
</file>