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485" r:id="rId3"/>
    <p:sldId id="498" r:id="rId4"/>
    <p:sldId id="499" r:id="rId5"/>
    <p:sldId id="500" r:id="rId6"/>
    <p:sldId id="501" r:id="rId7"/>
    <p:sldId id="504" r:id="rId8"/>
    <p:sldId id="505" r:id="rId9"/>
    <p:sldId id="502" r:id="rId10"/>
    <p:sldId id="503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13" r:id="rId19"/>
    <p:sldId id="402" r:id="rId20"/>
  </p:sldIdLst>
  <p:sldSz cx="12169775" cy="7200900"/>
  <p:notesSz cx="6858000" cy="9144000"/>
  <p:defaultTextStyle>
    <a:defPPr>
      <a:defRPr lang="en-US"/>
    </a:defPPr>
    <a:lvl1pPr marL="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94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389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0084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7789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4737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01685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8632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35580" algn="l" defTabSz="113389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30" autoAdjust="0"/>
  </p:normalViewPr>
  <p:slideViewPr>
    <p:cSldViewPr>
      <p:cViewPr varScale="1">
        <p:scale>
          <a:sx n="83" d="100"/>
          <a:sy n="83" d="100"/>
        </p:scale>
        <p:origin x="834" y="90"/>
      </p:cViewPr>
      <p:guideLst>
        <p:guide orient="horz" pos="2268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16A87-F76D-43F7-8BD0-9867F8EAD6C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685800"/>
            <a:ext cx="5794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2CA1-510D-4144-AE2F-09A7AA44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8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0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51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93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36" algn="l" defTabSz="91428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72CA1-510D-4144-AE2F-09A7AA448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958" y="926495"/>
            <a:ext cx="9948791" cy="307238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415" y="4063118"/>
            <a:ext cx="8751877" cy="1457573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47D-7B7E-4C3E-A2A1-1C53783FACB6}" type="datetime1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5055" y="3920490"/>
            <a:ext cx="82145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4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7B27-B01C-4F9D-8921-E88D8ACC1D9D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8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8995" y="800100"/>
            <a:ext cx="2319863" cy="56807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916" y="800100"/>
            <a:ext cx="7415957" cy="56807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6B74-2229-4D6C-8928-D6800E2F9D77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67BE-194B-4BB3-9F0C-C4D6660685BF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1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407" y="1232254"/>
            <a:ext cx="9948791" cy="307238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812" y="4362246"/>
            <a:ext cx="8753111" cy="143199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E947-1BF5-408E-AD86-AC84B0FCE7BD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77590" y="4221428"/>
            <a:ext cx="82145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917" y="2160269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187" y="2160270"/>
            <a:ext cx="4746212" cy="422452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44E-D361-4730-A34F-6390B036095E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7" y="2101587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917" y="2857557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7745" y="2098984"/>
            <a:ext cx="4746212" cy="81610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7745" y="2855288"/>
            <a:ext cx="4746212" cy="35524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C94-0E62-4D89-A32F-45D3D0828BAF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9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FA6C-AAFB-4B9C-A8E7-57ACACD82E62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3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C5DA-6E4D-4207-8E15-A969105E6B1D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2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492" y="1152144"/>
            <a:ext cx="5202579" cy="4896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1683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8B28-75CD-4527-B3CD-F506723F2C88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917" y="1152144"/>
            <a:ext cx="3924752" cy="182422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03380" y="1123339"/>
            <a:ext cx="6087930" cy="504063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917" y="2976372"/>
            <a:ext cx="3924752" cy="302437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B6DDB-BCD7-446C-B129-77F268AE1E9E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0720" y="256034"/>
            <a:ext cx="11703267" cy="66968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916" y="640080"/>
            <a:ext cx="9857518" cy="1424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918" y="2160270"/>
            <a:ext cx="9854874" cy="42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0913" y="6535022"/>
            <a:ext cx="2324828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E7AD9AE4-ADFD-4AC8-81AE-CC9F3B26330E}" type="datetime1">
              <a:rPr lang="en-IN" smtClean="0">
                <a:solidFill>
                  <a:srgbClr val="AD84C6"/>
                </a:solidFill>
              </a:rPr>
              <a:t>26-10-2022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1949" y="6535022"/>
            <a:ext cx="4709174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2524" y="6535022"/>
            <a:ext cx="1703107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31887" y="2457450"/>
            <a:ext cx="10344150" cy="96043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205: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 &amp; Molecular Biology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198687" y="3219450"/>
            <a:ext cx="8153400" cy="1839913"/>
          </a:xfrm>
        </p:spPr>
        <p:txBody>
          <a:bodyPr>
            <a:normAutofit/>
          </a:bodyPr>
          <a:lstStyle/>
          <a:p>
            <a:pPr marL="45720" indent="0" algn="r">
              <a:buNone/>
            </a:pP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Siddhartha </a:t>
            </a:r>
            <a:r>
              <a:rPr lang="en-US" sz="28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12887" y="3219450"/>
            <a:ext cx="906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10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" y="208103"/>
            <a:ext cx="11639021" cy="672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11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7" y="965050"/>
            <a:ext cx="7243414" cy="57951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0887" y="323850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Formation of the primary transcript and its processing during maturation of mRNA in a eukaryotic cell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12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1887" y="857250"/>
            <a:ext cx="79946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The 5′ cap has four main functions</a:t>
            </a:r>
            <a:r>
              <a:rPr lang="en-US" sz="28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</a:p>
          <a:p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Regulation of nuclear </a:t>
            </a:r>
            <a:r>
              <a:rPr lang="en-US" sz="2800" dirty="0" smtClean="0">
                <a:solidFill>
                  <a:srgbClr val="202122"/>
                </a:solidFill>
                <a:latin typeface="Arial" panose="020B0604020202020204" pitchFamily="34" charset="0"/>
              </a:rPr>
              <a:t>export</a:t>
            </a:r>
            <a:endParaRPr lang="en-US" sz="2800" baseline="30000" dirty="0">
              <a:solidFill>
                <a:srgbClr val="0645AD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202122"/>
                </a:solidFill>
                <a:latin typeface="Arial" panose="020B0604020202020204" pitchFamily="34" charset="0"/>
              </a:rPr>
              <a:t>Prevention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of degradation by 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</a:rPr>
              <a:t>exonucleases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202122"/>
                </a:solidFill>
                <a:latin typeface="Arial" panose="020B0604020202020204" pitchFamily="34" charset="0"/>
              </a:rPr>
              <a:t>Promotion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of </a:t>
            </a:r>
            <a:r>
              <a:rPr lang="en-US" sz="2800" dirty="0" smtClean="0">
                <a:solidFill>
                  <a:srgbClr val="202122"/>
                </a:solidFill>
                <a:latin typeface="Arial" panose="020B0604020202020204" pitchFamily="34" charset="0"/>
              </a:rPr>
              <a:t>translation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202122"/>
                </a:solidFill>
                <a:latin typeface="Arial" panose="020B0604020202020204" pitchFamily="34" charset="0"/>
              </a:rPr>
              <a:t>Promotion </a:t>
            </a: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of 5′ proximal intron </a:t>
            </a:r>
            <a:r>
              <a:rPr lang="en-US" sz="2800" dirty="0" smtClean="0">
                <a:solidFill>
                  <a:srgbClr val="202122"/>
                </a:solidFill>
                <a:latin typeface="Arial" panose="020B0604020202020204" pitchFamily="34" charset="0"/>
              </a:rPr>
              <a:t>excision</a:t>
            </a:r>
            <a:endParaRPr lang="en-US" sz="28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13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9887" y="323850"/>
            <a:ext cx="1150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In </a:t>
            </a:r>
            <a:r>
              <a:rPr lang="en-US" b="1" dirty="0">
                <a:solidFill>
                  <a:srgbClr val="0000FF"/>
                </a:solidFill>
              </a:rPr>
              <a:t>eukaryotes, the 5′ cap (cap-0), found on the 5′ end of an mRNA molecule, consists of a guanine nucleotide connected to mRNA via an unusual 5′ to 5′ triphosphate linkage. This guanosine is methylated on the 7 position directly after capping in vivo by </a:t>
            </a:r>
            <a:r>
              <a:rPr lang="en-US" b="1" dirty="0" smtClean="0">
                <a:solidFill>
                  <a:srgbClr val="0000FF"/>
                </a:solidFill>
              </a:rPr>
              <a:t>methyltransferase. It </a:t>
            </a:r>
            <a:r>
              <a:rPr lang="en-US" b="1" dirty="0">
                <a:solidFill>
                  <a:srgbClr val="0000FF"/>
                </a:solidFill>
              </a:rPr>
              <a:t>is referred to as a 7-methylguanylate cap, abbreviated m</a:t>
            </a:r>
            <a:r>
              <a:rPr lang="en-US" b="1" baseline="30000" dirty="0">
                <a:solidFill>
                  <a:srgbClr val="0000FF"/>
                </a:solidFill>
              </a:rPr>
              <a:t>7</a:t>
            </a:r>
            <a:r>
              <a:rPr lang="en-US" b="1" dirty="0">
                <a:solidFill>
                  <a:srgbClr val="0000FF"/>
                </a:solidFill>
              </a:rPr>
              <a:t>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33" y="1770400"/>
            <a:ext cx="5810254" cy="51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14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" y="2914650"/>
            <a:ext cx="10560942" cy="2514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3687" y="400050"/>
            <a:ext cx="1150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Polyadenylation: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It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is the addition of a poly(A) tail to an RNA transcript, typically a messenger RNA (mRNA). The poly(A) tail consists of multiple adenosine monophosphates; in other words, it is a stretch of RNA that has only adenine bases. In eukaryotes, polyadenylation is part of the process that produces mature mRNA for translation. </a:t>
            </a:r>
          </a:p>
        </p:txBody>
      </p:sp>
    </p:spTree>
    <p:extLst>
      <p:ext uri="{BB962C8B-B14F-4D97-AF65-F5344CB8AC3E}">
        <p14:creationId xmlns:p14="http://schemas.microsoft.com/office/powerpoint/2010/main" val="13470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30" y="1847850"/>
            <a:ext cx="6584251" cy="3834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87" y="826715"/>
            <a:ext cx="2615411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16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7" y="2228850"/>
            <a:ext cx="10054987" cy="3583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4687" y="663654"/>
            <a:ext cx="1097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Oligo-</a:t>
            </a:r>
            <a:r>
              <a:rPr lang="en-US" b="1" dirty="0" err="1">
                <a:solidFill>
                  <a:srgbClr val="0000FF"/>
                </a:solidFill>
              </a:rPr>
              <a:t>dT</a:t>
            </a:r>
            <a:r>
              <a:rPr lang="en-US" b="1" dirty="0">
                <a:solidFill>
                  <a:srgbClr val="0000FF"/>
                </a:solidFill>
              </a:rPr>
              <a:t> Cellulose Columns</a:t>
            </a:r>
            <a:r>
              <a:rPr lang="en-US" dirty="0">
                <a:solidFill>
                  <a:prstClr val="black"/>
                </a:solidFill>
              </a:rPr>
              <a:t>. Oligo </a:t>
            </a:r>
            <a:r>
              <a:rPr lang="en-US" dirty="0" err="1">
                <a:solidFill>
                  <a:prstClr val="black"/>
                </a:solidFill>
              </a:rPr>
              <a:t>dT</a:t>
            </a:r>
            <a:r>
              <a:rPr lang="en-US" dirty="0">
                <a:solidFill>
                  <a:prstClr val="black"/>
                </a:solidFill>
              </a:rPr>
              <a:t> isolation is a very useful method for </a:t>
            </a:r>
            <a:r>
              <a:rPr lang="en-US" dirty="0" smtClean="0">
                <a:solidFill>
                  <a:prstClr val="black"/>
                </a:solidFill>
              </a:rPr>
              <a:t>isolating sequences with </a:t>
            </a:r>
            <a:r>
              <a:rPr lang="en-US" dirty="0">
                <a:solidFill>
                  <a:prstClr val="black"/>
                </a:solidFill>
              </a:rPr>
              <a:t>a poly A tag.</a:t>
            </a:r>
          </a:p>
        </p:txBody>
      </p:sp>
    </p:spTree>
    <p:extLst>
      <p:ext uri="{BB962C8B-B14F-4D97-AF65-F5344CB8AC3E}">
        <p14:creationId xmlns:p14="http://schemas.microsoft.com/office/powerpoint/2010/main" val="4338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17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87" y="906575"/>
            <a:ext cx="5637269" cy="58201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6487" y="476250"/>
            <a:ext cx="46362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Splicing </a:t>
            </a:r>
            <a:r>
              <a:rPr lang="en-US" b="1" dirty="0" smtClean="0">
                <a:solidFill>
                  <a:srgbClr val="0000FF"/>
                </a:solidFill>
              </a:rPr>
              <a:t>mechanism of group I intron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18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63" y="1166703"/>
            <a:ext cx="5872224" cy="57458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46487" y="476250"/>
            <a:ext cx="47147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Splicing </a:t>
            </a:r>
            <a:r>
              <a:rPr lang="en-US" b="1" dirty="0" smtClean="0">
                <a:solidFill>
                  <a:srgbClr val="0000FF"/>
                </a:solidFill>
              </a:rPr>
              <a:t>mechanism of group II intron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7087" y="2431098"/>
            <a:ext cx="1034415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103687" y="314325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19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2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58" y="1085850"/>
            <a:ext cx="4816257" cy="859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64" y="3027376"/>
            <a:ext cx="11333446" cy="1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1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3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1271260"/>
            <a:ext cx="10682149" cy="52205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4887" y="704850"/>
            <a:ext cx="722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Regulation of </a:t>
            </a:r>
            <a:r>
              <a:rPr lang="en-US" sz="28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b</a:t>
            </a:r>
            <a:r>
              <a:rPr lang="en-US" sz="2800" b="1" dirty="0" smtClean="0">
                <a:solidFill>
                  <a:srgbClr val="0000FF"/>
                </a:solidFill>
              </a:rPr>
              <a:t>-galactosidase </a:t>
            </a:r>
            <a:r>
              <a:rPr lang="en-US" sz="2800" b="1" dirty="0">
                <a:solidFill>
                  <a:srgbClr val="0000FF"/>
                </a:solidFill>
              </a:rPr>
              <a:t>in diploid </a:t>
            </a:r>
            <a:r>
              <a:rPr lang="en-US" sz="2800" b="1" i="1" dirty="0">
                <a:solidFill>
                  <a:srgbClr val="0000FF"/>
                </a:solidFill>
              </a:rPr>
              <a:t>E. coli</a:t>
            </a:r>
          </a:p>
        </p:txBody>
      </p:sp>
    </p:spTree>
    <p:extLst>
      <p:ext uri="{BB962C8B-B14F-4D97-AF65-F5344CB8AC3E}">
        <p14:creationId xmlns:p14="http://schemas.microsoft.com/office/powerpoint/2010/main" val="26169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4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287" y="1390650"/>
            <a:ext cx="11430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The mating </a:t>
            </a:r>
            <a:r>
              <a:rPr lang="en-US" sz="2400" dirty="0" smtClean="0">
                <a:solidFill>
                  <a:prstClr val="black"/>
                </a:solidFill>
              </a:rPr>
              <a:t>of two </a:t>
            </a:r>
            <a:r>
              <a:rPr lang="en-US" sz="2400" dirty="0">
                <a:solidFill>
                  <a:prstClr val="black"/>
                </a:solidFill>
              </a:rPr>
              <a:t>bacterial strains results in diploid cells that contain genes from both parents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In these examples, it is assumed that the genes encoding </a:t>
            </a:r>
            <a:r>
              <a:rPr lang="en-US" sz="2400" dirty="0" smtClean="0">
                <a:solidFill>
                  <a:prstClr val="black"/>
                </a:solidFill>
                <a:latin typeface="Symbol" panose="05050102010706020507" pitchFamily="18" charset="2"/>
              </a:rPr>
              <a:t>b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-galactosidase (the </a:t>
            </a:r>
            <a:r>
              <a:rPr lang="en-US" sz="2400" dirty="0" smtClean="0">
                <a:solidFill>
                  <a:prstClr val="black"/>
                </a:solidFill>
              </a:rPr>
              <a:t>z genes</a:t>
            </a:r>
            <a:r>
              <a:rPr lang="en-US" sz="2400" dirty="0">
                <a:solidFill>
                  <a:prstClr val="black"/>
                </a:solidFill>
              </a:rPr>
              <a:t>) can be distinguished on the basis of structural gene mutations, </a:t>
            </a:r>
            <a:r>
              <a:rPr lang="en-US" sz="2400" dirty="0" smtClean="0">
                <a:solidFill>
                  <a:prstClr val="black"/>
                </a:solidFill>
              </a:rPr>
              <a:t>designated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 z</a:t>
            </a:r>
            <a:r>
              <a:rPr lang="en-US" sz="2400" baseline="30000" dirty="0" smtClean="0">
                <a:solidFill>
                  <a:prstClr val="black"/>
                </a:solidFill>
              </a:rPr>
              <a:t>1</a:t>
            </a: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dirty="0" smtClean="0">
                <a:solidFill>
                  <a:prstClr val="black"/>
                </a:solidFill>
              </a:rPr>
              <a:t>z</a:t>
            </a:r>
            <a:r>
              <a:rPr lang="en-US" sz="2400" baseline="30000" dirty="0" smtClean="0">
                <a:solidFill>
                  <a:prstClr val="black"/>
                </a:solidFill>
              </a:rPr>
              <a:t>2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In </a:t>
            </a:r>
            <a:r>
              <a:rPr lang="en-US" sz="2400" dirty="0" smtClean="0">
                <a:solidFill>
                  <a:prstClr val="black"/>
                </a:solidFill>
              </a:rPr>
              <a:t>an ;+/;- diploid, both </a:t>
            </a:r>
            <a:r>
              <a:rPr lang="en-US" sz="2400" dirty="0">
                <a:solidFill>
                  <a:prstClr val="black"/>
                </a:solidFill>
              </a:rPr>
              <a:t>structural genes are inducible; </a:t>
            </a:r>
            <a:r>
              <a:rPr lang="en-US" sz="2400" dirty="0" smtClean="0">
                <a:solidFill>
                  <a:prstClr val="black"/>
                </a:solidFill>
              </a:rPr>
              <a:t>therefore ;+ is dominant </a:t>
            </a:r>
            <a:r>
              <a:rPr lang="en-US" sz="2400" dirty="0">
                <a:solidFill>
                  <a:prstClr val="black"/>
                </a:solidFill>
              </a:rPr>
              <a:t>over ;- and affects expression of z genes on both chromosomes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</a:rPr>
              <a:t>In contrast, in </a:t>
            </a:r>
            <a:r>
              <a:rPr lang="en-US" sz="2400" dirty="0">
                <a:solidFill>
                  <a:prstClr val="black"/>
                </a:solidFill>
              </a:rPr>
              <a:t>an </a:t>
            </a:r>
            <a:r>
              <a:rPr lang="en-US" sz="2400" i="1" dirty="0" err="1">
                <a:solidFill>
                  <a:prstClr val="black"/>
                </a:solidFill>
              </a:rPr>
              <a:t>o</a:t>
            </a:r>
            <a:r>
              <a:rPr lang="en-US" sz="2400" i="1" baseline="30000" dirty="0" err="1">
                <a:solidFill>
                  <a:prstClr val="black"/>
                </a:solidFill>
              </a:rPr>
              <a:t>c</a:t>
            </a:r>
            <a:r>
              <a:rPr lang="en-US" sz="2400" i="1" dirty="0">
                <a:solidFill>
                  <a:prstClr val="black"/>
                </a:solidFill>
              </a:rPr>
              <a:t> I o</a:t>
            </a:r>
            <a:r>
              <a:rPr lang="en-US" sz="2400" i="1" baseline="30000" dirty="0">
                <a:solidFill>
                  <a:prstClr val="black"/>
                </a:solidFill>
              </a:rPr>
              <a:t>+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diploid, </a:t>
            </a:r>
            <a:r>
              <a:rPr lang="en-US" sz="2400" dirty="0">
                <a:solidFill>
                  <a:prstClr val="black"/>
                </a:solidFill>
              </a:rPr>
              <a:t>the z gene linked to </a:t>
            </a:r>
            <a:r>
              <a:rPr lang="en-US" sz="2400" i="1" dirty="0" err="1">
                <a:solidFill>
                  <a:prstClr val="black"/>
                </a:solidFill>
              </a:rPr>
              <a:t>o</a:t>
            </a:r>
            <a:r>
              <a:rPr lang="en-US" sz="2400" i="1" baseline="30000" dirty="0" err="1">
                <a:solidFill>
                  <a:prstClr val="black"/>
                </a:solidFill>
              </a:rPr>
              <a:t>c</a:t>
            </a:r>
            <a:r>
              <a:rPr lang="en-US" sz="2400" i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is constitutively </a:t>
            </a:r>
            <a:r>
              <a:rPr lang="en-US" sz="2400" dirty="0" smtClean="0">
                <a:solidFill>
                  <a:prstClr val="black"/>
                </a:solidFill>
              </a:rPr>
              <a:t>expressed, whereas </a:t>
            </a:r>
            <a:r>
              <a:rPr lang="en-US" sz="2400" dirty="0">
                <a:solidFill>
                  <a:prstClr val="black"/>
                </a:solidFill>
              </a:rPr>
              <a:t>that linked </a:t>
            </a:r>
            <a:r>
              <a:rPr lang="en-US" sz="2400" dirty="0" smtClean="0">
                <a:solidFill>
                  <a:prstClr val="black"/>
                </a:solidFill>
              </a:rPr>
              <a:t>to o</a:t>
            </a:r>
            <a:r>
              <a:rPr lang="en-US" sz="2400" baseline="30000" dirty="0">
                <a:solidFill>
                  <a:prstClr val="black"/>
                </a:solidFill>
              </a:rPr>
              <a:t>+</a:t>
            </a:r>
            <a:r>
              <a:rPr lang="en-US" sz="2400" dirty="0">
                <a:solidFill>
                  <a:prstClr val="black"/>
                </a:solidFill>
              </a:rPr>
              <a:t> is inducible. Therefore </a:t>
            </a:r>
            <a:r>
              <a:rPr lang="en-US" sz="2400" i="1" dirty="0">
                <a:solidFill>
                  <a:prstClr val="black"/>
                </a:solidFill>
              </a:rPr>
              <a:t>o </a:t>
            </a:r>
            <a:r>
              <a:rPr lang="en-US" sz="2400" dirty="0">
                <a:solidFill>
                  <a:prstClr val="black"/>
                </a:solidFill>
              </a:rPr>
              <a:t>affects expression of only the </a:t>
            </a:r>
            <a:r>
              <a:rPr lang="en-US" sz="2400" dirty="0" smtClean="0">
                <a:solidFill>
                  <a:prstClr val="black"/>
                </a:solidFill>
              </a:rPr>
              <a:t>adjacent z </a:t>
            </a:r>
            <a:r>
              <a:rPr lang="en-US" sz="2400" dirty="0">
                <a:solidFill>
                  <a:prstClr val="black"/>
                </a:solidFill>
              </a:rPr>
              <a:t>gene on the same chromosome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7" y="247650"/>
            <a:ext cx="7431668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5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514350"/>
            <a:ext cx="71437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6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1887" y="1466850"/>
            <a:ext cx="10058400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Q. Show </a:t>
            </a:r>
            <a:r>
              <a:rPr lang="en-US" b="1" dirty="0">
                <a:solidFill>
                  <a:srgbClr val="0000FF"/>
                </a:solidFill>
              </a:rPr>
              <a:t>synthesis of beta galactosidase, permease for the followings in presence and absence of IPTG and give brief reasons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</a:p>
          <a:p>
            <a:endParaRPr lang="en-US" sz="3200" b="1" dirty="0">
              <a:solidFill>
                <a:srgbClr val="0000FF"/>
              </a:solidFill>
            </a:endParaRPr>
          </a:p>
          <a:p>
            <a:pPr marL="514350" indent="-514350">
              <a:buAutoNum type="alphaLcParenR"/>
            </a:pPr>
            <a:r>
              <a:rPr lang="en-US" sz="3200" b="1" dirty="0" smtClean="0">
                <a:solidFill>
                  <a:prstClr val="black"/>
                </a:solidFill>
              </a:rPr>
              <a:t>I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+</a:t>
            </a:r>
            <a:r>
              <a:rPr lang="en-US" sz="3200" b="1" dirty="0" smtClean="0">
                <a:solidFill>
                  <a:prstClr val="black"/>
                </a:solidFill>
              </a:rPr>
              <a:t>Z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-</a:t>
            </a:r>
            <a:r>
              <a:rPr lang="en-US" sz="3200" b="1" dirty="0" smtClean="0">
                <a:solidFill>
                  <a:prstClr val="black"/>
                </a:solidFill>
              </a:rPr>
              <a:t>Y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+</a:t>
            </a:r>
            <a:r>
              <a:rPr lang="en-US" sz="3200" b="1" dirty="0" smtClean="0">
                <a:solidFill>
                  <a:prstClr val="black"/>
                </a:solidFill>
              </a:rPr>
              <a:t>//I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-</a:t>
            </a:r>
            <a:r>
              <a:rPr lang="en-US" sz="3200" b="1" dirty="0" smtClean="0">
                <a:solidFill>
                  <a:prstClr val="black"/>
                </a:solidFill>
              </a:rPr>
              <a:t>Z</a:t>
            </a:r>
            <a:r>
              <a:rPr lang="en-US" sz="3200" b="1" baseline="30000" dirty="0">
                <a:solidFill>
                  <a:prstClr val="black"/>
                </a:solidFill>
              </a:rPr>
              <a:t>+ </a:t>
            </a:r>
            <a:r>
              <a:rPr lang="en-US" sz="3200" b="1" dirty="0">
                <a:solidFill>
                  <a:prstClr val="black"/>
                </a:solidFill>
              </a:rPr>
              <a:t>Y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+</a:t>
            </a:r>
          </a:p>
          <a:p>
            <a:endParaRPr lang="en-US" sz="3200" b="1" baseline="30000" dirty="0">
              <a:solidFill>
                <a:prstClr val="black"/>
              </a:solidFill>
            </a:endParaRPr>
          </a:p>
          <a:p>
            <a:pPr marL="457200" indent="-457200">
              <a:buFontTx/>
              <a:buAutoNum type="alphaLcParenR" startAt="2"/>
            </a:pPr>
            <a:r>
              <a:rPr lang="en-US" sz="3200" b="1" dirty="0" smtClean="0">
                <a:solidFill>
                  <a:prstClr val="black"/>
                </a:solidFill>
              </a:rPr>
              <a:t>O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+</a:t>
            </a:r>
            <a:r>
              <a:rPr lang="en-US" sz="3200" b="1" dirty="0" smtClean="0">
                <a:solidFill>
                  <a:prstClr val="black"/>
                </a:solidFill>
              </a:rPr>
              <a:t>Z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-</a:t>
            </a:r>
            <a:r>
              <a:rPr lang="en-US" sz="3200" b="1" dirty="0" smtClean="0">
                <a:solidFill>
                  <a:prstClr val="black"/>
                </a:solidFill>
              </a:rPr>
              <a:t>Y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+</a:t>
            </a:r>
            <a:r>
              <a:rPr lang="en-US" sz="3200" b="1" dirty="0" smtClean="0">
                <a:solidFill>
                  <a:prstClr val="black"/>
                </a:solidFill>
              </a:rPr>
              <a:t>/</a:t>
            </a:r>
            <a:r>
              <a:rPr lang="en-US" sz="3200" b="1" dirty="0">
                <a:solidFill>
                  <a:prstClr val="black"/>
                </a:solidFill>
              </a:rPr>
              <a:t>/</a:t>
            </a:r>
            <a:r>
              <a:rPr lang="en-US" sz="3200" b="1" dirty="0" err="1" smtClean="0">
                <a:solidFill>
                  <a:prstClr val="black"/>
                </a:solidFill>
              </a:rPr>
              <a:t>O</a:t>
            </a:r>
            <a:r>
              <a:rPr lang="en-US" sz="3200" b="1" baseline="30000" dirty="0" err="1" smtClean="0">
                <a:solidFill>
                  <a:prstClr val="black"/>
                </a:solidFill>
              </a:rPr>
              <a:t>c</a:t>
            </a:r>
            <a:r>
              <a:rPr lang="en-US" sz="3200" b="1" dirty="0" err="1" smtClean="0">
                <a:solidFill>
                  <a:prstClr val="black"/>
                </a:solidFill>
              </a:rPr>
              <a:t>Z</a:t>
            </a:r>
            <a:r>
              <a:rPr lang="en-US" sz="3200" b="1" baseline="30000" dirty="0" err="1" smtClean="0">
                <a:solidFill>
                  <a:prstClr val="black"/>
                </a:solidFill>
              </a:rPr>
              <a:t>+</a:t>
            </a:r>
            <a:r>
              <a:rPr lang="en-US" sz="3200" b="1" dirty="0" err="1" smtClean="0">
                <a:solidFill>
                  <a:prstClr val="black"/>
                </a:solidFill>
              </a:rPr>
              <a:t>Y</a:t>
            </a:r>
            <a:r>
              <a:rPr lang="en-US" sz="3200" b="1" baseline="30000" dirty="0" smtClean="0">
                <a:solidFill>
                  <a:prstClr val="black"/>
                </a:solidFill>
              </a:rPr>
              <a:t>-</a:t>
            </a:r>
          </a:p>
          <a:p>
            <a:pPr marL="457200" indent="-457200">
              <a:buFontTx/>
              <a:buAutoNum type="alphaLcParenR" startAt="2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7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9687" y="1619250"/>
            <a:ext cx="60833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err="1"/>
              <a:t>Answer</a:t>
            </a:r>
            <a:r>
              <a:rPr lang="es-ES" sz="3600" dirty="0"/>
              <a:t>: </a:t>
            </a:r>
          </a:p>
          <a:p>
            <a:r>
              <a:rPr lang="es-ES" sz="3600" dirty="0"/>
              <a:t>a)	Z +, </a:t>
            </a:r>
            <a:r>
              <a:rPr lang="es-ES" sz="3600" dirty="0" smtClean="0"/>
              <a:t>+ and Y </a:t>
            </a:r>
            <a:r>
              <a:rPr lang="es-ES" sz="3600" dirty="0"/>
              <a:t>+, +</a:t>
            </a:r>
          </a:p>
          <a:p>
            <a:r>
              <a:rPr lang="es-ES" sz="3600" dirty="0"/>
              <a:t>b)	Z+,+ </a:t>
            </a:r>
            <a:r>
              <a:rPr lang="es-ES" sz="3600" dirty="0" smtClean="0"/>
              <a:t> and Y </a:t>
            </a:r>
            <a:r>
              <a:rPr lang="es-ES" sz="3600" dirty="0"/>
              <a:t>-, +</a:t>
            </a:r>
          </a:p>
        </p:txBody>
      </p:sp>
    </p:spTree>
    <p:extLst>
      <p:ext uri="{BB962C8B-B14F-4D97-AF65-F5344CB8AC3E}">
        <p14:creationId xmlns:p14="http://schemas.microsoft.com/office/powerpoint/2010/main" val="4774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8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6087" y="552450"/>
            <a:ext cx="11353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Q</a:t>
            </a:r>
            <a:r>
              <a:rPr lang="en-US" dirty="0" smtClean="0">
                <a:solidFill>
                  <a:srgbClr val="0000FF"/>
                </a:solidFill>
              </a:rPr>
              <a:t>. A </a:t>
            </a:r>
            <a:r>
              <a:rPr lang="en-US" dirty="0">
                <a:solidFill>
                  <a:srgbClr val="0000FF"/>
                </a:solidFill>
              </a:rPr>
              <a:t>DNA element is consisting of four different DNA sequences A, B, C and D, where two sequences </a:t>
            </a:r>
            <a:r>
              <a:rPr lang="en-US" dirty="0" smtClean="0">
                <a:solidFill>
                  <a:srgbClr val="0000FF"/>
                </a:solidFill>
              </a:rPr>
              <a:t>encode </a:t>
            </a:r>
            <a:r>
              <a:rPr lang="en-US" dirty="0">
                <a:solidFill>
                  <a:srgbClr val="0000FF"/>
                </a:solidFill>
              </a:rPr>
              <a:t>two genes 1 and 2, separately. Mutations in sequences A, B, C and D have the following effects as shown below in the table, where a plus sign (+) means enzyme is synthesized and a minus sign (-) means enzyme is not synthesized</a:t>
            </a:r>
            <a:r>
              <a:rPr lang="en-US" dirty="0"/>
              <a:t>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16872"/>
              </p:ext>
            </p:extLst>
          </p:nvPr>
        </p:nvGraphicFramePr>
        <p:xfrm>
          <a:off x="2655887" y="2429035"/>
          <a:ext cx="7391399" cy="2438400"/>
        </p:xfrm>
        <a:graphic>
          <a:graphicData uri="http://schemas.openxmlformats.org/drawingml/2006/table">
            <a:tbl>
              <a:tblPr/>
              <a:tblGrid>
                <a:gridCol w="1690933"/>
                <a:gridCol w="1621684"/>
                <a:gridCol w="1621684"/>
                <a:gridCol w="1228549"/>
                <a:gridCol w="1228549"/>
              </a:tblGrid>
              <a:tr h="24354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Potential inducer or repressor absent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Potential inducer or repressor present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Gene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Gene 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Gene1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Gene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No mutation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Mutation of 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Mutation of 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Mutation of 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5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Mutation of 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31887" y="5159454"/>
            <a:ext cx="10210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.	Indicate whether the DNA element is inducible or repressible?</a:t>
            </a:r>
          </a:p>
          <a:p>
            <a:r>
              <a:rPr lang="en-US" dirty="0"/>
              <a:t>ii.	Mention which of the following sequences amongst A, B, C and D are part of: P</a:t>
            </a:r>
            <a:r>
              <a:rPr lang="en-US" dirty="0" smtClean="0"/>
              <a:t>romoter, Operator, </a:t>
            </a:r>
            <a:r>
              <a:rPr lang="en-US" dirty="0"/>
              <a:t>gene 1 and gene 2? 		</a:t>
            </a:r>
          </a:p>
        </p:txBody>
      </p:sp>
    </p:spTree>
    <p:extLst>
      <p:ext uri="{BB962C8B-B14F-4D97-AF65-F5344CB8AC3E}">
        <p14:creationId xmlns:p14="http://schemas.microsoft.com/office/powerpoint/2010/main" val="33356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9</a:t>
            </a:fld>
            <a:endParaRPr lang="en-IN">
              <a:solidFill>
                <a:srgbClr val="AD84C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1619250"/>
            <a:ext cx="11544300" cy="3695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9687" y="781050"/>
            <a:ext cx="7473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b</a:t>
            </a:r>
            <a:r>
              <a:rPr lang="en-US" sz="3600" b="1" dirty="0" smtClean="0">
                <a:solidFill>
                  <a:srgbClr val="0000FF"/>
                </a:solidFill>
              </a:rPr>
              <a:t>-galactosidase </a:t>
            </a:r>
            <a:r>
              <a:rPr lang="en-US" sz="3600" b="1" dirty="0" smtClean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 smtClean="0">
                <a:solidFill>
                  <a:srgbClr val="0000FF"/>
                </a:solidFill>
              </a:rPr>
              <a:t>-Complementation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4ebcef1e91cfe62b94660ebba8eb4552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cc58b206066c8991a38d256a35082960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DDC1C1-BFA8-495A-BE1A-F857F4638040}"/>
</file>

<file path=customXml/itemProps2.xml><?xml version="1.0" encoding="utf-8"?>
<ds:datastoreItem xmlns:ds="http://schemas.openxmlformats.org/officeDocument/2006/customXml" ds:itemID="{D63876F7-64DD-476F-BF72-C3A65AD7913E}"/>
</file>

<file path=customXml/itemProps3.xml><?xml version="1.0" encoding="utf-8"?>
<ds:datastoreItem xmlns:ds="http://schemas.openxmlformats.org/officeDocument/2006/customXml" ds:itemID="{71F228A3-D7DC-4947-84F9-5A28CC5015A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</TotalTime>
  <Words>532</Words>
  <Application>Microsoft Office PowerPoint</Application>
  <PresentationFormat>Custom</PresentationFormat>
  <Paragraphs>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Symbol</vt:lpstr>
      <vt:lpstr>Times New Roman</vt:lpstr>
      <vt:lpstr>Wingdings</vt:lpstr>
      <vt:lpstr>1_Basis</vt:lpstr>
      <vt:lpstr>BT 205: Cell &amp; Molecular Biology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601: Analytical Biotechnology</dc:title>
  <dc:creator>ACER</dc:creator>
  <cp:lastModifiedBy>IITG</cp:lastModifiedBy>
  <cp:revision>401</cp:revision>
  <dcterms:created xsi:type="dcterms:W3CDTF">2006-08-16T00:00:00Z</dcterms:created>
  <dcterms:modified xsi:type="dcterms:W3CDTF">2022-10-26T06:24:30Z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