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6"/>
  </p:notesMasterIdLst>
  <p:sldIdLst>
    <p:sldId id="256" r:id="rId5"/>
    <p:sldId id="515" r:id="rId6"/>
    <p:sldId id="535" r:id="rId7"/>
    <p:sldId id="536" r:id="rId8"/>
    <p:sldId id="526" r:id="rId9"/>
    <p:sldId id="533" r:id="rId10"/>
    <p:sldId id="521" r:id="rId11"/>
    <p:sldId id="522" r:id="rId12"/>
    <p:sldId id="519" r:id="rId13"/>
    <p:sldId id="520" r:id="rId14"/>
    <p:sldId id="523" r:id="rId15"/>
    <p:sldId id="524" r:id="rId16"/>
    <p:sldId id="525" r:id="rId17"/>
    <p:sldId id="527" r:id="rId18"/>
    <p:sldId id="528" r:id="rId19"/>
    <p:sldId id="530" r:id="rId20"/>
    <p:sldId id="529" r:id="rId21"/>
    <p:sldId id="532" r:id="rId22"/>
    <p:sldId id="531" r:id="rId23"/>
    <p:sldId id="534" r:id="rId24"/>
    <p:sldId id="402" r:id="rId25"/>
  </p:sldIdLst>
  <p:sldSz cx="12169775" cy="7200900"/>
  <p:notesSz cx="6858000" cy="9144000"/>
  <p:defaultTextStyle>
    <a:defPPr>
      <a:defRPr lang="en-US"/>
    </a:defPPr>
    <a:lvl1pPr marL="0" algn="l" defTabSz="1133895" rtl="0" eaLnBrk="1" latinLnBrk="0" hangingPunct="1">
      <a:defRPr sz="2200" kern="1200">
        <a:solidFill>
          <a:schemeClr val="tx1"/>
        </a:solidFill>
        <a:latin typeface="+mn-lt"/>
        <a:ea typeface="+mn-ea"/>
        <a:cs typeface="+mn-cs"/>
      </a:defRPr>
    </a:lvl1pPr>
    <a:lvl2pPr marL="566947" algn="l" defTabSz="1133895" rtl="0" eaLnBrk="1" latinLnBrk="0" hangingPunct="1">
      <a:defRPr sz="2200" kern="1200">
        <a:solidFill>
          <a:schemeClr val="tx1"/>
        </a:solidFill>
        <a:latin typeface="+mn-lt"/>
        <a:ea typeface="+mn-ea"/>
        <a:cs typeface="+mn-cs"/>
      </a:defRPr>
    </a:lvl2pPr>
    <a:lvl3pPr marL="1133895" algn="l" defTabSz="1133895" rtl="0" eaLnBrk="1" latinLnBrk="0" hangingPunct="1">
      <a:defRPr sz="2200" kern="1200">
        <a:solidFill>
          <a:schemeClr val="tx1"/>
        </a:solidFill>
        <a:latin typeface="+mn-lt"/>
        <a:ea typeface="+mn-ea"/>
        <a:cs typeface="+mn-cs"/>
      </a:defRPr>
    </a:lvl3pPr>
    <a:lvl4pPr marL="1700842" algn="l" defTabSz="1133895" rtl="0" eaLnBrk="1" latinLnBrk="0" hangingPunct="1">
      <a:defRPr sz="2200" kern="1200">
        <a:solidFill>
          <a:schemeClr val="tx1"/>
        </a:solidFill>
        <a:latin typeface="+mn-lt"/>
        <a:ea typeface="+mn-ea"/>
        <a:cs typeface="+mn-cs"/>
      </a:defRPr>
    </a:lvl4pPr>
    <a:lvl5pPr marL="2267789" algn="l" defTabSz="1133895" rtl="0" eaLnBrk="1" latinLnBrk="0" hangingPunct="1">
      <a:defRPr sz="2200" kern="1200">
        <a:solidFill>
          <a:schemeClr val="tx1"/>
        </a:solidFill>
        <a:latin typeface="+mn-lt"/>
        <a:ea typeface="+mn-ea"/>
        <a:cs typeface="+mn-cs"/>
      </a:defRPr>
    </a:lvl5pPr>
    <a:lvl6pPr marL="2834737" algn="l" defTabSz="1133895" rtl="0" eaLnBrk="1" latinLnBrk="0" hangingPunct="1">
      <a:defRPr sz="2200" kern="1200">
        <a:solidFill>
          <a:schemeClr val="tx1"/>
        </a:solidFill>
        <a:latin typeface="+mn-lt"/>
        <a:ea typeface="+mn-ea"/>
        <a:cs typeface="+mn-cs"/>
      </a:defRPr>
    </a:lvl6pPr>
    <a:lvl7pPr marL="3401685" algn="l" defTabSz="1133895" rtl="0" eaLnBrk="1" latinLnBrk="0" hangingPunct="1">
      <a:defRPr sz="2200" kern="1200">
        <a:solidFill>
          <a:schemeClr val="tx1"/>
        </a:solidFill>
        <a:latin typeface="+mn-lt"/>
        <a:ea typeface="+mn-ea"/>
        <a:cs typeface="+mn-cs"/>
      </a:defRPr>
    </a:lvl7pPr>
    <a:lvl8pPr marL="3968632" algn="l" defTabSz="1133895" rtl="0" eaLnBrk="1" latinLnBrk="0" hangingPunct="1">
      <a:defRPr sz="2200" kern="1200">
        <a:solidFill>
          <a:schemeClr val="tx1"/>
        </a:solidFill>
        <a:latin typeface="+mn-lt"/>
        <a:ea typeface="+mn-ea"/>
        <a:cs typeface="+mn-cs"/>
      </a:defRPr>
    </a:lvl8pPr>
    <a:lvl9pPr marL="4535580" algn="l" defTabSz="1133895"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38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F35F18-BD3C-4012-9F37-06DE3B7D5254}" v="4" dt="2022-11-01T08:32:20.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30" autoAdjust="0"/>
  </p:normalViewPr>
  <p:slideViewPr>
    <p:cSldViewPr>
      <p:cViewPr varScale="1">
        <p:scale>
          <a:sx n="83" d="100"/>
          <a:sy n="83" d="100"/>
        </p:scale>
        <p:origin x="834" y="90"/>
      </p:cViewPr>
      <p:guideLst>
        <p:guide orient="horz" pos="2268"/>
        <p:guide pos="3833"/>
      </p:guideLst>
    </p:cSldViewPr>
  </p:slideViewPr>
  <p:notesTextViewPr>
    <p:cViewPr>
      <p:scale>
        <a:sx n="100" d="100"/>
        <a:sy n="100" d="100"/>
      </p:scale>
      <p:origin x="0" y="0"/>
    </p:cViewPr>
  </p:notesTextViewPr>
  <p:sorterViewPr>
    <p:cViewPr varScale="1">
      <p:scale>
        <a:sx n="100" d="100"/>
        <a:sy n="100" d="100"/>
      </p:scale>
      <p:origin x="0" y="-14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DWIVEDI" userId="S::abhishek.dwivedi@iitg.ac.in::d949ee08-d809-4bf9-9a9b-c77f250825d5" providerId="AD" clId="Web-{E1F35F18-BD3C-4012-9F37-06DE3B7D5254}"/>
    <pc:docChg chg="modSld">
      <pc:chgData name="ABHISHEK DWIVEDI" userId="S::abhishek.dwivedi@iitg.ac.in::d949ee08-d809-4bf9-9a9b-c77f250825d5" providerId="AD" clId="Web-{E1F35F18-BD3C-4012-9F37-06DE3B7D5254}" dt="2022-11-01T08:32:20.625" v="3"/>
      <pc:docMkLst>
        <pc:docMk/>
      </pc:docMkLst>
      <pc:sldChg chg="mod modShow">
        <pc:chgData name="ABHISHEK DWIVEDI" userId="S::abhishek.dwivedi@iitg.ac.in::d949ee08-d809-4bf9-9a9b-c77f250825d5" providerId="AD" clId="Web-{E1F35F18-BD3C-4012-9F37-06DE3B7D5254}" dt="2022-11-01T08:32:20.625" v="3"/>
        <pc:sldMkLst>
          <pc:docMk/>
          <pc:sldMk cId="2432740150"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416A87-F76D-43F7-8BD0-9867F8EAD6C8}" type="datetimeFigureOut">
              <a:rPr lang="en-US" smtClean="0"/>
              <a:t>11/1/2022</a:t>
            </a:fld>
            <a:endParaRPr lang="en-US"/>
          </a:p>
        </p:txBody>
      </p:sp>
      <p:sp>
        <p:nvSpPr>
          <p:cNvPr id="4" name="Slide Image Placeholder 3"/>
          <p:cNvSpPr>
            <a:spLocks noGrp="1" noRot="1" noChangeAspect="1"/>
          </p:cNvSpPr>
          <p:nvPr>
            <p:ph type="sldImg" idx="2"/>
          </p:nvPr>
        </p:nvSpPr>
        <p:spPr>
          <a:xfrm>
            <a:off x="531813" y="685800"/>
            <a:ext cx="57943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072CA1-510D-4144-AE2F-09A7AA448EC1}" type="slidenum">
              <a:rPr lang="en-US" smtClean="0"/>
              <a:t>‹#›</a:t>
            </a:fld>
            <a:endParaRPr lang="en-US"/>
          </a:p>
        </p:txBody>
      </p:sp>
    </p:spTree>
    <p:extLst>
      <p:ext uri="{BB962C8B-B14F-4D97-AF65-F5344CB8AC3E}">
        <p14:creationId xmlns:p14="http://schemas.microsoft.com/office/powerpoint/2010/main" val="1280545836"/>
      </p:ext>
    </p:extLst>
  </p:cSld>
  <p:clrMap bg1="lt1" tx1="dk1" bg2="lt2" tx2="dk2" accent1="accent1" accent2="accent2" accent3="accent3" accent4="accent4" accent5="accent5" accent6="accent6" hlink="hlink" folHlink="folHlink"/>
  <p:notesStyle>
    <a:lvl1pPr marL="0" algn="l" defTabSz="914283" rtl="0" eaLnBrk="1" latinLnBrk="0" hangingPunct="1">
      <a:defRPr sz="1200" kern="1200">
        <a:solidFill>
          <a:schemeClr val="tx1"/>
        </a:solidFill>
        <a:latin typeface="+mn-lt"/>
        <a:ea typeface="+mn-ea"/>
        <a:cs typeface="+mn-cs"/>
      </a:defRPr>
    </a:lvl1pPr>
    <a:lvl2pPr marL="457142" algn="l" defTabSz="914283" rtl="0" eaLnBrk="1" latinLnBrk="0" hangingPunct="1">
      <a:defRPr sz="1200" kern="1200">
        <a:solidFill>
          <a:schemeClr val="tx1"/>
        </a:solidFill>
        <a:latin typeface="+mn-lt"/>
        <a:ea typeface="+mn-ea"/>
        <a:cs typeface="+mn-cs"/>
      </a:defRPr>
    </a:lvl2pPr>
    <a:lvl3pPr marL="914283" algn="l" defTabSz="914283" rtl="0" eaLnBrk="1" latinLnBrk="0" hangingPunct="1">
      <a:defRPr sz="1200" kern="1200">
        <a:solidFill>
          <a:schemeClr val="tx1"/>
        </a:solidFill>
        <a:latin typeface="+mn-lt"/>
        <a:ea typeface="+mn-ea"/>
        <a:cs typeface="+mn-cs"/>
      </a:defRPr>
    </a:lvl3pPr>
    <a:lvl4pPr marL="1371426" algn="l" defTabSz="914283" rtl="0" eaLnBrk="1" latinLnBrk="0" hangingPunct="1">
      <a:defRPr sz="1200" kern="1200">
        <a:solidFill>
          <a:schemeClr val="tx1"/>
        </a:solidFill>
        <a:latin typeface="+mn-lt"/>
        <a:ea typeface="+mn-ea"/>
        <a:cs typeface="+mn-cs"/>
      </a:defRPr>
    </a:lvl4pPr>
    <a:lvl5pPr marL="1828568" algn="l" defTabSz="914283" rtl="0" eaLnBrk="1" latinLnBrk="0" hangingPunct="1">
      <a:defRPr sz="1200" kern="1200">
        <a:solidFill>
          <a:schemeClr val="tx1"/>
        </a:solidFill>
        <a:latin typeface="+mn-lt"/>
        <a:ea typeface="+mn-ea"/>
        <a:cs typeface="+mn-cs"/>
      </a:defRPr>
    </a:lvl5pPr>
    <a:lvl6pPr marL="2285710" algn="l" defTabSz="914283" rtl="0" eaLnBrk="1" latinLnBrk="0" hangingPunct="1">
      <a:defRPr sz="1200" kern="1200">
        <a:solidFill>
          <a:schemeClr val="tx1"/>
        </a:solidFill>
        <a:latin typeface="+mn-lt"/>
        <a:ea typeface="+mn-ea"/>
        <a:cs typeface="+mn-cs"/>
      </a:defRPr>
    </a:lvl6pPr>
    <a:lvl7pPr marL="2742851" algn="l" defTabSz="914283" rtl="0" eaLnBrk="1" latinLnBrk="0" hangingPunct="1">
      <a:defRPr sz="1200" kern="1200">
        <a:solidFill>
          <a:schemeClr val="tx1"/>
        </a:solidFill>
        <a:latin typeface="+mn-lt"/>
        <a:ea typeface="+mn-ea"/>
        <a:cs typeface="+mn-cs"/>
      </a:defRPr>
    </a:lvl7pPr>
    <a:lvl8pPr marL="3199993" algn="l" defTabSz="914283" rtl="0" eaLnBrk="1" latinLnBrk="0" hangingPunct="1">
      <a:defRPr sz="1200" kern="1200">
        <a:solidFill>
          <a:schemeClr val="tx1"/>
        </a:solidFill>
        <a:latin typeface="+mn-lt"/>
        <a:ea typeface="+mn-ea"/>
        <a:cs typeface="+mn-cs"/>
      </a:defRPr>
    </a:lvl8pPr>
    <a:lvl9pPr marL="3657136" algn="l" defTabSz="91428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072CA1-510D-4144-AE2F-09A7AA448EC1}" type="slidenum">
              <a:rPr lang="en-US" smtClean="0"/>
              <a:t>1</a:t>
            </a:fld>
            <a:endParaRPr lang="en-US"/>
          </a:p>
        </p:txBody>
      </p:sp>
    </p:spTree>
    <p:extLst>
      <p:ext uri="{BB962C8B-B14F-4D97-AF65-F5344CB8AC3E}">
        <p14:creationId xmlns:p14="http://schemas.microsoft.com/office/powerpoint/2010/main" val="316664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0720" y="256034"/>
            <a:ext cx="11703267" cy="6696836"/>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7958" y="926495"/>
            <a:ext cx="9948791" cy="3072384"/>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6415" y="4063118"/>
            <a:ext cx="8751877" cy="1457573"/>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6EE247D-7B7E-4C3E-A2A1-1C53783FACB6}" type="datetime1">
              <a:rPr lang="en-IN" smtClean="0"/>
              <a:t>01-11-2022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074A4C1-B6A3-48F9-96CB-E28B2C288FB0}" type="slidenum">
              <a:rPr lang="en-IN" smtClean="0"/>
              <a:pPr/>
              <a:t>‹#›</a:t>
            </a:fld>
            <a:endParaRPr lang="en-IN"/>
          </a:p>
        </p:txBody>
      </p:sp>
      <p:cxnSp>
        <p:nvCxnSpPr>
          <p:cNvPr id="8" name="Straight Connector 7"/>
          <p:cNvCxnSpPr/>
          <p:nvPr/>
        </p:nvCxnSpPr>
        <p:spPr>
          <a:xfrm>
            <a:off x="1975055" y="3920490"/>
            <a:ext cx="82145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34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97B27-B01C-4F9D-8921-E88D8ACC1D9D}" type="datetime1">
              <a:rPr lang="en-IN" smtClean="0">
                <a:solidFill>
                  <a:srgbClr val="AD84C6"/>
                </a:solidFill>
              </a:rPr>
              <a:t>01-11-2022</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78288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8995" y="800100"/>
            <a:ext cx="2319863" cy="56807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0916" y="800100"/>
            <a:ext cx="7415957" cy="56807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66B74-2229-4D6C-8928-D6800E2F9D77}" type="datetime1">
              <a:rPr lang="en-IN" smtClean="0">
                <a:solidFill>
                  <a:srgbClr val="AD84C6"/>
                </a:solidFill>
              </a:rPr>
              <a:t>01-11-2022</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373251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867BE-194B-4BB3-9F0C-C4D6660685BF}" type="datetime1">
              <a:rPr lang="en-IN" smtClean="0">
                <a:solidFill>
                  <a:srgbClr val="AD84C6"/>
                </a:solidFill>
              </a:rPr>
              <a:t>01-11-2022</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383301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4407" y="1232254"/>
            <a:ext cx="9948791" cy="3072384"/>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6812" y="4362246"/>
            <a:ext cx="8753111" cy="143199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7E947-1BF5-408E-AD86-AC84B0FCE7BD}" type="datetime1">
              <a:rPr lang="en-IN" smtClean="0">
                <a:solidFill>
                  <a:srgbClr val="AD84C6"/>
                </a:solidFill>
              </a:rPr>
              <a:t>01-11-2022</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cxnSp>
        <p:nvCxnSpPr>
          <p:cNvPr id="7" name="Straight Connector 6"/>
          <p:cNvCxnSpPr/>
          <p:nvPr/>
        </p:nvCxnSpPr>
        <p:spPr>
          <a:xfrm>
            <a:off x="1977590" y="4221428"/>
            <a:ext cx="821459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6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0917" y="2160269"/>
            <a:ext cx="4746212" cy="422452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6187" y="2160270"/>
            <a:ext cx="4746212" cy="422452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56744E-D361-4730-A34F-6390B036095E}" type="datetime1">
              <a:rPr lang="en-IN" smtClean="0">
                <a:solidFill>
                  <a:srgbClr val="AD84C6"/>
                </a:solidFill>
              </a:rPr>
              <a:t>01-11-2022</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IN">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29028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0917" y="2101587"/>
            <a:ext cx="4746212" cy="816102"/>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0917" y="2857557"/>
            <a:ext cx="4746212" cy="355244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7745" y="2098984"/>
            <a:ext cx="4746212" cy="816102"/>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7745" y="2855288"/>
            <a:ext cx="4746212" cy="355244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2C2C94-0E62-4D89-A32F-45D3D0828BAF}" type="datetime1">
              <a:rPr lang="en-IN" smtClean="0">
                <a:solidFill>
                  <a:srgbClr val="AD84C6"/>
                </a:solidFill>
              </a:rPr>
              <a:t>01-11-2022</a:t>
            </a:fld>
            <a:endParaRPr lang="en-IN">
              <a:solidFill>
                <a:srgbClr val="AD84C6"/>
              </a:solidFill>
            </a:endParaRPr>
          </a:p>
        </p:txBody>
      </p:sp>
      <p:sp>
        <p:nvSpPr>
          <p:cNvPr id="8" name="Footer Placeholder 7"/>
          <p:cNvSpPr>
            <a:spLocks noGrp="1"/>
          </p:cNvSpPr>
          <p:nvPr>
            <p:ph type="ftr" sz="quarter" idx="11"/>
          </p:nvPr>
        </p:nvSpPr>
        <p:spPr/>
        <p:txBody>
          <a:bodyPr/>
          <a:lstStyle/>
          <a:p>
            <a:endParaRPr lang="en-IN">
              <a:solidFill>
                <a:srgbClr val="AD84C6"/>
              </a:solidFill>
            </a:endParaRPr>
          </a:p>
        </p:txBody>
      </p:sp>
      <p:sp>
        <p:nvSpPr>
          <p:cNvPr id="9" name="Slide Number Placeholder 8"/>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50629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FFFA6C-AAFB-4B9C-A8E7-57ACACD82E62}" type="datetime1">
              <a:rPr lang="en-IN" smtClean="0">
                <a:solidFill>
                  <a:srgbClr val="AD84C6"/>
                </a:solidFill>
              </a:rPr>
              <a:t>01-11-2022</a:t>
            </a:fld>
            <a:endParaRPr lang="en-IN">
              <a:solidFill>
                <a:srgbClr val="AD84C6"/>
              </a:solidFill>
            </a:endParaRPr>
          </a:p>
        </p:txBody>
      </p:sp>
      <p:sp>
        <p:nvSpPr>
          <p:cNvPr id="4" name="Footer Placeholder 3"/>
          <p:cNvSpPr>
            <a:spLocks noGrp="1"/>
          </p:cNvSpPr>
          <p:nvPr>
            <p:ph type="ftr" sz="quarter" idx="11"/>
          </p:nvPr>
        </p:nvSpPr>
        <p:spPr/>
        <p:txBody>
          <a:bodyPr/>
          <a:lstStyle/>
          <a:p>
            <a:endParaRPr lang="en-IN">
              <a:solidFill>
                <a:srgbClr val="AD84C6"/>
              </a:solidFill>
            </a:endParaRPr>
          </a:p>
        </p:txBody>
      </p:sp>
      <p:sp>
        <p:nvSpPr>
          <p:cNvPr id="5" name="Slide Number Placeholder 4"/>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73063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4C5DA-6E4D-4207-8E15-A969105E6B1D}" type="datetime1">
              <a:rPr lang="en-IN" smtClean="0">
                <a:solidFill>
                  <a:srgbClr val="AD84C6"/>
                </a:solidFill>
              </a:rPr>
              <a:t>01-11-2022</a:t>
            </a:fld>
            <a:endParaRPr lang="en-IN">
              <a:solidFill>
                <a:srgbClr val="AD84C6"/>
              </a:solidFill>
            </a:endParaRPr>
          </a:p>
        </p:txBody>
      </p:sp>
      <p:sp>
        <p:nvSpPr>
          <p:cNvPr id="3" name="Footer Placeholder 2"/>
          <p:cNvSpPr>
            <a:spLocks noGrp="1"/>
          </p:cNvSpPr>
          <p:nvPr>
            <p:ph type="ftr" sz="quarter" idx="11"/>
          </p:nvPr>
        </p:nvSpPr>
        <p:spPr/>
        <p:txBody>
          <a:bodyPr/>
          <a:lstStyle/>
          <a:p>
            <a:endParaRPr lang="en-IN">
              <a:solidFill>
                <a:srgbClr val="AD84C6"/>
              </a:solidFill>
            </a:endParaRPr>
          </a:p>
        </p:txBody>
      </p:sp>
      <p:sp>
        <p:nvSpPr>
          <p:cNvPr id="4" name="Slide Number Placeholder 3"/>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37862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0917" y="1152144"/>
            <a:ext cx="3924752" cy="1824228"/>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41492" y="1152144"/>
            <a:ext cx="5202579" cy="4896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0917" y="2976372"/>
            <a:ext cx="3924752" cy="3168396"/>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A8B28-75CD-4527-B3CD-F506723F2C88}" type="datetime1">
              <a:rPr lang="en-IN" smtClean="0">
                <a:solidFill>
                  <a:srgbClr val="AD84C6"/>
                </a:solidFill>
              </a:rPr>
              <a:t>01-11-2022</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IN">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393067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0917" y="1152144"/>
            <a:ext cx="3924752" cy="1824228"/>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03380" y="1123339"/>
            <a:ext cx="6087930" cy="504063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0917" y="2976372"/>
            <a:ext cx="3924752" cy="3024378"/>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B6DDB-BCD7-446C-B129-77F268AE1E9E}" type="datetime1">
              <a:rPr lang="en-IN" smtClean="0">
                <a:solidFill>
                  <a:srgbClr val="AD84C6"/>
                </a:solidFill>
              </a:rPr>
              <a:t>01-11-2022</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US" dirty="0">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388157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0720" y="256034"/>
            <a:ext cx="11703267" cy="669683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0916" y="640080"/>
            <a:ext cx="9857518" cy="14241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0918" y="2160270"/>
            <a:ext cx="9854874" cy="42405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0913" y="6535022"/>
            <a:ext cx="2324828" cy="383381"/>
          </a:xfrm>
          <a:prstGeom prst="rect">
            <a:avLst/>
          </a:prstGeom>
        </p:spPr>
        <p:txBody>
          <a:bodyPr vert="horz" lIns="91440" tIns="45720" rIns="91440" bIns="45720" rtlCol="0" anchor="ctr"/>
          <a:lstStyle>
            <a:lvl1pPr algn="l">
              <a:defRPr sz="1200">
                <a:solidFill>
                  <a:schemeClr val="accent1"/>
                </a:solidFill>
              </a:defRPr>
            </a:lvl1pPr>
          </a:lstStyle>
          <a:p>
            <a:pPr defTabSz="457200"/>
            <a:fld id="{E7AD9AE4-ADFD-4AC8-81AE-CC9F3B26330E}" type="datetime1">
              <a:rPr lang="en-IN" smtClean="0">
                <a:solidFill>
                  <a:srgbClr val="AD84C6"/>
                </a:solidFill>
              </a:rPr>
              <a:t>01-11-2022</a:t>
            </a:fld>
            <a:endParaRPr lang="en-IN">
              <a:solidFill>
                <a:srgbClr val="AD84C6"/>
              </a:solidFill>
            </a:endParaRPr>
          </a:p>
        </p:txBody>
      </p:sp>
      <p:sp>
        <p:nvSpPr>
          <p:cNvPr id="5" name="Footer Placeholder 4"/>
          <p:cNvSpPr>
            <a:spLocks noGrp="1"/>
          </p:cNvSpPr>
          <p:nvPr>
            <p:ph type="ftr" sz="quarter" idx="3"/>
          </p:nvPr>
        </p:nvSpPr>
        <p:spPr>
          <a:xfrm>
            <a:off x="3941949" y="6535022"/>
            <a:ext cx="4709174" cy="383381"/>
          </a:xfrm>
          <a:prstGeom prst="rect">
            <a:avLst/>
          </a:prstGeom>
        </p:spPr>
        <p:txBody>
          <a:bodyPr vert="horz" lIns="91440" tIns="45720" rIns="91440" bIns="45720" rtlCol="0" anchor="ctr"/>
          <a:lstStyle>
            <a:lvl1pPr algn="ctr">
              <a:defRPr sz="1200">
                <a:solidFill>
                  <a:schemeClr val="accent1"/>
                </a:solidFill>
              </a:defRPr>
            </a:lvl1pPr>
          </a:lstStyle>
          <a:p>
            <a:pPr defTabSz="457200"/>
            <a:endParaRPr lang="en-IN">
              <a:solidFill>
                <a:srgbClr val="AD84C6"/>
              </a:solidFill>
            </a:endParaRPr>
          </a:p>
        </p:txBody>
      </p:sp>
      <p:sp>
        <p:nvSpPr>
          <p:cNvPr id="6" name="Slide Number Placeholder 5"/>
          <p:cNvSpPr>
            <a:spLocks noGrp="1"/>
          </p:cNvSpPr>
          <p:nvPr>
            <p:ph type="sldNum" sz="quarter" idx="4"/>
          </p:nvPr>
        </p:nvSpPr>
        <p:spPr>
          <a:xfrm>
            <a:off x="9312524" y="6535022"/>
            <a:ext cx="1703107" cy="383381"/>
          </a:xfrm>
          <a:prstGeom prst="rect">
            <a:avLst/>
          </a:prstGeom>
        </p:spPr>
        <p:txBody>
          <a:bodyPr vert="horz" lIns="91440" tIns="45720" rIns="91440" bIns="45720" rtlCol="0" anchor="ctr"/>
          <a:lstStyle>
            <a:lvl1pPr algn="r">
              <a:defRPr sz="1200">
                <a:solidFill>
                  <a:schemeClr val="accent1"/>
                </a:solidFill>
              </a:defRPr>
            </a:lvl1pPr>
          </a:lstStyle>
          <a:p>
            <a:pPr defTabSz="457200"/>
            <a:fld id="{6074A4C1-B6A3-48F9-96CB-E28B2C288FB0}" type="slidenum">
              <a:rPr lang="en-IN" smtClean="0">
                <a:solidFill>
                  <a:srgbClr val="AD84C6"/>
                </a:solidFill>
              </a:rPr>
              <a:pPr defTabSz="457200"/>
              <a:t>‹#›</a:t>
            </a:fld>
            <a:endParaRPr lang="en-IN">
              <a:solidFill>
                <a:srgbClr val="AD84C6"/>
              </a:solidFill>
            </a:endParaRPr>
          </a:p>
        </p:txBody>
      </p:sp>
    </p:spTree>
    <p:extLst>
      <p:ext uri="{BB962C8B-B14F-4D97-AF65-F5344CB8AC3E}">
        <p14:creationId xmlns:p14="http://schemas.microsoft.com/office/powerpoint/2010/main" val="19647583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131887" y="2457450"/>
            <a:ext cx="10344150" cy="960438"/>
          </a:xfrm>
        </p:spPr>
        <p:txBody>
          <a:bodyPr>
            <a:normAutofit/>
          </a:bodyPr>
          <a:lstStyle/>
          <a:p>
            <a:pPr algn="ctr"/>
            <a:r>
              <a:rPr lang="en-IN" b="1" dirty="0">
                <a:solidFill>
                  <a:schemeClr val="tx1"/>
                </a:solidFill>
                <a:latin typeface="Times New Roman" pitchFamily="18" charset="0"/>
                <a:cs typeface="Times New Roman" pitchFamily="18" charset="0"/>
              </a:rPr>
              <a:t>BT 205: </a:t>
            </a:r>
            <a:r>
              <a:rPr lang="en-US" b="1" dirty="0">
                <a:solidFill>
                  <a:schemeClr val="tx1"/>
                </a:solidFill>
                <a:latin typeface="Times New Roman" pitchFamily="18" charset="0"/>
                <a:cs typeface="Times New Roman" pitchFamily="18" charset="0"/>
              </a:rPr>
              <a:t>Cell &amp; Molecular Biology</a:t>
            </a:r>
            <a:endParaRPr lang="en-IN" b="1" dirty="0">
              <a:solidFill>
                <a:schemeClr val="tx1"/>
              </a:solidFill>
              <a:latin typeface="Times New Roman" pitchFamily="18" charset="0"/>
              <a:cs typeface="Times New Roman" pitchFamily="18" charset="0"/>
            </a:endParaRPr>
          </a:p>
        </p:txBody>
      </p:sp>
      <p:sp>
        <p:nvSpPr>
          <p:cNvPr id="4" name="Subtitle 2"/>
          <p:cNvSpPr>
            <a:spLocks noGrp="1"/>
          </p:cNvSpPr>
          <p:nvPr>
            <p:ph type="subTitle" idx="4294967295"/>
          </p:nvPr>
        </p:nvSpPr>
        <p:spPr>
          <a:xfrm>
            <a:off x="2198687" y="3219450"/>
            <a:ext cx="8153400" cy="1839913"/>
          </a:xfrm>
        </p:spPr>
        <p:txBody>
          <a:bodyPr>
            <a:normAutofit/>
          </a:bodyPr>
          <a:lstStyle/>
          <a:p>
            <a:pPr marL="45720" indent="0" algn="r">
              <a:buNone/>
            </a:pPr>
            <a:r>
              <a:rPr lang="en-US" sz="2800" i="1" dirty="0">
                <a:solidFill>
                  <a:schemeClr val="tx1"/>
                </a:solidFill>
                <a:latin typeface="Times New Roman" pitchFamily="18" charset="0"/>
                <a:cs typeface="Times New Roman" pitchFamily="18" charset="0"/>
              </a:rPr>
              <a:t>-Prof. Siddhartha </a:t>
            </a:r>
            <a:r>
              <a:rPr lang="en-US" sz="2800" i="1" dirty="0" err="1">
                <a:solidFill>
                  <a:schemeClr val="tx1"/>
                </a:solidFill>
                <a:latin typeface="Times New Roman" pitchFamily="18" charset="0"/>
                <a:cs typeface="Times New Roman" pitchFamily="18" charset="0"/>
              </a:rPr>
              <a:t>Sankar</a:t>
            </a:r>
            <a:r>
              <a:rPr lang="en-US" sz="2800" i="1" dirty="0">
                <a:solidFill>
                  <a:schemeClr val="tx1"/>
                </a:solidFill>
                <a:latin typeface="Times New Roman" pitchFamily="18" charset="0"/>
                <a:cs typeface="Times New Roman" pitchFamily="18" charset="0"/>
              </a:rPr>
              <a:t> Ghosh</a:t>
            </a:r>
          </a:p>
        </p:txBody>
      </p:sp>
      <p:cxnSp>
        <p:nvCxnSpPr>
          <p:cNvPr id="5" name="Straight Connector 4"/>
          <p:cNvCxnSpPr/>
          <p:nvPr/>
        </p:nvCxnSpPr>
        <p:spPr>
          <a:xfrm>
            <a:off x="1512887" y="3219450"/>
            <a:ext cx="90678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1</a:t>
            </a:fld>
            <a:endParaRPr lang="en-IN">
              <a:solidFill>
                <a:srgbClr val="AD84C6"/>
              </a:solidFill>
            </a:endParaRPr>
          </a:p>
        </p:txBody>
      </p:sp>
    </p:spTree>
    <p:extLst>
      <p:ext uri="{BB962C8B-B14F-4D97-AF65-F5344CB8AC3E}">
        <p14:creationId xmlns:p14="http://schemas.microsoft.com/office/powerpoint/2010/main" val="2432740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10</a:t>
            </a:fld>
            <a:endParaRPr lang="en-IN">
              <a:solidFill>
                <a:srgbClr val="AD84C6"/>
              </a:solidFill>
            </a:endParaRPr>
          </a:p>
        </p:txBody>
      </p:sp>
      <p:sp>
        <p:nvSpPr>
          <p:cNvPr id="3" name="Rectangle 2"/>
          <p:cNvSpPr/>
          <p:nvPr/>
        </p:nvSpPr>
        <p:spPr>
          <a:xfrm>
            <a:off x="674687" y="507296"/>
            <a:ext cx="10820400" cy="5293757"/>
          </a:xfrm>
          <a:prstGeom prst="rect">
            <a:avLst/>
          </a:prstGeom>
        </p:spPr>
        <p:txBody>
          <a:bodyPr wrap="square">
            <a:spAutoFit/>
          </a:bodyPr>
          <a:lstStyle/>
          <a:p>
            <a:pPr algn="ctr"/>
            <a:r>
              <a:rPr lang="en-US" sz="2800" b="1" dirty="0">
                <a:solidFill>
                  <a:srgbClr val="0000FF"/>
                </a:solidFill>
              </a:rPr>
              <a:t>Assembly of spliceosomes</a:t>
            </a:r>
          </a:p>
          <a:p>
            <a:r>
              <a:rPr lang="en-US" dirty="0"/>
              <a:t> </a:t>
            </a:r>
            <a:endParaRPr lang="en-US" sz="2400" dirty="0"/>
          </a:p>
          <a:p>
            <a:pPr marL="342900" indent="-342900" algn="just">
              <a:lnSpc>
                <a:spcPct val="150000"/>
              </a:lnSpc>
              <a:buFont typeface="Wingdings" panose="05000000000000000000" pitchFamily="2" charset="2"/>
              <a:buChar char="q"/>
            </a:pPr>
            <a:r>
              <a:rPr lang="en-US" sz="2400" dirty="0"/>
              <a:t>All steps are reversible, but are shown proceeding in the forward direction for simplicity. </a:t>
            </a:r>
          </a:p>
          <a:p>
            <a:pPr marL="342900" indent="-342900" algn="just">
              <a:lnSpc>
                <a:spcPct val="150000"/>
              </a:lnSpc>
              <a:buFont typeface="Wingdings" panose="05000000000000000000" pitchFamily="2" charset="2"/>
              <a:buChar char="q"/>
            </a:pPr>
            <a:r>
              <a:rPr lang="en-US" sz="2400" dirty="0"/>
              <a:t>The U1 and U2 </a:t>
            </a:r>
            <a:r>
              <a:rPr lang="en-US" sz="2400" dirty="0" err="1"/>
              <a:t>snRNPs</a:t>
            </a:r>
            <a:r>
              <a:rPr lang="en-US" sz="2400" dirty="0"/>
              <a:t> bind, then the remaining </a:t>
            </a:r>
            <a:r>
              <a:rPr lang="en-US" sz="2400" dirty="0" err="1"/>
              <a:t>snRNPs</a:t>
            </a:r>
            <a:r>
              <a:rPr lang="en-US" sz="2400" dirty="0"/>
              <a:t> (the U4-U6 complex and U5) bind to form an inactive spliceosome. </a:t>
            </a:r>
          </a:p>
          <a:p>
            <a:pPr marL="342900" indent="-342900" algn="just">
              <a:lnSpc>
                <a:spcPct val="150000"/>
              </a:lnSpc>
              <a:buFont typeface="Wingdings" panose="05000000000000000000" pitchFamily="2" charset="2"/>
              <a:buChar char="q"/>
            </a:pPr>
            <a:r>
              <a:rPr lang="en-US" sz="2400" dirty="0"/>
              <a:t>Internal rearrangements convert this species to an active spliceosome in which U1 and U4 have been expelled and U6 is paired with both the 5′ splice site and U2. This is followed by the catalytic steps, which parallel those of the splicing of group II introns. .</a:t>
            </a:r>
          </a:p>
        </p:txBody>
      </p:sp>
    </p:spTree>
    <p:extLst>
      <p:ext uri="{BB962C8B-B14F-4D97-AF65-F5344CB8AC3E}">
        <p14:creationId xmlns:p14="http://schemas.microsoft.com/office/powerpoint/2010/main" val="217085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11</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762241" y="1213289"/>
            <a:ext cx="10645291" cy="5587561"/>
          </a:xfrm>
          <a:prstGeom prst="rect">
            <a:avLst/>
          </a:prstGeom>
        </p:spPr>
      </p:pic>
      <p:sp>
        <p:nvSpPr>
          <p:cNvPr id="4" name="Rectangle 3"/>
          <p:cNvSpPr/>
          <p:nvPr/>
        </p:nvSpPr>
        <p:spPr>
          <a:xfrm>
            <a:off x="3108753" y="476250"/>
            <a:ext cx="6747360" cy="461665"/>
          </a:xfrm>
          <a:prstGeom prst="rect">
            <a:avLst/>
          </a:prstGeom>
        </p:spPr>
        <p:txBody>
          <a:bodyPr wrap="none">
            <a:spAutoFit/>
          </a:bodyPr>
          <a:lstStyle/>
          <a:p>
            <a:r>
              <a:rPr lang="en-US" sz="2400" b="1" dirty="0">
                <a:solidFill>
                  <a:srgbClr val="0000FF"/>
                </a:solidFill>
              </a:rPr>
              <a:t>Overview of the processing of a eukaryotic mRNA</a:t>
            </a:r>
          </a:p>
        </p:txBody>
      </p:sp>
    </p:spTree>
    <p:extLst>
      <p:ext uri="{BB962C8B-B14F-4D97-AF65-F5344CB8AC3E}">
        <p14:creationId xmlns:p14="http://schemas.microsoft.com/office/powerpoint/2010/main" val="180395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12</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3229579" y="1064119"/>
            <a:ext cx="5422321" cy="5617441"/>
          </a:xfrm>
          <a:prstGeom prst="rect">
            <a:avLst/>
          </a:prstGeom>
        </p:spPr>
      </p:pic>
      <p:sp>
        <p:nvSpPr>
          <p:cNvPr id="4" name="TextBox 3"/>
          <p:cNvSpPr txBox="1"/>
          <p:nvPr/>
        </p:nvSpPr>
        <p:spPr>
          <a:xfrm>
            <a:off x="4653593" y="628650"/>
            <a:ext cx="2574294" cy="430887"/>
          </a:xfrm>
          <a:prstGeom prst="rect">
            <a:avLst/>
          </a:prstGeom>
          <a:noFill/>
        </p:spPr>
        <p:txBody>
          <a:bodyPr wrap="none" rtlCol="0">
            <a:spAutoFit/>
          </a:bodyPr>
          <a:lstStyle/>
          <a:p>
            <a:r>
              <a:rPr lang="en-US" b="1" dirty="0">
                <a:solidFill>
                  <a:srgbClr val="0000FF"/>
                </a:solidFill>
              </a:rPr>
              <a:t>Alternative Splicing</a:t>
            </a:r>
          </a:p>
        </p:txBody>
      </p:sp>
    </p:spTree>
    <p:extLst>
      <p:ext uri="{BB962C8B-B14F-4D97-AF65-F5344CB8AC3E}">
        <p14:creationId xmlns:p14="http://schemas.microsoft.com/office/powerpoint/2010/main" val="347305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13</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1723316" y="741687"/>
            <a:ext cx="9009772" cy="6199292"/>
          </a:xfrm>
          <a:prstGeom prst="rect">
            <a:avLst/>
          </a:prstGeom>
        </p:spPr>
      </p:pic>
      <p:pic>
        <p:nvPicPr>
          <p:cNvPr id="4" name="Picture 3"/>
          <p:cNvPicPr>
            <a:picLocks noChangeAspect="1"/>
          </p:cNvPicPr>
          <p:nvPr/>
        </p:nvPicPr>
        <p:blipFill>
          <a:blip r:embed="rId3"/>
          <a:stretch>
            <a:fillRect/>
          </a:stretch>
        </p:blipFill>
        <p:spPr>
          <a:xfrm>
            <a:off x="4713287" y="335990"/>
            <a:ext cx="2706859" cy="597460"/>
          </a:xfrm>
          <a:prstGeom prst="rect">
            <a:avLst/>
          </a:prstGeom>
        </p:spPr>
      </p:pic>
    </p:spTree>
    <p:extLst>
      <p:ext uri="{BB962C8B-B14F-4D97-AF65-F5344CB8AC3E}">
        <p14:creationId xmlns:p14="http://schemas.microsoft.com/office/powerpoint/2010/main" val="41569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14</a:t>
            </a:fld>
            <a:endParaRPr lang="en-IN">
              <a:solidFill>
                <a:srgbClr val="AD84C6"/>
              </a:solidFill>
            </a:endParaRPr>
          </a:p>
        </p:txBody>
      </p:sp>
      <p:sp>
        <p:nvSpPr>
          <p:cNvPr id="3" name="Rectangle 2"/>
          <p:cNvSpPr/>
          <p:nvPr/>
        </p:nvSpPr>
        <p:spPr>
          <a:xfrm>
            <a:off x="369887" y="781050"/>
            <a:ext cx="11277600" cy="5262979"/>
          </a:xfrm>
          <a:prstGeom prst="rect">
            <a:avLst/>
          </a:prstGeom>
        </p:spPr>
        <p:txBody>
          <a:bodyPr wrap="square">
            <a:spAutoFit/>
          </a:bodyPr>
          <a:lstStyle/>
          <a:p>
            <a:pPr algn="ctr">
              <a:lnSpc>
                <a:spcPct val="150000"/>
              </a:lnSpc>
            </a:pPr>
            <a:r>
              <a:rPr lang="en-US" sz="2800" b="1" dirty="0">
                <a:solidFill>
                  <a:srgbClr val="0000FF"/>
                </a:solidFill>
              </a:rPr>
              <a:t>Alternative processing of the calcitonin gene transcript </a:t>
            </a:r>
          </a:p>
          <a:p>
            <a:pPr marL="457200" indent="-457200">
              <a:lnSpc>
                <a:spcPct val="150000"/>
              </a:lnSpc>
              <a:buFont typeface="Wingdings" panose="05000000000000000000" pitchFamily="2" charset="2"/>
              <a:buChar char="q"/>
            </a:pPr>
            <a:r>
              <a:rPr lang="en-US" sz="2800" dirty="0"/>
              <a:t>The primary transcript has two poly(A) sites; one predominates in the brain, the other in the thyroid.</a:t>
            </a:r>
          </a:p>
          <a:p>
            <a:pPr marL="457200" indent="-457200">
              <a:lnSpc>
                <a:spcPct val="150000"/>
              </a:lnSpc>
              <a:buFont typeface="Wingdings" panose="05000000000000000000" pitchFamily="2" charset="2"/>
              <a:buChar char="q"/>
            </a:pPr>
            <a:r>
              <a:rPr lang="en-US" sz="2800" dirty="0"/>
              <a:t> In the brain, splicing eliminates the calcitonin exon (exon 4); in the thyroid, this exon is retained. </a:t>
            </a:r>
          </a:p>
          <a:p>
            <a:pPr marL="457200" indent="-457200">
              <a:lnSpc>
                <a:spcPct val="150000"/>
              </a:lnSpc>
              <a:buFont typeface="Wingdings" panose="05000000000000000000" pitchFamily="2" charset="2"/>
              <a:buChar char="q"/>
            </a:pPr>
            <a:r>
              <a:rPr lang="en-US" sz="2800" dirty="0"/>
              <a:t>The resulting peptides are processed further to yield the final hormone products: calcitonin-gene-related peptide (CGRP) in the brain and calcitonin in the thyroid.</a:t>
            </a:r>
          </a:p>
        </p:txBody>
      </p:sp>
    </p:spTree>
    <p:extLst>
      <p:ext uri="{BB962C8B-B14F-4D97-AF65-F5344CB8AC3E}">
        <p14:creationId xmlns:p14="http://schemas.microsoft.com/office/powerpoint/2010/main" val="234319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15</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2655887" y="1009650"/>
            <a:ext cx="6364370" cy="5429250"/>
          </a:xfrm>
          <a:prstGeom prst="rect">
            <a:avLst/>
          </a:prstGeom>
        </p:spPr>
      </p:pic>
    </p:spTree>
    <p:extLst>
      <p:ext uri="{BB962C8B-B14F-4D97-AF65-F5344CB8AC3E}">
        <p14:creationId xmlns:p14="http://schemas.microsoft.com/office/powerpoint/2010/main" val="23318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16</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903287" y="383576"/>
            <a:ext cx="10453225" cy="6537480"/>
          </a:xfrm>
          <a:prstGeom prst="rect">
            <a:avLst/>
          </a:prstGeom>
        </p:spPr>
      </p:pic>
    </p:spTree>
    <p:extLst>
      <p:ext uri="{BB962C8B-B14F-4D97-AF65-F5344CB8AC3E}">
        <p14:creationId xmlns:p14="http://schemas.microsoft.com/office/powerpoint/2010/main" val="1844770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17</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2808287" y="470340"/>
            <a:ext cx="6947938" cy="6419850"/>
          </a:xfrm>
          <a:prstGeom prst="rect">
            <a:avLst/>
          </a:prstGeom>
        </p:spPr>
      </p:pic>
    </p:spTree>
    <p:extLst>
      <p:ext uri="{BB962C8B-B14F-4D97-AF65-F5344CB8AC3E}">
        <p14:creationId xmlns:p14="http://schemas.microsoft.com/office/powerpoint/2010/main" val="3479571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18</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1436687" y="1127394"/>
            <a:ext cx="9082621" cy="5599318"/>
          </a:xfrm>
          <a:prstGeom prst="rect">
            <a:avLst/>
          </a:prstGeom>
        </p:spPr>
      </p:pic>
      <p:sp>
        <p:nvSpPr>
          <p:cNvPr id="4" name="Rectangle 3"/>
          <p:cNvSpPr/>
          <p:nvPr/>
        </p:nvSpPr>
        <p:spPr>
          <a:xfrm>
            <a:off x="750887" y="400050"/>
            <a:ext cx="10972800" cy="430887"/>
          </a:xfrm>
          <a:prstGeom prst="rect">
            <a:avLst/>
          </a:prstGeom>
        </p:spPr>
        <p:txBody>
          <a:bodyPr wrap="square">
            <a:spAutoFit/>
          </a:bodyPr>
          <a:lstStyle/>
          <a:p>
            <a:r>
              <a:rPr lang="en-US" b="1" dirty="0">
                <a:solidFill>
                  <a:srgbClr val="0000FF"/>
                </a:solidFill>
              </a:rPr>
              <a:t>Conversion of the single-stranded RNA genome of a retrovirus into double-stranded DNA</a:t>
            </a:r>
          </a:p>
        </p:txBody>
      </p:sp>
    </p:spTree>
    <p:extLst>
      <p:ext uri="{BB962C8B-B14F-4D97-AF65-F5344CB8AC3E}">
        <p14:creationId xmlns:p14="http://schemas.microsoft.com/office/powerpoint/2010/main" val="2531472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19</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961591" y="1110450"/>
            <a:ext cx="10246591" cy="4980000"/>
          </a:xfrm>
          <a:prstGeom prst="rect">
            <a:avLst/>
          </a:prstGeom>
        </p:spPr>
      </p:pic>
      <p:sp>
        <p:nvSpPr>
          <p:cNvPr id="4" name="TextBox 3"/>
          <p:cNvSpPr txBox="1"/>
          <p:nvPr/>
        </p:nvSpPr>
        <p:spPr>
          <a:xfrm>
            <a:off x="4637087" y="552450"/>
            <a:ext cx="1488356" cy="430887"/>
          </a:xfrm>
          <a:prstGeom prst="rect">
            <a:avLst/>
          </a:prstGeom>
          <a:noFill/>
        </p:spPr>
        <p:txBody>
          <a:bodyPr wrap="none" rtlCol="0">
            <a:spAutoFit/>
          </a:bodyPr>
          <a:lstStyle/>
          <a:p>
            <a:r>
              <a:rPr lang="en-US" b="1" dirty="0">
                <a:solidFill>
                  <a:srgbClr val="0000FF"/>
                </a:solidFill>
              </a:rPr>
              <a:t>Drug: AZT </a:t>
            </a:r>
          </a:p>
        </p:txBody>
      </p:sp>
    </p:spTree>
    <p:extLst>
      <p:ext uri="{BB962C8B-B14F-4D97-AF65-F5344CB8AC3E}">
        <p14:creationId xmlns:p14="http://schemas.microsoft.com/office/powerpoint/2010/main" val="66332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2</a:t>
            </a:fld>
            <a:endParaRPr lang="en-IN">
              <a:solidFill>
                <a:srgbClr val="AD84C6"/>
              </a:solidFill>
            </a:endParaRPr>
          </a:p>
        </p:txBody>
      </p:sp>
      <p:sp>
        <p:nvSpPr>
          <p:cNvPr id="3" name="TextBox 2"/>
          <p:cNvSpPr txBox="1"/>
          <p:nvPr/>
        </p:nvSpPr>
        <p:spPr>
          <a:xfrm>
            <a:off x="3798887" y="1784330"/>
            <a:ext cx="3684022" cy="1045223"/>
          </a:xfrm>
          <a:prstGeom prst="rect">
            <a:avLst/>
          </a:prstGeom>
          <a:noFill/>
        </p:spPr>
        <p:txBody>
          <a:bodyPr wrap="none" rtlCol="0">
            <a:spAutoFit/>
          </a:bodyPr>
          <a:lstStyle/>
          <a:p>
            <a:pPr>
              <a:lnSpc>
                <a:spcPct val="200000"/>
              </a:lnSpc>
            </a:pPr>
            <a:r>
              <a:rPr lang="en-US" sz="3600" b="1" dirty="0">
                <a:solidFill>
                  <a:srgbClr val="0000FF"/>
                </a:solidFill>
              </a:rPr>
              <a:t>Splicing of mRNA</a:t>
            </a:r>
          </a:p>
        </p:txBody>
      </p:sp>
    </p:spTree>
    <p:extLst>
      <p:ext uri="{BB962C8B-B14F-4D97-AF65-F5344CB8AC3E}">
        <p14:creationId xmlns:p14="http://schemas.microsoft.com/office/powerpoint/2010/main" val="3777209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20</a:t>
            </a:fld>
            <a:endParaRPr lang="en-IN">
              <a:solidFill>
                <a:srgbClr val="AD84C6"/>
              </a:solidFill>
            </a:endParaRPr>
          </a:p>
        </p:txBody>
      </p:sp>
      <p:sp>
        <p:nvSpPr>
          <p:cNvPr id="3" name="Rectangle 2"/>
          <p:cNvSpPr/>
          <p:nvPr/>
        </p:nvSpPr>
        <p:spPr>
          <a:xfrm>
            <a:off x="293687" y="1535132"/>
            <a:ext cx="11506200" cy="3970318"/>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400" dirty="0"/>
              <a:t>AZT is taken up by T lymphocytes, immune system cells that are particularly vulnerable to HIV infection, and converted to AZT triphosphate. (AZT triphosphate taken directly would be ineffective because it cannot cross the plasma membrane.) </a:t>
            </a:r>
          </a:p>
          <a:p>
            <a:pPr marL="342900" indent="-342900">
              <a:lnSpc>
                <a:spcPct val="150000"/>
              </a:lnSpc>
              <a:buFont typeface="Wingdings" panose="05000000000000000000" pitchFamily="2" charset="2"/>
              <a:buChar char="q"/>
            </a:pPr>
            <a:r>
              <a:rPr lang="en-US" sz="2400" dirty="0"/>
              <a:t>HIV’s reverse transcriptase has a higher affinity for AZT triphosphate than for </a:t>
            </a:r>
            <a:r>
              <a:rPr lang="en-US" sz="2400" dirty="0" err="1"/>
              <a:t>dTTP</a:t>
            </a:r>
            <a:r>
              <a:rPr lang="en-US" sz="2400" dirty="0"/>
              <a:t>, and binding of AZT triphosphate to this enzyme competitively inhibits </a:t>
            </a:r>
            <a:r>
              <a:rPr lang="en-US" sz="2400" dirty="0" err="1"/>
              <a:t>dTTP</a:t>
            </a:r>
            <a:r>
              <a:rPr lang="en-US" sz="2400" dirty="0"/>
              <a:t> binding. </a:t>
            </a:r>
          </a:p>
          <a:p>
            <a:pPr marL="342900" indent="-342900">
              <a:lnSpc>
                <a:spcPct val="150000"/>
              </a:lnSpc>
              <a:buFont typeface="Wingdings" panose="05000000000000000000" pitchFamily="2" charset="2"/>
              <a:buChar char="q"/>
            </a:pPr>
            <a:r>
              <a:rPr lang="en-US" sz="2400" dirty="0"/>
              <a:t>When AZT is added to the 3′ end of the growing DNA strand, lack of a 3′ hydroxyl means that the DNA strand is terminated prematurely and viral DNA synthesis grinds to a halt.</a:t>
            </a:r>
          </a:p>
        </p:txBody>
      </p:sp>
      <p:sp>
        <p:nvSpPr>
          <p:cNvPr id="4" name="TextBox 3"/>
          <p:cNvSpPr txBox="1"/>
          <p:nvPr/>
        </p:nvSpPr>
        <p:spPr>
          <a:xfrm>
            <a:off x="4027487" y="781050"/>
            <a:ext cx="3422988" cy="523220"/>
          </a:xfrm>
          <a:prstGeom prst="rect">
            <a:avLst/>
          </a:prstGeom>
          <a:noFill/>
        </p:spPr>
        <p:txBody>
          <a:bodyPr wrap="none" rtlCol="0">
            <a:spAutoFit/>
          </a:bodyPr>
          <a:lstStyle/>
          <a:p>
            <a:r>
              <a:rPr lang="en-US" sz="2800" b="1" dirty="0">
                <a:solidFill>
                  <a:srgbClr val="0000FF"/>
                </a:solidFill>
              </a:rPr>
              <a:t>Mechanism of Action</a:t>
            </a:r>
          </a:p>
        </p:txBody>
      </p:sp>
    </p:spTree>
    <p:extLst>
      <p:ext uri="{BB962C8B-B14F-4D97-AF65-F5344CB8AC3E}">
        <p14:creationId xmlns:p14="http://schemas.microsoft.com/office/powerpoint/2010/main" val="3971120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27087" y="2431098"/>
            <a:ext cx="10344150" cy="9604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IN" b="1" dirty="0">
                <a:solidFill>
                  <a:prstClr val="black"/>
                </a:solidFill>
                <a:latin typeface="Times New Roman" pitchFamily="18" charset="0"/>
                <a:cs typeface="Times New Roman" pitchFamily="18" charset="0"/>
              </a:rPr>
              <a:t>THANK YOU</a:t>
            </a:r>
          </a:p>
        </p:txBody>
      </p:sp>
      <p:cxnSp>
        <p:nvCxnSpPr>
          <p:cNvPr id="4" name="Straight Connector 3"/>
          <p:cNvCxnSpPr/>
          <p:nvPr/>
        </p:nvCxnSpPr>
        <p:spPr>
          <a:xfrm>
            <a:off x="4103687" y="3143250"/>
            <a:ext cx="3810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6074A4C1-B6A3-48F9-96CB-E28B2C288FB0}" type="slidenum">
              <a:rPr lang="en-IN" smtClean="0">
                <a:solidFill>
                  <a:srgbClr val="AD84C6"/>
                </a:solidFill>
              </a:rPr>
              <a:pPr/>
              <a:t>21</a:t>
            </a:fld>
            <a:endParaRPr lang="en-IN">
              <a:solidFill>
                <a:srgbClr val="AD84C6"/>
              </a:solidFill>
            </a:endParaRPr>
          </a:p>
        </p:txBody>
      </p:sp>
    </p:spTree>
    <p:extLst>
      <p:ext uri="{BB962C8B-B14F-4D97-AF65-F5344CB8AC3E}">
        <p14:creationId xmlns:p14="http://schemas.microsoft.com/office/powerpoint/2010/main" val="3811686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3</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3265487" y="906575"/>
            <a:ext cx="5637269" cy="5820137"/>
          </a:xfrm>
          <a:prstGeom prst="rect">
            <a:avLst/>
          </a:prstGeom>
        </p:spPr>
      </p:pic>
      <p:sp>
        <p:nvSpPr>
          <p:cNvPr id="4" name="Rectangle 3"/>
          <p:cNvSpPr/>
          <p:nvPr/>
        </p:nvSpPr>
        <p:spPr>
          <a:xfrm>
            <a:off x="293687" y="248900"/>
            <a:ext cx="11778825" cy="1446550"/>
          </a:xfrm>
          <a:prstGeom prst="rect">
            <a:avLst/>
          </a:prstGeom>
        </p:spPr>
        <p:txBody>
          <a:bodyPr wrap="square">
            <a:spAutoFit/>
          </a:bodyPr>
          <a:lstStyle/>
          <a:p>
            <a:pPr algn="ctr"/>
            <a:r>
              <a:rPr lang="en-US" b="1" dirty="0">
                <a:solidFill>
                  <a:srgbClr val="0000FF"/>
                </a:solidFill>
              </a:rPr>
              <a:t>Splicing mechanism of group I intron</a:t>
            </a:r>
          </a:p>
          <a:p>
            <a:r>
              <a:rPr lang="en-US" dirty="0">
                <a:solidFill>
                  <a:prstClr val="black"/>
                </a:solidFill>
              </a:rPr>
              <a:t>The nucleophile in the first step may be guanosine, GMP, GDP, or GTP. The spliced intron is eventually degraded.</a:t>
            </a:r>
          </a:p>
          <a:p>
            <a:endParaRPr lang="en-US" b="1" dirty="0">
              <a:solidFill>
                <a:srgbClr val="0000FF"/>
              </a:solidFill>
            </a:endParaRPr>
          </a:p>
        </p:txBody>
      </p:sp>
    </p:spTree>
    <p:extLst>
      <p:ext uri="{BB962C8B-B14F-4D97-AF65-F5344CB8AC3E}">
        <p14:creationId xmlns:p14="http://schemas.microsoft.com/office/powerpoint/2010/main" val="391398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4</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3260663" y="1166703"/>
            <a:ext cx="5872224" cy="5745839"/>
          </a:xfrm>
          <a:prstGeom prst="rect">
            <a:avLst/>
          </a:prstGeom>
        </p:spPr>
      </p:pic>
      <p:sp>
        <p:nvSpPr>
          <p:cNvPr id="5" name="Rectangle 4"/>
          <p:cNvSpPr/>
          <p:nvPr/>
        </p:nvSpPr>
        <p:spPr>
          <a:xfrm>
            <a:off x="3646487" y="476250"/>
            <a:ext cx="4714752" cy="430887"/>
          </a:xfrm>
          <a:prstGeom prst="rect">
            <a:avLst/>
          </a:prstGeom>
        </p:spPr>
        <p:txBody>
          <a:bodyPr wrap="none">
            <a:spAutoFit/>
          </a:bodyPr>
          <a:lstStyle/>
          <a:p>
            <a:r>
              <a:rPr lang="en-US" b="1" dirty="0">
                <a:solidFill>
                  <a:srgbClr val="0000FF"/>
                </a:solidFill>
              </a:rPr>
              <a:t>Splicing mechanism of group II intron</a:t>
            </a:r>
          </a:p>
        </p:txBody>
      </p:sp>
    </p:spTree>
    <p:extLst>
      <p:ext uri="{BB962C8B-B14F-4D97-AF65-F5344CB8AC3E}">
        <p14:creationId xmlns:p14="http://schemas.microsoft.com/office/powerpoint/2010/main" val="2272434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5</a:t>
            </a:fld>
            <a:endParaRPr lang="en-IN">
              <a:solidFill>
                <a:srgbClr val="AD84C6"/>
              </a:solidFill>
            </a:endParaRPr>
          </a:p>
        </p:txBody>
      </p:sp>
      <p:sp>
        <p:nvSpPr>
          <p:cNvPr id="3" name="Rectangle 2"/>
          <p:cNvSpPr/>
          <p:nvPr/>
        </p:nvSpPr>
        <p:spPr>
          <a:xfrm>
            <a:off x="522287" y="400050"/>
            <a:ext cx="11201400" cy="6186309"/>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400" dirty="0"/>
              <a:t>In eukaryotes, most introns undergo </a:t>
            </a:r>
            <a:r>
              <a:rPr lang="en-US" sz="2400" dirty="0">
                <a:solidFill>
                  <a:srgbClr val="0000FF"/>
                </a:solidFill>
              </a:rPr>
              <a:t>splicing by the same lariat-forming mechanism as the group II introns. </a:t>
            </a:r>
          </a:p>
          <a:p>
            <a:pPr marL="342900" indent="-342900" algn="just">
              <a:lnSpc>
                <a:spcPct val="150000"/>
              </a:lnSpc>
              <a:buFont typeface="Wingdings" panose="05000000000000000000" pitchFamily="2" charset="2"/>
              <a:buChar char="q"/>
            </a:pPr>
            <a:r>
              <a:rPr lang="en-US" sz="2400" dirty="0"/>
              <a:t>Splicing takes place within a large protein complex called a </a:t>
            </a:r>
            <a:r>
              <a:rPr lang="en-US" sz="2400" dirty="0">
                <a:solidFill>
                  <a:srgbClr val="0000FF"/>
                </a:solidFill>
              </a:rPr>
              <a:t>spliceosome</a:t>
            </a:r>
            <a:r>
              <a:rPr lang="en-US" sz="2400" dirty="0"/>
              <a:t>.</a:t>
            </a:r>
          </a:p>
          <a:p>
            <a:pPr marL="342900" indent="-342900" algn="just">
              <a:lnSpc>
                <a:spcPct val="150000"/>
              </a:lnSpc>
              <a:buFont typeface="Wingdings" panose="05000000000000000000" pitchFamily="2" charset="2"/>
              <a:buChar char="q"/>
            </a:pPr>
            <a:r>
              <a:rPr lang="en-US" sz="2400" dirty="0"/>
              <a:t>A spliceosome is made up of </a:t>
            </a:r>
            <a:r>
              <a:rPr lang="en-US" sz="2400" dirty="0">
                <a:solidFill>
                  <a:srgbClr val="0000FF"/>
                </a:solidFill>
              </a:rPr>
              <a:t>multiple specialized RNA-protein complexes </a:t>
            </a:r>
            <a:r>
              <a:rPr lang="en-US" sz="2400" dirty="0"/>
              <a:t>called small nuclear ribonucleoproteins (</a:t>
            </a:r>
            <a:r>
              <a:rPr lang="en-US" sz="2400" dirty="0" err="1">
                <a:solidFill>
                  <a:srgbClr val="0000FF"/>
                </a:solidFill>
              </a:rPr>
              <a:t>snRNPs</a:t>
            </a:r>
            <a:r>
              <a:rPr lang="en-US" sz="2400" dirty="0">
                <a:solidFill>
                  <a:srgbClr val="0000FF"/>
                </a:solidFill>
              </a:rPr>
              <a:t>, often pronounced </a:t>
            </a:r>
            <a:r>
              <a:rPr lang="en-US" sz="2400" dirty="0" err="1">
                <a:solidFill>
                  <a:srgbClr val="0000FF"/>
                </a:solidFill>
              </a:rPr>
              <a:t>snurps</a:t>
            </a:r>
            <a:r>
              <a:rPr lang="en-US" sz="2400" dirty="0"/>
              <a:t>). </a:t>
            </a:r>
          </a:p>
          <a:p>
            <a:pPr marL="342900" indent="-342900" algn="just">
              <a:lnSpc>
                <a:spcPct val="150000"/>
              </a:lnSpc>
              <a:buFont typeface="Wingdings" panose="05000000000000000000" pitchFamily="2" charset="2"/>
              <a:buChar char="q"/>
            </a:pPr>
            <a:r>
              <a:rPr lang="en-US" sz="2400" dirty="0"/>
              <a:t>Each </a:t>
            </a:r>
            <a:r>
              <a:rPr lang="en-US" sz="2400" dirty="0" err="1"/>
              <a:t>snRNP</a:t>
            </a:r>
            <a:r>
              <a:rPr lang="en-US" sz="2400" dirty="0"/>
              <a:t> contains one of a class of eukaryotic RNAs, 100 to 200 nucleotides long, known as </a:t>
            </a:r>
            <a:r>
              <a:rPr lang="en-US" sz="2400" dirty="0">
                <a:solidFill>
                  <a:srgbClr val="0000FF"/>
                </a:solidFill>
              </a:rPr>
              <a:t>small nuclear RNAs (</a:t>
            </a:r>
            <a:r>
              <a:rPr lang="en-US" sz="2400" dirty="0" err="1">
                <a:solidFill>
                  <a:srgbClr val="0000FF"/>
                </a:solidFill>
              </a:rPr>
              <a:t>snRNAs</a:t>
            </a:r>
            <a:r>
              <a:rPr lang="en-US" sz="2400" dirty="0"/>
              <a:t>).</a:t>
            </a:r>
          </a:p>
          <a:p>
            <a:pPr marL="342900" indent="-342900" algn="just">
              <a:lnSpc>
                <a:spcPct val="150000"/>
              </a:lnSpc>
              <a:buFont typeface="Wingdings" panose="05000000000000000000" pitchFamily="2" charset="2"/>
              <a:buChar char="q"/>
            </a:pPr>
            <a:r>
              <a:rPr lang="en-US" sz="2400" dirty="0"/>
              <a:t> Five </a:t>
            </a:r>
            <a:r>
              <a:rPr lang="en-US" sz="2400" dirty="0" err="1"/>
              <a:t>snRNAs</a:t>
            </a:r>
            <a:r>
              <a:rPr lang="en-US" sz="2400" dirty="0"/>
              <a:t> (</a:t>
            </a:r>
            <a:r>
              <a:rPr lang="en-US" sz="2400" dirty="0">
                <a:solidFill>
                  <a:srgbClr val="0000FF"/>
                </a:solidFill>
              </a:rPr>
              <a:t>U1, U2, U4, U5, U6</a:t>
            </a:r>
            <a:r>
              <a:rPr lang="en-US" sz="2400" dirty="0"/>
              <a:t>) involved in splicing reactions are generally found in abundance in eukaryotic nuclei.</a:t>
            </a:r>
          </a:p>
          <a:p>
            <a:pPr marL="342900" indent="-342900" algn="just">
              <a:lnSpc>
                <a:spcPct val="150000"/>
              </a:lnSpc>
              <a:buFont typeface="Wingdings" panose="05000000000000000000" pitchFamily="2" charset="2"/>
              <a:buChar char="q"/>
            </a:pPr>
            <a:r>
              <a:rPr lang="en-US" sz="2400" dirty="0"/>
              <a:t>Spliceosomes are thus among the most complex macromolecular machines in any eukaryotic cell. </a:t>
            </a:r>
          </a:p>
        </p:txBody>
      </p:sp>
    </p:spTree>
    <p:extLst>
      <p:ext uri="{BB962C8B-B14F-4D97-AF65-F5344CB8AC3E}">
        <p14:creationId xmlns:p14="http://schemas.microsoft.com/office/powerpoint/2010/main" val="425740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6</a:t>
            </a:fld>
            <a:endParaRPr lang="en-IN">
              <a:solidFill>
                <a:srgbClr val="AD84C6"/>
              </a:solidFill>
            </a:endParaRPr>
          </a:p>
        </p:txBody>
      </p:sp>
      <p:sp>
        <p:nvSpPr>
          <p:cNvPr id="3" name="Rectangle 2"/>
          <p:cNvSpPr/>
          <p:nvPr/>
        </p:nvSpPr>
        <p:spPr>
          <a:xfrm>
            <a:off x="979487" y="2707898"/>
            <a:ext cx="10210800" cy="2308324"/>
          </a:xfrm>
          <a:prstGeom prst="rect">
            <a:avLst/>
          </a:prstGeom>
        </p:spPr>
        <p:txBody>
          <a:bodyPr wrap="square">
            <a:spAutoFit/>
          </a:bodyPr>
          <a:lstStyle/>
          <a:p>
            <a:pPr algn="just"/>
            <a:r>
              <a:rPr lang="en-US" sz="3600" dirty="0" err="1"/>
              <a:t>Spliceosomal</a:t>
            </a:r>
            <a:r>
              <a:rPr lang="en-US" sz="3600" dirty="0"/>
              <a:t> introns generally have the dinucleotide sequence </a:t>
            </a:r>
            <a:r>
              <a:rPr lang="en-US" sz="3600" dirty="0">
                <a:solidFill>
                  <a:srgbClr val="0000FF"/>
                </a:solidFill>
              </a:rPr>
              <a:t>GU </a:t>
            </a:r>
            <a:r>
              <a:rPr lang="en-US" sz="3600" dirty="0"/>
              <a:t>at the 5′ end and </a:t>
            </a:r>
            <a:r>
              <a:rPr lang="en-US" sz="3600" dirty="0">
                <a:solidFill>
                  <a:srgbClr val="0000FF"/>
                </a:solidFill>
              </a:rPr>
              <a:t>AG</a:t>
            </a:r>
            <a:r>
              <a:rPr lang="en-US" sz="3600" dirty="0"/>
              <a:t> at the 3′ end, and these sequences mark the sites where splicing occurs. </a:t>
            </a:r>
          </a:p>
        </p:txBody>
      </p:sp>
    </p:spTree>
    <p:extLst>
      <p:ext uri="{BB962C8B-B14F-4D97-AF65-F5344CB8AC3E}">
        <p14:creationId xmlns:p14="http://schemas.microsoft.com/office/powerpoint/2010/main" val="254743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7</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3265487" y="787934"/>
            <a:ext cx="5181600" cy="6163177"/>
          </a:xfrm>
          <a:prstGeom prst="rect">
            <a:avLst/>
          </a:prstGeom>
        </p:spPr>
      </p:pic>
      <p:pic>
        <p:nvPicPr>
          <p:cNvPr id="5" name="Picture 4"/>
          <p:cNvPicPr>
            <a:picLocks noChangeAspect="1"/>
          </p:cNvPicPr>
          <p:nvPr/>
        </p:nvPicPr>
        <p:blipFill>
          <a:blip r:embed="rId3"/>
          <a:stretch>
            <a:fillRect/>
          </a:stretch>
        </p:blipFill>
        <p:spPr>
          <a:xfrm>
            <a:off x="522287" y="247650"/>
            <a:ext cx="3554276" cy="749873"/>
          </a:xfrm>
          <a:prstGeom prst="rect">
            <a:avLst/>
          </a:prstGeom>
        </p:spPr>
      </p:pic>
    </p:spTree>
    <p:extLst>
      <p:ext uri="{BB962C8B-B14F-4D97-AF65-F5344CB8AC3E}">
        <p14:creationId xmlns:p14="http://schemas.microsoft.com/office/powerpoint/2010/main" val="1970809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8</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3570287" y="874489"/>
            <a:ext cx="5257800" cy="6038850"/>
          </a:xfrm>
          <a:prstGeom prst="rect">
            <a:avLst/>
          </a:prstGeom>
        </p:spPr>
      </p:pic>
      <p:pic>
        <p:nvPicPr>
          <p:cNvPr id="4" name="Picture 3"/>
          <p:cNvPicPr>
            <a:picLocks noChangeAspect="1"/>
          </p:cNvPicPr>
          <p:nvPr/>
        </p:nvPicPr>
        <p:blipFill>
          <a:blip r:embed="rId3"/>
          <a:stretch>
            <a:fillRect/>
          </a:stretch>
        </p:blipFill>
        <p:spPr>
          <a:xfrm>
            <a:off x="369887" y="400050"/>
            <a:ext cx="3554276" cy="749873"/>
          </a:xfrm>
          <a:prstGeom prst="rect">
            <a:avLst/>
          </a:prstGeom>
        </p:spPr>
      </p:pic>
    </p:spTree>
    <p:extLst>
      <p:ext uri="{BB962C8B-B14F-4D97-AF65-F5344CB8AC3E}">
        <p14:creationId xmlns:p14="http://schemas.microsoft.com/office/powerpoint/2010/main" val="3565777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9</a:t>
            </a:fld>
            <a:endParaRPr lang="en-IN">
              <a:solidFill>
                <a:srgbClr val="AD84C6"/>
              </a:solidFill>
            </a:endParaRPr>
          </a:p>
        </p:txBody>
      </p:sp>
      <p:sp>
        <p:nvSpPr>
          <p:cNvPr id="4" name="Rectangle 3"/>
          <p:cNvSpPr/>
          <p:nvPr/>
        </p:nvSpPr>
        <p:spPr>
          <a:xfrm>
            <a:off x="674687" y="247650"/>
            <a:ext cx="11049000" cy="5724644"/>
          </a:xfrm>
          <a:prstGeom prst="rect">
            <a:avLst/>
          </a:prstGeom>
        </p:spPr>
        <p:txBody>
          <a:bodyPr wrap="square">
            <a:spAutoFit/>
          </a:bodyPr>
          <a:lstStyle/>
          <a:p>
            <a:pPr algn="ctr">
              <a:lnSpc>
                <a:spcPct val="150000"/>
              </a:lnSpc>
            </a:pPr>
            <a:r>
              <a:rPr lang="en-US" sz="2800" b="1" dirty="0">
                <a:solidFill>
                  <a:srgbClr val="0000FF"/>
                </a:solidFill>
              </a:rPr>
              <a:t>Splicing mechanism in mRNA primary transcripts</a:t>
            </a:r>
          </a:p>
          <a:p>
            <a:pPr marL="342900" indent="-342900" algn="just">
              <a:lnSpc>
                <a:spcPct val="150000"/>
              </a:lnSpc>
              <a:buFont typeface="Wingdings" panose="05000000000000000000" pitchFamily="2" charset="2"/>
              <a:buChar char="q"/>
            </a:pPr>
            <a:r>
              <a:rPr lang="en-US" sz="2400" dirty="0"/>
              <a:t> RNA pairing interactions in the formation of spliceosome complexes. The U1 snRNA has a sequence near its 5′ end that is complementary to the splice site at the 5′ end of the intron. Base pairing of U1 to this region of the primary transcript helps define the 5′ splice site during spliceosome assembly. </a:t>
            </a:r>
          </a:p>
          <a:p>
            <a:pPr marL="342900" indent="-342900" algn="just">
              <a:lnSpc>
                <a:spcPct val="150000"/>
              </a:lnSpc>
              <a:buFont typeface="Wingdings" panose="05000000000000000000" pitchFamily="2" charset="2"/>
              <a:buChar char="q"/>
            </a:pPr>
            <a:r>
              <a:rPr lang="en-US" sz="2400" dirty="0"/>
              <a:t>U2 is paired to the intron at a position encompassing the A residue (shaded light red) that becomes the nucleophile during the splicing reaction.</a:t>
            </a:r>
          </a:p>
          <a:p>
            <a:pPr marL="342900" indent="-342900" algn="just">
              <a:lnSpc>
                <a:spcPct val="150000"/>
              </a:lnSpc>
              <a:buFont typeface="Wingdings" panose="05000000000000000000" pitchFamily="2" charset="2"/>
              <a:buChar char="q"/>
            </a:pPr>
            <a:r>
              <a:rPr lang="en-US" sz="2400" dirty="0"/>
              <a:t> Base pairing of U2 snRNA causes a bulge that displaces and helps to activate the adenylate, the 2′ OH of which will form the lariat structure through a 2′,5′-phosphodiester bond.</a:t>
            </a:r>
          </a:p>
        </p:txBody>
      </p:sp>
    </p:spTree>
    <p:extLst>
      <p:ext uri="{BB962C8B-B14F-4D97-AF65-F5344CB8AC3E}">
        <p14:creationId xmlns:p14="http://schemas.microsoft.com/office/powerpoint/2010/main" val="1372641336"/>
      </p:ext>
    </p:extLst>
  </p:cSld>
  <p:clrMapOvr>
    <a:masterClrMapping/>
  </p:clrMapOvr>
</p:sld>
</file>

<file path=ppt/theme/theme1.xml><?xml version="1.0" encoding="utf-8"?>
<a:theme xmlns:a="http://schemas.openxmlformats.org/drawingml/2006/main" name="1_Basis">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F956FD13CD8848B4580499D01366DC" ma:contentTypeVersion="2" ma:contentTypeDescription="Create a new document." ma:contentTypeScope="" ma:versionID="4ebcef1e91cfe62b94660ebba8eb4552">
  <xsd:schema xmlns:xsd="http://www.w3.org/2001/XMLSchema" xmlns:xs="http://www.w3.org/2001/XMLSchema" xmlns:p="http://schemas.microsoft.com/office/2006/metadata/properties" xmlns:ns2="27852407-7cbe-4f37-a29e-557c20509378" targetNamespace="http://schemas.microsoft.com/office/2006/metadata/properties" ma:root="true" ma:fieldsID="cc58b206066c8991a38d256a35082960" ns2:_="">
    <xsd:import namespace="27852407-7cbe-4f37-a29e-557c2050937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2407-7cbe-4f37-a29e-557c20509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589058-E8F3-418E-810A-34DD23040F2D}">
  <ds:schemaRefs>
    <ds:schemaRef ds:uri="http://schemas.microsoft.com/sharepoint/v3/contenttype/forms"/>
  </ds:schemaRefs>
</ds:datastoreItem>
</file>

<file path=customXml/itemProps2.xml><?xml version="1.0" encoding="utf-8"?>
<ds:datastoreItem xmlns:ds="http://schemas.openxmlformats.org/officeDocument/2006/customXml" ds:itemID="{58518D6E-7A23-4E7D-B118-BFCE964B10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52407-7cbe-4f37-a29e-557c205093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EC60FA-DB82-4736-92D4-EE996B2A78A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4800</TotalTime>
  <Words>663</Words>
  <Application>Microsoft Office PowerPoint</Application>
  <PresentationFormat>Custom</PresentationFormat>
  <Paragraphs>57</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1_Basis</vt:lpstr>
      <vt:lpstr>BT 205: Cell &amp; Molecular Biology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 601: Analytical Biotechnology</dc:title>
  <dc:creator>ACER</dc:creator>
  <cp:lastModifiedBy>IITG</cp:lastModifiedBy>
  <cp:revision>420</cp:revision>
  <dcterms:created xsi:type="dcterms:W3CDTF">2006-08-16T00:00:00Z</dcterms:created>
  <dcterms:modified xsi:type="dcterms:W3CDTF">2022-11-01T08:32:22Z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0x01010056F956FD13CD8848B4580499D01366DC</vt:lpwstr>
  </property>
</Properties>
</file>