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527" r:id="rId6"/>
    <p:sldId id="493" r:id="rId7"/>
    <p:sldId id="528" r:id="rId8"/>
    <p:sldId id="530" r:id="rId9"/>
    <p:sldId id="531" r:id="rId10"/>
    <p:sldId id="532" r:id="rId11"/>
    <p:sldId id="533" r:id="rId12"/>
    <p:sldId id="534" r:id="rId13"/>
    <p:sldId id="535" r:id="rId14"/>
    <p:sldId id="536" r:id="rId15"/>
    <p:sldId id="537" r:id="rId16"/>
    <p:sldId id="538" r:id="rId17"/>
    <p:sldId id="540" r:id="rId18"/>
    <p:sldId id="541" r:id="rId19"/>
    <p:sldId id="542"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2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573CB-F85A-4CDF-BCD6-1E2A12F84E65}" v="1" dt="2022-09-20T06:59:58.131"/>
    <p1510:client id="{BBBD4460-E0E4-479E-E744-7AA26D3F104D}" v="1" dt="2021-09-22T03:56:53.214"/>
    <p1510:client id="{E7663F59-531A-4793-A70B-C2BA6CE06F51}" v="1" dt="2021-09-21T10:39:00.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autoAdjust="0"/>
    <p:restoredTop sz="94660"/>
  </p:normalViewPr>
  <p:slideViewPr>
    <p:cSldViewPr snapToGrid="0">
      <p:cViewPr varScale="1">
        <p:scale>
          <a:sx n="73" d="100"/>
          <a:sy n="73" d="100"/>
        </p:scale>
        <p:origin x="85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TRIPATHI" userId="S::t.mahesh@iitg.ac.in::0702602c-81f3-44b7-8368-968fa4a1eae2" providerId="AD" clId="Web-{E7663F59-531A-4793-A70B-C2BA6CE06F51}"/>
    <pc:docChg chg="modSld">
      <pc:chgData name="MAHESH TRIPATHI" userId="S::t.mahesh@iitg.ac.in::0702602c-81f3-44b7-8368-968fa4a1eae2" providerId="AD" clId="Web-{E7663F59-531A-4793-A70B-C2BA6CE06F51}" dt="2021-09-21T10:39:00.214" v="0" actId="1076"/>
      <pc:docMkLst>
        <pc:docMk/>
      </pc:docMkLst>
      <pc:sldChg chg="modSp">
        <pc:chgData name="MAHESH TRIPATHI" userId="S::t.mahesh@iitg.ac.in::0702602c-81f3-44b7-8368-968fa4a1eae2" providerId="AD" clId="Web-{E7663F59-531A-4793-A70B-C2BA6CE06F51}" dt="2021-09-21T10:39:00.214" v="0" actId="1076"/>
        <pc:sldMkLst>
          <pc:docMk/>
          <pc:sldMk cId="0" sldId="540"/>
        </pc:sldMkLst>
        <pc:picChg chg="mod">
          <ac:chgData name="MAHESH TRIPATHI" userId="S::t.mahesh@iitg.ac.in::0702602c-81f3-44b7-8368-968fa4a1eae2" providerId="AD" clId="Web-{E7663F59-531A-4793-A70B-C2BA6CE06F51}" dt="2021-09-21T10:39:00.214" v="0" actId="1076"/>
          <ac:picMkLst>
            <pc:docMk/>
            <pc:sldMk cId="0" sldId="540"/>
            <ac:picMk id="67586" creationId="{00000000-0000-0000-0000-000000000000}"/>
          </ac:picMkLst>
        </pc:picChg>
      </pc:sldChg>
    </pc:docChg>
  </pc:docChgLst>
  <pc:docChgLst>
    <pc:chgData name="ABHISHEK DWIVEDI" userId="S::abhishek.dwivedi@iitg.ac.in::d949ee08-d809-4bf9-9a9b-c77f250825d5" providerId="AD" clId="Web-{248573CB-F85A-4CDF-BCD6-1E2A12F84E65}"/>
    <pc:docChg chg="sldOrd">
      <pc:chgData name="ABHISHEK DWIVEDI" userId="S::abhishek.dwivedi@iitg.ac.in::d949ee08-d809-4bf9-9a9b-c77f250825d5" providerId="AD" clId="Web-{248573CB-F85A-4CDF-BCD6-1E2A12F84E65}" dt="2022-09-20T06:59:58.131" v="0"/>
      <pc:docMkLst>
        <pc:docMk/>
      </pc:docMkLst>
      <pc:sldChg chg="ord">
        <pc:chgData name="ABHISHEK DWIVEDI" userId="S::abhishek.dwivedi@iitg.ac.in::d949ee08-d809-4bf9-9a9b-c77f250825d5" providerId="AD" clId="Web-{248573CB-F85A-4CDF-BCD6-1E2A12F84E65}" dt="2022-09-20T06:59:58.131" v="0"/>
        <pc:sldMkLst>
          <pc:docMk/>
          <pc:sldMk cId="0" sldId="527"/>
        </pc:sldMkLst>
      </pc:sldChg>
    </pc:docChg>
  </pc:docChgLst>
  <pc:docChgLst>
    <pc:chgData name="PENUGONDA GOWRI SHANKAR" userId="S::penugonda@iitg.ac.in::53552f65-9f9d-4d67-a730-f979e3869541" providerId="AD" clId="Web-{BBBD4460-E0E4-479E-E744-7AA26D3F104D}"/>
    <pc:docChg chg="modSld">
      <pc:chgData name="PENUGONDA GOWRI SHANKAR" userId="S::penugonda@iitg.ac.in::53552f65-9f9d-4d67-a730-f979e3869541" providerId="AD" clId="Web-{BBBD4460-E0E4-479E-E744-7AA26D3F104D}" dt="2021-09-22T03:56:53.214" v="0" actId="1076"/>
      <pc:docMkLst>
        <pc:docMk/>
      </pc:docMkLst>
      <pc:sldChg chg="modSp">
        <pc:chgData name="PENUGONDA GOWRI SHANKAR" userId="S::penugonda@iitg.ac.in::53552f65-9f9d-4d67-a730-f979e3869541" providerId="AD" clId="Web-{BBBD4460-E0E4-479E-E744-7AA26D3F104D}" dt="2021-09-22T03:56:53.214" v="0" actId="1076"/>
        <pc:sldMkLst>
          <pc:docMk/>
          <pc:sldMk cId="0" sldId="531"/>
        </pc:sldMkLst>
        <pc:picChg chg="mod">
          <ac:chgData name="PENUGONDA GOWRI SHANKAR" userId="S::penugonda@iitg.ac.in::53552f65-9f9d-4d67-a730-f979e3869541" providerId="AD" clId="Web-{BBBD4460-E0E4-479E-E744-7AA26D3F104D}" dt="2021-09-22T03:56:53.214" v="0" actId="1076"/>
          <ac:picMkLst>
            <pc:docMk/>
            <pc:sldMk cId="0" sldId="531"/>
            <ac:picMk id="59394"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4:54:13.735"/>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0 655,'0'0'1,"0"0"-1,0 0-132</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5:18:16.941"/>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99 78 625,'0'0'41,"0"0"-41,0 0-20,0 0 16,0 0-4,0 0 8,13 5 0,-13-3 1,0 1 6,-6-3-5,-2 0 32,2 0 21,-2 0 45,4-7-49,1-1-11,3 1-16,0-1-12,0 2-5,15 0-7,5 4 1,3 2-12,2 0 11,-2 0-10,-4 12 8,-6 1-7,-4-1-3,-6 1 5,-3-4-4,0-2 10,-7-3-4,-8-2 5,-1-2 18,-1 0 2,3-2 0,5-8-7,3-6-13,6-1 22,0 4-22,0 0 0,14 6-8,2 1 8,7 6 0,-2 0-4,1 0 4,-4 10-9,-1 4 9,-6 3-3,-5-2-7,-6 0 8,0-4-1,-8 2-4,-16-3 7,-8-4 4,-2-4-2,-1-2 11,6 0 2,4-4-6,9-10-1,5-3-8,6-3 3,5 1-7,0 4 4,5 4-6,7 5 4,2 5 4,0 1-4,0 3 0,-2 15 2,-3 6-10,-1 0 7,-8-2 3,0-1 1,0-5-1,-16-3 0,-5-6 0,-4-5 2,1-2 18,0-5-19,4-19 11,7-3 21,3-4-25,7 0-4,3 5-4,2 7 5,12 5-4,1 5-1,3 9-2,1 0-2,1 10-7,0 16 11,-3 2 0,-5 1-16,-7 5 8,-5-6-23,0-3 16,-9-9 12,-8-8 2,0-8 1,1 0 1,0-7 6,4-12-7,0-4 0,6 0 0,3 2 1,3 6 4,0 5-3,0 5-2,0 5 3,0 0-5,6 0 2,5 14-7,2 1 5,-1-1 2,0-3-1,-3-4 1,-1-3 0,-4-2 2,0-2 3,-1 0-5,3-5 0,0-8 3,2-5-3,1 2 0,0 3 0,0 6 5,-1 2-5,-1 3-7,-4 2 7,0 0 0,-2 0-5,1 3 2,-2 3 3,0-2-3,0-1 3,0-2 0,0-1-1,0 0 9,0 0-14,0 0 6,0 0-97,0-7-421</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5:17:45.835"/>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8193 0 443,'0'0'37,"0"0"28,0 0-58,0 0-7,0 0-5,0 0-3,0 0-57,0 0-139</inkml:trace>
  <inkml:trace contextRef="#ctx0" brushRef="#br0" timeOffset="44581">0 946 456</inkml:trace>
  <inkml:trace contextRef="#ctx0" brushRef="#br0" timeOffset="49276">4723 977 155,'0'0'0,"0"0"-12,0 0-125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4:59:06.97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0 427,'0'0'0,"0"0"-4,0 0-83</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4:52:54.738"/>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0 837,'0'0'0,"0"0"-70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4:55:59.556"/>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0 447,'0'0'1,"0"0"-1,0 0-201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4:55:28.225"/>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0 166 486,'0'0'39,"0"0"-38,0 0 0,0 0-1,104 0 0,-70 0 2,5-1-2,0-2 0,4-2-8,-1 4 16,-3 1-5,-1 0-3,0 0 0,2 0 23,2 0-15,4 0 10,9 0 1,-1 0-5,11 0-1,3 0-10,-1 0 4,2 0-7,-2 0 0,1 0 4,-2 7-14,-2-1 17,3 5-7,-4-4 0,-2 0 4,2 0-14,-1-1 10,4-2 0,1 0 7,0 1 0,2-3-8,-8 0 1,6-2 0,-3 1-7,2-1 7,0 0 0,-2 0 3,6 0 5,-5 0-1,0 2-7,-3-1-7,-4 0 2,-1 5 9,-4-3-9,-3 0 5,-1 2 0,-1 0 3,4-1-3,2 4 5,0-4-5,3 0 0,-1-1 0,-1 0-5,3-3 5,5 0 0,1 0-1,5 0 7,3 0 22,-1-4-4,-1 2-24,-4 2 19,-2 0-17,-1 0 1,-5 0-3,2 0 0,-2 0 13,0 0-11,8 0 6,-1 0-4,1 0-2,-3 0 13,-4-1-15,-2-1 0,0-1 1,-2 1 3,0-3-4,2 2 0,3 1 3,-1-3-5,-1 1 2,-1 0 0,3 2 2,-5-1-2,-3 3-8,-3 0 2,-5 0 12,-4 0-8,-4 0 2,1 0 0,2 5 4,2-4-2,3 2-2,2-1 0,-1-2 2,4 0-1,-3 0-1,2 0 1,0 0-4,2 0 3,3 0 0,-2 0-3,4 0 8,1 0-4,-1 0-1,5 0 0,3 0 0,1 0 0,3-3-8,2-2 0,0 2 16,0-1-2,-3 2-6,-2 1 3,4 0-5,-1-2 3,0 1-1,4 0 0,-4-3 2,2 3 6,5-3-8,3 3 0,5-6 7,0 4-7,2-3 0,-3 3-2,-3-2 4,-2 2 0,-9-2-2,-2 4 0,-4 0-2,-2 1 2,6 1 0,0-3 0,2 0 1,-1 0 4,-2 1-5,5-4 0,-1 2-1,6 1 1,1-4 0,0 3-1,3-2 5,-4-2-8,2 2 4,-4-2 0,-5 2 10,-1-1-10,-3 1 0,4 2-5,3-2 10,1 2-3,-2 3-2,-2-1 0,0 2-4,-3 0 4,4 0 0,2 0-2,0 0 10,4 0-17,0 0 9,0 0 0,-1-1 0,1-2 9,-2 2-9,0 1 0,1 0 2,2 0-4,-2 0 2,0 0 0,-4 0 7,-5 0-7,1 0-1,1 0-5,1 0 12,3-3 9,-2-1-14,2-2 6,3 2 18,-1 0-25,1-4 0,0 4-6,-3 1 12,-4-3-11,-1 3 5,3 0 0,-3 1 0,2-1 3,-6-2-3,-1 4 0,-4 1 3,2 0-3,-2 0 0,2 0 0,2 0 0,0 0 0,4 0 0,2 0-3,4 0 7,4 0 0,1 0-4,-2 1 0,-4 1 0,-2 2 0,-3-2-2,5-1-2,0 0 8,5-1 2,-4 2-6,-1 1 0,2 2-1,1 0 1,4-1 0,3 3-4,0-6 9,-3 2-8,2-2 3,-4 2 0,-5 1 5,-1-1-5,-5 1-5,-2-1 0,2 1 10,4-1-6,2-2 1,-2-1 0,0 2 5,2 0-5,-1 1 0,1 3-4,0-2 8,-4-1-6,2 1 2,-1-4 0,0 0 4,1 0-4,3 0 0,1 0 1,0 0 6,-3 0-5,0 0-2,1 0 0,-1 0 3,-3 0 0,-2 0-3,-6 0 0,1 3 0,1 0 3,4 0-3,4 1 0,5-1-2,2-2 4,1 0-2,0 1 0,1-1 6,-4 1-6,-10 1 0,-2-2 0,-8 2-1,-6-2 1,2 2-2,-3-3-1,-2 0 6,-1 0-3,-3 0 0,2 0 0,-3 0 2,-4 0-2,-1 2 0,-6-1-4,-1 0 8,0 1-6,-1-1 2,1 2 0,1 0 4,1-3-2,3 1-2,2 2 0,3-3 3,7 0 10,9 1-13,12 1 0,11-1 5,2 3-5,1-1 0,-3 0-2,-4-2 4,3 2-2,0 0 0,-2-3 2,-4 0-5,-3 0 3,-4 0 0,3 0-2,7 0 7,7 0 3,5 1-8,-1 1 0,-2-1 2,-1-1-2,-2 0 0,2 0-2,-5 0 5,-4-3 5,-3-5-8,-6 4 0,-2-3 11,0 1-6,1-1 0,-2 3-5,-2 1 5,1 3-12,0 0 7,-1 0 0,-2 0-2,1 0 2,-3 0 0,-3 0-1,-5-1 6,-8-1-4,-6-2-1,-7 1 0,-3 2 6,-1-2-4,2 1-2,-1 0 0,1-4 3,2 3 0,6 1-3,-1-1 0,5-3 5,1 2-5,2-2 1,1 0-1,2 4 0,7-1 9,6 1-9,7 2 1,8 0-1,3 0 0,-1 0-5,-5 2 4,-1 3 1,-2 2 1,3-2-1,1-2 0,2-3 5,-1 0-5,-2 0-5,-1 0 5,0 0 0,-4 0 5,-1-3-5,-4-3 0,-6 0 5,-6 2-5,-7 0 0,-3-2-4,-5 4 9,-5-1 4,-2 0-9,-4-1 4,0 3-2,0 1 0,4 0-2,-1 0 0,0 2-14,-11 4-47,-8-6-160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5:01:01.074"/>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0 565,'0'0'0,"0"0"-37,0 0-180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5:10:20.81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5538 172,'0'0'0,"118"13"-5,-65-9-113</inkml:trace>
  <inkml:trace contextRef="#ctx0" brushRef="#br0" timeOffset="92076">70 0 828,'0'0'47,"0"0"-44,0 0 15,0 0-16,0 0 28,0 0-30,0 0-4,-7 0-2,7 0-31,0 0-152</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5:12:46.01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14 250 593,'0'0'102,"0"0"-86,0 0 13,0 0-17,0 0-2,0 0 19,0 0-4,0 0 24,-15-15-16,15 13-3,7 2-22,23-4-7,21-2-1,23-4 36,20-12-26,16-8-2,15 0-8,0-5 2,-3 7 9,-14 6-11,-23 5 0,-21 6-9,-14 1 10,-14 4-1,-11 5 0,-2 1-10,-1 0-59,0 6-146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5T05:16:49.924"/>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49 413,'0'0'0,"0"0"-22,88-49-105</inkml:trace>
  <inkml:trace contextRef="#ctx0" brushRef="#br0" timeOffset="12855">6891 250 498,'0'0'0,"0"0"0,0 0-11,-10-88-1,2 84-84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pPr/>
              <a:t>9/19/2022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pPr/>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8" Type="http://schemas.openxmlformats.org/officeDocument/2006/relationships/image" Target="../media/image139.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93.png"/><Relationship Id="rId5" Type="http://schemas.openxmlformats.org/officeDocument/2006/relationships/customXml" Target="../ink/ink9.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ustomXml" Target="../ink/ink11.xm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07.png"/><Relationship Id="rId5" Type="http://schemas.openxmlformats.org/officeDocument/2006/relationships/customXml" Target="../ink/ink10.xml"/><Relationship Id="rId10" Type="http://schemas.openxmlformats.org/officeDocument/2006/relationships/image" Target="../media/image20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5.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20" Type="http://schemas.openxmlformats.org/officeDocument/2006/relationships/image" Target="../media/image50.png"/><Relationship Id="rId1" Type="http://schemas.openxmlformats.org/officeDocument/2006/relationships/slideLayout" Target="../slideLayouts/slideLayout7.xml"/><Relationship Id="rId11" Type="http://schemas.openxmlformats.org/officeDocument/2006/relationships/customXml" Target="../ink/ink5.xml"/><Relationship Id="rId10"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6"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22" Type="http://schemas.openxmlformats.org/officeDocument/2006/relationships/image" Target="../media/image10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dirty="0"/>
              <a:t>BT201</a:t>
            </a:r>
          </a:p>
        </p:txBody>
      </p:sp>
      <p:sp>
        <p:nvSpPr>
          <p:cNvPr id="4" name="Subtitle 2"/>
          <p:cNvSpPr txBox="1">
            <a:spLocks/>
          </p:cNvSpPr>
          <p:nvPr/>
        </p:nvSpPr>
        <p:spPr>
          <a:xfrm>
            <a:off x="5286441" y="4424393"/>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dirty="0">
                <a:solidFill>
                  <a:schemeClr val="bg1">
                    <a:lumMod val="95000"/>
                  </a:schemeClr>
                </a:solidFill>
              </a:rPr>
              <a:t>15/09/2022</a:t>
            </a: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dirty="0">
                <a:solidFill>
                  <a:srgbClr val="92D050"/>
                </a:solidFill>
              </a:rPr>
              <a:t>Biochemical Process Calculations</a:t>
            </a:r>
          </a:p>
        </p:txBody>
      </p:sp>
    </p:spTree>
    <p:extLst>
      <p:ext uri="{BB962C8B-B14F-4D97-AF65-F5344CB8AC3E}">
        <p14:creationId xmlns:p14="http://schemas.microsoft.com/office/powerpoint/2010/main" val="14253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3"/>
          <p:cNvPicPr>
            <a:picLocks noChangeAspect="1" noChangeArrowheads="1"/>
          </p:cNvPicPr>
          <p:nvPr/>
        </p:nvPicPr>
        <p:blipFill>
          <a:blip r:embed="rId2"/>
          <a:srcRect/>
          <a:stretch>
            <a:fillRect/>
          </a:stretch>
        </p:blipFill>
        <p:spPr bwMode="auto">
          <a:xfrm>
            <a:off x="509588" y="4495800"/>
            <a:ext cx="4124325" cy="1276350"/>
          </a:xfrm>
          <a:prstGeom prst="rect">
            <a:avLst/>
          </a:prstGeom>
          <a:noFill/>
          <a:ln w="9525">
            <a:noFill/>
            <a:miter lim="800000"/>
            <a:headEnd/>
            <a:tailEnd/>
          </a:ln>
          <a:effectLst/>
        </p:spPr>
      </p:pic>
      <p:pic>
        <p:nvPicPr>
          <p:cNvPr id="63493" name="Picture 5"/>
          <p:cNvPicPr>
            <a:picLocks noChangeAspect="1" noChangeArrowheads="1"/>
          </p:cNvPicPr>
          <p:nvPr/>
        </p:nvPicPr>
        <p:blipFill>
          <a:blip r:embed="rId3"/>
          <a:srcRect/>
          <a:stretch>
            <a:fillRect/>
          </a:stretch>
        </p:blipFill>
        <p:spPr bwMode="auto">
          <a:xfrm>
            <a:off x="609600" y="5823455"/>
            <a:ext cx="5057775" cy="1034545"/>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5610225" y="819150"/>
            <a:ext cx="6438900" cy="3602001"/>
          </a:xfrm>
          <a:prstGeom prst="rect">
            <a:avLst/>
          </a:prstGeom>
          <a:noFill/>
          <a:ln w="9525">
            <a:noFill/>
            <a:miter lim="800000"/>
            <a:headEnd/>
            <a:tailEnd/>
          </a:ln>
          <a:effectLst/>
        </p:spPr>
      </p:pic>
      <p:pic>
        <p:nvPicPr>
          <p:cNvPr id="63494" name="Picture 6"/>
          <p:cNvPicPr>
            <a:picLocks noChangeAspect="1" noChangeArrowheads="1"/>
          </p:cNvPicPr>
          <p:nvPr/>
        </p:nvPicPr>
        <p:blipFill>
          <a:blip r:embed="rId5"/>
          <a:srcRect/>
          <a:stretch>
            <a:fillRect/>
          </a:stretch>
        </p:blipFill>
        <p:spPr bwMode="auto">
          <a:xfrm>
            <a:off x="1290638" y="1081088"/>
            <a:ext cx="3709987" cy="1343425"/>
          </a:xfrm>
          <a:prstGeom prst="rect">
            <a:avLst/>
          </a:prstGeom>
          <a:noFill/>
          <a:ln w="9525">
            <a:noFill/>
            <a:miter lim="800000"/>
            <a:headEnd/>
            <a:tailEnd/>
          </a:ln>
          <a:effectLst/>
        </p:spPr>
      </p:pic>
      <p:pic>
        <p:nvPicPr>
          <p:cNvPr id="63495" name="Picture 7"/>
          <p:cNvPicPr>
            <a:picLocks noChangeAspect="1" noChangeArrowheads="1"/>
          </p:cNvPicPr>
          <p:nvPr/>
        </p:nvPicPr>
        <p:blipFill>
          <a:blip r:embed="rId6"/>
          <a:srcRect/>
          <a:stretch>
            <a:fillRect/>
          </a:stretch>
        </p:blipFill>
        <p:spPr bwMode="auto">
          <a:xfrm>
            <a:off x="1023938" y="3090864"/>
            <a:ext cx="3309937" cy="1395968"/>
          </a:xfrm>
          <a:prstGeom prst="rect">
            <a:avLst/>
          </a:prstGeom>
          <a:noFill/>
          <a:ln w="9525">
            <a:noFill/>
            <a:miter lim="800000"/>
            <a:headEnd/>
            <a:tailEnd/>
          </a:ln>
          <a:effectLst/>
        </p:spPr>
      </p:pic>
      <p:pic>
        <p:nvPicPr>
          <p:cNvPr id="63496" name="Picture 8"/>
          <p:cNvPicPr>
            <a:picLocks noChangeAspect="1" noChangeArrowheads="1"/>
          </p:cNvPicPr>
          <p:nvPr/>
        </p:nvPicPr>
        <p:blipFill>
          <a:blip r:embed="rId7"/>
          <a:srcRect/>
          <a:stretch>
            <a:fillRect/>
          </a:stretch>
        </p:blipFill>
        <p:spPr bwMode="auto">
          <a:xfrm>
            <a:off x="509588" y="719138"/>
            <a:ext cx="3971925" cy="371475"/>
          </a:xfrm>
          <a:prstGeom prst="rect">
            <a:avLst/>
          </a:prstGeom>
          <a:noFill/>
          <a:ln w="9525">
            <a:noFill/>
            <a:miter lim="800000"/>
            <a:headEnd/>
            <a:tailEnd/>
          </a:ln>
          <a:effectLst/>
        </p:spPr>
      </p:pic>
      <p:pic>
        <p:nvPicPr>
          <p:cNvPr id="63497" name="Picture 9"/>
          <p:cNvPicPr>
            <a:picLocks noChangeAspect="1" noChangeArrowheads="1"/>
          </p:cNvPicPr>
          <p:nvPr/>
        </p:nvPicPr>
        <p:blipFill>
          <a:blip r:embed="rId8"/>
          <a:srcRect/>
          <a:stretch>
            <a:fillRect/>
          </a:stretch>
        </p:blipFill>
        <p:spPr bwMode="auto">
          <a:xfrm>
            <a:off x="414338" y="2747963"/>
            <a:ext cx="4048125" cy="50482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9">
            <p14:nvContentPartPr>
              <p14:cNvPr id="28678" name="Ink 6"/>
              <p14:cNvContentPartPr>
                <a14:cpLocks xmlns:a14="http://schemas.microsoft.com/office/drawing/2010/main" noRot="1" noChangeAspect="1" noEditPoints="1" noChangeArrowheads="1" noChangeShapeType="1"/>
              </p14:cNvContentPartPr>
              <p14:nvPr/>
            </p14:nvContentPartPr>
            <p14:xfrm>
              <a:off x="2247900" y="1828800"/>
              <a:ext cx="422275" cy="90488"/>
            </p14:xfrm>
          </p:contentPart>
        </mc:Choice>
        <mc:Fallback xmlns="">
          <p:pic>
            <p:nvPicPr>
              <p:cNvPr id="28678" name="Ink 6"/>
              <p:cNvPicPr>
                <a:picLocks noRot="1" noChangeAspect="1" noEditPoints="1" noChangeArrowheads="1" noChangeShapeType="1"/>
              </p:cNvPicPr>
              <p:nvPr/>
            </p:nvPicPr>
            <p:blipFill>
              <a:blip r:embed="rId18"/>
              <a:stretch>
                <a:fillRect/>
              </a:stretch>
            </p:blipFill>
            <p:spPr>
              <a:xfrm>
                <a:off x="2238508" y="1819574"/>
                <a:ext cx="441059" cy="1089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525440" y="3603171"/>
            <a:ext cx="9913960" cy="3292658"/>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3352800" y="-115845"/>
            <a:ext cx="8740517" cy="376256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1123950" y="1114425"/>
            <a:ext cx="9015413" cy="3613502"/>
          </a:xfrm>
          <a:prstGeom prst="rect">
            <a:avLst/>
          </a:prstGeom>
          <a:noFill/>
          <a:ln w="9525">
            <a:noFill/>
            <a:miter lim="800000"/>
            <a:headEnd/>
            <a:tailEnd/>
          </a:ln>
          <a:effectLst/>
        </p:spPr>
      </p:pic>
      <p:sp>
        <p:nvSpPr>
          <p:cNvPr id="4" name="Rectangle 3"/>
          <p:cNvSpPr/>
          <p:nvPr/>
        </p:nvSpPr>
        <p:spPr>
          <a:xfrm>
            <a:off x="1200150" y="4522649"/>
            <a:ext cx="9048750" cy="1754326"/>
          </a:xfrm>
          <a:prstGeom prst="rect">
            <a:avLst/>
          </a:prstGeom>
        </p:spPr>
        <p:txBody>
          <a:bodyPr wrap="square">
            <a:spAutoFit/>
          </a:bodyPr>
          <a:lstStyle/>
          <a:p>
            <a:pPr>
              <a:buFont typeface="Arial" pitchFamily="34" charset="0"/>
              <a:buChar char="•"/>
            </a:pPr>
            <a:r>
              <a:rPr lang="en-US" dirty="0"/>
              <a:t>The degree-of-freedom analysis leads to the results that the overall system has one degree of freedom, the evaporator has zero, and the crystallizer–filter has one.</a:t>
            </a:r>
          </a:p>
          <a:p>
            <a:pPr>
              <a:buFont typeface="Arial" pitchFamily="34" charset="0"/>
              <a:buChar char="•"/>
            </a:pPr>
            <a:endParaRPr lang="en-US" dirty="0"/>
          </a:p>
          <a:p>
            <a:pPr>
              <a:buFont typeface="Arial" pitchFamily="34" charset="0"/>
              <a:buChar char="•"/>
            </a:pPr>
            <a:r>
              <a:rPr lang="en-US" dirty="0"/>
              <a:t>The strategy is therefore to begin with the evaporator and solve the balance equations. Once stream </a:t>
            </a:r>
            <a:r>
              <a:rPr lang="en-US" dirty="0" err="1"/>
              <a:t>flowrate</a:t>
            </a:r>
            <a:r>
              <a:rPr lang="en-US" dirty="0"/>
              <a:t> is known, the crystallizer has zero degrees of freedom and its three equations may be solved.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027" y="3130034"/>
            <a:ext cx="4532010" cy="369332"/>
          </a:xfrm>
          <a:prstGeom prst="rect">
            <a:avLst/>
          </a:prstGeom>
        </p:spPr>
        <p:txBody>
          <a:bodyPr wrap="none">
            <a:spAutoFit/>
          </a:bodyPr>
          <a:lstStyle/>
          <a:p>
            <a:r>
              <a:rPr lang="en-US" dirty="0"/>
              <a:t>The mass flow rate of the discarded filtrate</a:t>
            </a:r>
          </a:p>
        </p:txBody>
      </p:sp>
      <p:pic>
        <p:nvPicPr>
          <p:cNvPr id="66562" name="Picture 2"/>
          <p:cNvPicPr>
            <a:picLocks noChangeAspect="1" noChangeArrowheads="1"/>
          </p:cNvPicPr>
          <p:nvPr/>
        </p:nvPicPr>
        <p:blipFill>
          <a:blip r:embed="rId2"/>
          <a:srcRect/>
          <a:stretch>
            <a:fillRect/>
          </a:stretch>
        </p:blipFill>
        <p:spPr bwMode="auto">
          <a:xfrm>
            <a:off x="4876800" y="2947988"/>
            <a:ext cx="2171700" cy="752475"/>
          </a:xfrm>
          <a:prstGeom prst="rect">
            <a:avLst/>
          </a:prstGeom>
          <a:noFill/>
          <a:ln w="9525">
            <a:noFill/>
            <a:miter lim="800000"/>
            <a:headEnd/>
            <a:tailEnd/>
          </a:ln>
          <a:effectLst/>
        </p:spPr>
      </p:pic>
      <p:sp>
        <p:nvSpPr>
          <p:cNvPr id="4" name="Rectangle 3"/>
          <p:cNvSpPr/>
          <p:nvPr/>
        </p:nvSpPr>
        <p:spPr>
          <a:xfrm>
            <a:off x="266700" y="4131439"/>
            <a:ext cx="11010900" cy="1754326"/>
          </a:xfrm>
          <a:prstGeom prst="rect">
            <a:avLst/>
          </a:prstGeom>
        </p:spPr>
        <p:txBody>
          <a:bodyPr wrap="square">
            <a:spAutoFit/>
          </a:bodyPr>
          <a:lstStyle/>
          <a:p>
            <a:r>
              <a:rPr lang="en-US" dirty="0"/>
              <a:t>The filtrate (which is discarded) contains 0.364 x 2380 = 866 kg/h of potassium chromate, more than the filter cake contains. Recycling the filtrate enables us to recover most of this salt. The obvious benefit of recycling is the revenue from selling the additional potassium chromate. The costs include the purchase and installation costs for the recycle piping and pump and the cost of power consumed by the pump. It would probably not take long for the benefit to equal the cost, and thereafter the recycling would continue to increase the process profitability.</a:t>
            </a:r>
          </a:p>
        </p:txBody>
      </p:sp>
      <p:pic>
        <p:nvPicPr>
          <p:cNvPr id="5" name="Picture 3"/>
          <p:cNvPicPr>
            <a:picLocks noChangeAspect="1" noChangeArrowheads="1"/>
          </p:cNvPicPr>
          <p:nvPr/>
        </p:nvPicPr>
        <p:blipFill>
          <a:blip r:embed="rId3"/>
          <a:srcRect/>
          <a:stretch>
            <a:fillRect/>
          </a:stretch>
        </p:blipFill>
        <p:spPr bwMode="auto">
          <a:xfrm>
            <a:off x="4200525" y="1081088"/>
            <a:ext cx="2571750" cy="676275"/>
          </a:xfrm>
          <a:prstGeom prst="rect">
            <a:avLst/>
          </a:prstGeom>
          <a:noFill/>
          <a:ln w="9525">
            <a:noFill/>
            <a:miter lim="800000"/>
            <a:headEnd/>
            <a:tailEnd/>
          </a:ln>
          <a:effectLst/>
        </p:spPr>
      </p:pic>
      <p:sp>
        <p:nvSpPr>
          <p:cNvPr id="6" name="Rectangle 5"/>
          <p:cNvSpPr/>
          <p:nvPr/>
        </p:nvSpPr>
        <p:spPr>
          <a:xfrm>
            <a:off x="-1138040" y="1167884"/>
            <a:ext cx="5343129" cy="369332"/>
          </a:xfrm>
          <a:prstGeom prst="rect">
            <a:avLst/>
          </a:prstGeom>
        </p:spPr>
        <p:txBody>
          <a:bodyPr wrap="none">
            <a:spAutoFit/>
          </a:bodyPr>
          <a:lstStyle/>
          <a:p>
            <a:pPr lvl="3">
              <a:buFont typeface="Wingdings" pitchFamily="2" charset="2"/>
              <a:buChar char="Ø"/>
            </a:pPr>
            <a:r>
              <a:rPr lang="en-US" dirty="0"/>
              <a:t>The rate of production of crystals is</a:t>
            </a:r>
          </a:p>
        </p:txBody>
      </p:sp>
      <p:sp>
        <p:nvSpPr>
          <p:cNvPr id="7" name="Rectangle 6"/>
          <p:cNvSpPr/>
          <p:nvPr/>
        </p:nvSpPr>
        <p:spPr>
          <a:xfrm>
            <a:off x="214154" y="1983343"/>
            <a:ext cx="5698035" cy="369332"/>
          </a:xfrm>
          <a:prstGeom prst="rect">
            <a:avLst/>
          </a:prstGeom>
        </p:spPr>
        <p:txBody>
          <a:bodyPr wrap="none">
            <a:spAutoFit/>
          </a:bodyPr>
          <a:lstStyle/>
          <a:p>
            <a:pPr>
              <a:buFont typeface="Wingdings" pitchFamily="2" charset="2"/>
              <a:buChar char="Ø"/>
            </a:pPr>
            <a:r>
              <a:rPr lang="en-US" dirty="0"/>
              <a:t>With recycle it was 1470 kg/h, a dramatic difference.</a:t>
            </a:r>
          </a:p>
        </p:txBody>
      </p:sp>
      <p:pic>
        <p:nvPicPr>
          <p:cNvPr id="66563" name="Picture 3"/>
          <p:cNvPicPr>
            <a:picLocks noChangeAspect="1" noChangeArrowheads="1"/>
          </p:cNvPicPr>
          <p:nvPr/>
        </p:nvPicPr>
        <p:blipFill>
          <a:blip r:embed="rId4"/>
          <a:srcRect/>
          <a:stretch>
            <a:fillRect/>
          </a:stretch>
        </p:blipFill>
        <p:spPr bwMode="auto">
          <a:xfrm>
            <a:off x="6567606" y="1082942"/>
            <a:ext cx="5543234" cy="2038349"/>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31746" name="Ink 2"/>
              <p14:cNvContentPartPr>
                <a14:cpLocks xmlns:a14="http://schemas.microsoft.com/office/drawing/2010/main" noRot="1" noChangeAspect="1" noEditPoints="1" noChangeArrowheads="1" noChangeShapeType="1"/>
              </p14:cNvContentPartPr>
              <p14:nvPr/>
            </p14:nvContentPartPr>
            <p14:xfrm>
              <a:off x="5254625" y="1841500"/>
              <a:ext cx="2481263" cy="90488"/>
            </p14:xfrm>
          </p:contentPart>
        </mc:Choice>
        <mc:Fallback xmlns="">
          <p:pic>
            <p:nvPicPr>
              <p:cNvPr id="31746" name="Ink 2"/>
              <p:cNvPicPr>
                <a:picLocks noRot="1" noChangeAspect="1" noEditPoints="1" noChangeArrowheads="1" noChangeShapeType="1"/>
              </p:cNvPicPr>
              <p:nvPr/>
            </p:nvPicPr>
            <p:blipFill>
              <a:blip r:embed="rId6"/>
              <a:stretch>
                <a:fillRect/>
              </a:stretch>
            </p:blipFill>
            <p:spPr>
              <a:xfrm>
                <a:off x="5245263" y="1832164"/>
                <a:ext cx="2499987" cy="1091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1077383" y="2475971"/>
            <a:ext cx="9829800" cy="1609725"/>
          </a:xfrm>
          <a:prstGeom prst="rect">
            <a:avLst/>
          </a:prstGeom>
          <a:noFill/>
          <a:ln w="9525">
            <a:noFill/>
            <a:miter lim="800000"/>
            <a:headEnd/>
            <a:tailEnd/>
          </a:ln>
          <a:effectLst/>
        </p:spPr>
      </p:pic>
      <p:sp>
        <p:nvSpPr>
          <p:cNvPr id="3" name="Rectangle 2"/>
          <p:cNvSpPr/>
          <p:nvPr/>
        </p:nvSpPr>
        <p:spPr>
          <a:xfrm>
            <a:off x="942975" y="1329035"/>
            <a:ext cx="10496550" cy="646331"/>
          </a:xfrm>
          <a:prstGeom prst="rect">
            <a:avLst/>
          </a:prstGeom>
        </p:spPr>
        <p:txBody>
          <a:bodyPr wrap="square">
            <a:spAutoFit/>
          </a:bodyPr>
          <a:lstStyle/>
          <a:p>
            <a:r>
              <a:rPr lang="en-US" dirty="0"/>
              <a:t>Two definitions of reactant conversion are used in the analysis of chemical reactors with product separation and recycle of unconsumed reactants:</a:t>
            </a:r>
          </a:p>
        </p:txBody>
      </p:sp>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Recycle with reaction</a:t>
            </a:r>
          </a:p>
        </p:txBody>
      </p:sp>
      <p:grpSp>
        <p:nvGrpSpPr>
          <p:cNvPr id="5" name="Group 4"/>
          <p:cNvGrpSpPr/>
          <p:nvPr/>
        </p:nvGrpSpPr>
        <p:grpSpPr>
          <a:xfrm>
            <a:off x="2085975" y="4596884"/>
            <a:ext cx="6581775" cy="1584841"/>
            <a:chOff x="2181225" y="4882634"/>
            <a:chExt cx="6581775" cy="1584841"/>
          </a:xfrm>
        </p:grpSpPr>
        <p:pic>
          <p:nvPicPr>
            <p:cNvPr id="6" name="Picture 32"/>
            <p:cNvPicPr>
              <a:picLocks noChangeAspect="1" noChangeArrowheads="1"/>
            </p:cNvPicPr>
            <p:nvPr/>
          </p:nvPicPr>
          <p:blipFill>
            <a:blip r:embed="rId3"/>
            <a:srcRect/>
            <a:stretch>
              <a:fillRect/>
            </a:stretch>
          </p:blipFill>
          <p:spPr bwMode="auto">
            <a:xfrm>
              <a:off x="2743200" y="5043488"/>
              <a:ext cx="6019800" cy="1400175"/>
            </a:xfrm>
            <a:prstGeom prst="rect">
              <a:avLst/>
            </a:prstGeom>
            <a:noFill/>
            <a:ln w="9525">
              <a:noFill/>
              <a:miter lim="800000"/>
              <a:headEnd/>
              <a:tailEnd/>
            </a:ln>
            <a:effectLst/>
          </p:spPr>
        </p:pic>
        <p:sp>
          <p:nvSpPr>
            <p:cNvPr id="7" name="Rectangle 6"/>
            <p:cNvSpPr/>
            <p:nvPr/>
          </p:nvSpPr>
          <p:spPr>
            <a:xfrm>
              <a:off x="4469348" y="4882634"/>
              <a:ext cx="1005403" cy="369332"/>
            </a:xfrm>
            <a:prstGeom prst="rect">
              <a:avLst/>
            </a:prstGeom>
          </p:spPr>
          <p:txBody>
            <a:bodyPr wrap="none">
              <a:spAutoFit/>
            </a:bodyPr>
            <a:lstStyle/>
            <a:p>
              <a:r>
                <a:rPr lang="en-US" dirty="0"/>
                <a:t>Recycle</a:t>
              </a:r>
            </a:p>
          </p:txBody>
        </p:sp>
        <p:pic>
          <p:nvPicPr>
            <p:cNvPr id="12" name="Picture 33"/>
            <p:cNvPicPr>
              <a:picLocks noChangeAspect="1" noChangeArrowheads="1"/>
            </p:cNvPicPr>
            <p:nvPr/>
          </p:nvPicPr>
          <p:blipFill>
            <a:blip r:embed="rId4"/>
            <a:srcRect/>
            <a:stretch>
              <a:fillRect/>
            </a:stretch>
          </p:blipFill>
          <p:spPr bwMode="auto">
            <a:xfrm>
              <a:off x="2181225" y="5762625"/>
              <a:ext cx="685800" cy="466725"/>
            </a:xfrm>
            <a:prstGeom prst="rect">
              <a:avLst/>
            </a:prstGeom>
            <a:noFill/>
            <a:ln w="9525">
              <a:noFill/>
              <a:miter lim="800000"/>
              <a:headEnd/>
              <a:tailEnd/>
            </a:ln>
            <a:effectLst/>
          </p:spPr>
        </p:pic>
        <p:sp>
          <p:nvSpPr>
            <p:cNvPr id="14" name="Rectangle 13"/>
            <p:cNvSpPr/>
            <p:nvPr/>
          </p:nvSpPr>
          <p:spPr>
            <a:xfrm>
              <a:off x="2857499" y="6029325"/>
              <a:ext cx="581025"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5">
            <p14:nvContentPartPr>
              <p14:cNvPr id="32770" name="Ink 2"/>
              <p14:cNvContentPartPr>
                <a14:cpLocks xmlns:a14="http://schemas.microsoft.com/office/drawing/2010/main" noRot="1" noChangeAspect="1" noEditPoints="1" noChangeArrowheads="1" noChangeShapeType="1"/>
              </p14:cNvContentPartPr>
              <p14:nvPr/>
            </p14:nvContentPartPr>
            <p14:xfrm>
              <a:off x="8469313" y="5435600"/>
              <a:ext cx="104775" cy="74613"/>
            </p14:xfrm>
          </p:contentPart>
        </mc:Choice>
        <mc:Fallback xmlns="">
          <p:pic>
            <p:nvPicPr>
              <p:cNvPr id="32770" name="Ink 2"/>
              <p:cNvPicPr>
                <a:picLocks noRot="1" noChangeAspect="1" noEditPoints="1" noChangeArrowheads="1" noChangeShapeType="1"/>
              </p:cNvPicPr>
              <p:nvPr/>
            </p:nvPicPr>
            <p:blipFill>
              <a:blip r:embed="rId6"/>
              <a:stretch>
                <a:fillRect/>
              </a:stretch>
            </p:blipFill>
            <p:spPr>
              <a:xfrm>
                <a:off x="8460172" y="5426273"/>
                <a:ext cx="123058" cy="9326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772" name="Ink 4"/>
              <p14:cNvContentPartPr>
                <a14:cpLocks xmlns:a14="http://schemas.microsoft.com/office/drawing/2010/main" noRot="1" noChangeAspect="1" noEditPoints="1" noChangeArrowheads="1" noChangeShapeType="1"/>
              </p14:cNvContentPartPr>
              <p14:nvPr/>
            </p14:nvContentPartPr>
            <p14:xfrm>
              <a:off x="3690938" y="5257800"/>
              <a:ext cx="2949575" cy="352425"/>
            </p14:xfrm>
          </p:contentPart>
        </mc:Choice>
        <mc:Fallback xmlns="">
          <p:pic>
            <p:nvPicPr>
              <p:cNvPr id="32772" name="Ink 4"/>
              <p:cNvPicPr>
                <a:picLocks noRot="1" noChangeAspect="1" noEditPoints="1" noChangeArrowheads="1" noChangeShapeType="1"/>
              </p:cNvPicPr>
              <p:nvPr/>
            </p:nvPicPr>
            <p:blipFill>
              <a:blip r:embed="rId10"/>
              <a:stretch>
                <a:fillRect/>
              </a:stretch>
            </p:blipFill>
            <p:spPr>
              <a:xfrm>
                <a:off x="3681579" y="5248431"/>
                <a:ext cx="2968293" cy="371163"/>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srcRect/>
          <a:stretch>
            <a:fillRect/>
          </a:stretch>
        </p:blipFill>
        <p:spPr bwMode="auto">
          <a:xfrm>
            <a:off x="404813" y="1119188"/>
            <a:ext cx="10810875" cy="2562225"/>
          </a:xfrm>
          <a:prstGeom prst="rect">
            <a:avLst/>
          </a:prstGeom>
          <a:noFill/>
          <a:ln w="9525">
            <a:noFill/>
            <a:miter lim="800000"/>
            <a:headEnd/>
            <a:tailEnd/>
          </a:ln>
          <a:effectLst/>
        </p:spPr>
      </p:pic>
      <p:pic>
        <p:nvPicPr>
          <p:cNvPr id="68611" name="Picture 3"/>
          <p:cNvPicPr>
            <a:picLocks noChangeAspect="1" noChangeArrowheads="1"/>
          </p:cNvPicPr>
          <p:nvPr/>
        </p:nvPicPr>
        <p:blipFill>
          <a:blip r:embed="rId3"/>
          <a:srcRect/>
          <a:stretch>
            <a:fillRect/>
          </a:stretch>
        </p:blipFill>
        <p:spPr bwMode="auto">
          <a:xfrm>
            <a:off x="2347913" y="4433888"/>
            <a:ext cx="6276975" cy="809625"/>
          </a:xfrm>
          <a:prstGeom prst="rect">
            <a:avLst/>
          </a:prstGeom>
          <a:noFill/>
          <a:ln w="9525">
            <a:noFill/>
            <a:miter lim="800000"/>
            <a:headEnd/>
            <a:tailEnd/>
          </a:ln>
          <a:effectLst/>
        </p:spPr>
      </p:pic>
      <p:pic>
        <p:nvPicPr>
          <p:cNvPr id="68612" name="Picture 4"/>
          <p:cNvPicPr>
            <a:picLocks noChangeAspect="1" noChangeArrowheads="1"/>
          </p:cNvPicPr>
          <p:nvPr/>
        </p:nvPicPr>
        <p:blipFill>
          <a:blip r:embed="rId4"/>
          <a:srcRect/>
          <a:stretch>
            <a:fillRect/>
          </a:stretch>
        </p:blipFill>
        <p:spPr bwMode="auto">
          <a:xfrm>
            <a:off x="2286000" y="5805488"/>
            <a:ext cx="6629400" cy="866775"/>
          </a:xfrm>
          <a:prstGeom prst="rect">
            <a:avLst/>
          </a:prstGeom>
          <a:noFill/>
          <a:ln w="9525">
            <a:noFill/>
            <a:miter lim="800000"/>
            <a:headEnd/>
            <a:tailEnd/>
          </a:ln>
          <a:effectLst/>
        </p:spPr>
      </p:pic>
      <p:sp>
        <p:nvSpPr>
          <p:cNvPr id="5" name="Rectangle 4"/>
          <p:cNvSpPr/>
          <p:nvPr/>
        </p:nvSpPr>
        <p:spPr>
          <a:xfrm>
            <a:off x="895487" y="4034909"/>
            <a:ext cx="3277116" cy="400110"/>
          </a:xfrm>
          <a:prstGeom prst="rect">
            <a:avLst/>
          </a:prstGeom>
        </p:spPr>
        <p:txBody>
          <a:bodyPr wrap="none">
            <a:spAutoFit/>
          </a:bodyPr>
          <a:lstStyle/>
          <a:p>
            <a:r>
              <a:rPr lang="en-US" sz="2000" dirty="0"/>
              <a:t>The overall conversion of A</a:t>
            </a:r>
          </a:p>
        </p:txBody>
      </p:sp>
      <p:sp>
        <p:nvSpPr>
          <p:cNvPr id="6" name="Rectangle 5"/>
          <p:cNvSpPr/>
          <p:nvPr/>
        </p:nvSpPr>
        <p:spPr>
          <a:xfrm>
            <a:off x="890726" y="5377934"/>
            <a:ext cx="3377848" cy="400110"/>
          </a:xfrm>
          <a:prstGeom prst="rect">
            <a:avLst/>
          </a:prstGeom>
        </p:spPr>
        <p:txBody>
          <a:bodyPr wrap="none">
            <a:spAutoFit/>
          </a:bodyPr>
          <a:lstStyle/>
          <a:p>
            <a:r>
              <a:rPr lang="en-US" sz="2000" dirty="0"/>
              <a:t>The single-pass conversion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299" y="3373815"/>
            <a:ext cx="10296525" cy="3170099"/>
          </a:xfrm>
          <a:prstGeom prst="rect">
            <a:avLst/>
          </a:prstGeom>
        </p:spPr>
        <p:txBody>
          <a:bodyPr wrap="square">
            <a:spAutoFit/>
          </a:bodyPr>
          <a:lstStyle/>
          <a:p>
            <a:pPr>
              <a:buFont typeface="Wingdings" pitchFamily="2" charset="2"/>
              <a:buChar char="Ø"/>
            </a:pPr>
            <a:r>
              <a:rPr lang="en-US" sz="2000" dirty="0"/>
              <a:t>This example provides another illustration of the object of recycle. We have achieved complete use of the reactant for which we are paying—the fresh feed—even though only 75% of the reactant entering the reactor is consumed before emerging. </a:t>
            </a:r>
          </a:p>
          <a:p>
            <a:pPr>
              <a:buFont typeface="Wingdings" pitchFamily="2" charset="2"/>
              <a:buChar char="Ø"/>
            </a:pPr>
            <a:endParaRPr lang="en-US" sz="2000" dirty="0"/>
          </a:p>
          <a:p>
            <a:pPr>
              <a:buFont typeface="Wingdings" pitchFamily="2" charset="2"/>
              <a:buChar char="Ø"/>
            </a:pPr>
            <a:r>
              <a:rPr lang="en-US" sz="2000" dirty="0"/>
              <a:t>The </a:t>
            </a:r>
            <a:r>
              <a:rPr lang="en-US" sz="2000" dirty="0">
                <a:solidFill>
                  <a:srgbClr val="FF0000"/>
                </a:solidFill>
              </a:rPr>
              <a:t>reason the overall conversion is 100% is that perfect separation was assumed</a:t>
            </a:r>
            <a:r>
              <a:rPr lang="en-US" sz="2000" dirty="0"/>
              <a:t>: any A that does not react gets sent back to the reactor. </a:t>
            </a:r>
          </a:p>
          <a:p>
            <a:pPr>
              <a:buFont typeface="Wingdings" pitchFamily="2" charset="2"/>
              <a:buChar char="Ø"/>
            </a:pPr>
            <a:endParaRPr lang="en-US" sz="2000" dirty="0"/>
          </a:p>
          <a:p>
            <a:pPr>
              <a:buFont typeface="Wingdings" pitchFamily="2" charset="2"/>
              <a:buChar char="Ø"/>
            </a:pPr>
            <a:r>
              <a:rPr lang="en-US" sz="2000" dirty="0">
                <a:solidFill>
                  <a:srgbClr val="FF0000"/>
                </a:solidFill>
              </a:rPr>
              <a:t>If a less-than-perfect separation were achieved and some A left with the product stream</a:t>
            </a:r>
            <a:r>
              <a:rPr lang="en-US" sz="2000" dirty="0"/>
              <a:t>, the overall </a:t>
            </a:r>
            <a:r>
              <a:rPr lang="en-US" sz="2000" dirty="0">
                <a:solidFill>
                  <a:srgbClr val="FF0000"/>
                </a:solidFill>
              </a:rPr>
              <a:t>conversion would be less than 100%, </a:t>
            </a:r>
            <a:r>
              <a:rPr lang="en-US" sz="2000" dirty="0"/>
              <a:t>although it would always be greater than the single-pass conversion</a:t>
            </a:r>
          </a:p>
        </p:txBody>
      </p:sp>
      <p:pic>
        <p:nvPicPr>
          <p:cNvPr id="69634" name="Picture 2"/>
          <p:cNvPicPr>
            <a:picLocks noChangeAspect="1" noChangeArrowheads="1"/>
          </p:cNvPicPr>
          <p:nvPr/>
        </p:nvPicPr>
        <p:blipFill>
          <a:blip r:embed="rId2"/>
          <a:srcRect/>
          <a:stretch>
            <a:fillRect/>
          </a:stretch>
        </p:blipFill>
        <p:spPr bwMode="auto">
          <a:xfrm>
            <a:off x="1748517" y="940934"/>
            <a:ext cx="9672852" cy="210706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384" y="1200198"/>
            <a:ext cx="10426785" cy="1015663"/>
          </a:xfrm>
          <a:prstGeom prst="rect">
            <a:avLst/>
          </a:prstGeom>
        </p:spPr>
        <p:txBody>
          <a:bodyPr wrap="square">
            <a:spAutoFit/>
          </a:bodyPr>
          <a:lstStyle/>
          <a:p>
            <a:r>
              <a:rPr lang="en-US" sz="2000" b="1" dirty="0">
                <a:solidFill>
                  <a:srgbClr val="FF0000"/>
                </a:solidFill>
              </a:rPr>
              <a:t>Recycle without Reaction:  </a:t>
            </a:r>
            <a:r>
              <a:rPr lang="en-US" sz="2000" dirty="0"/>
              <a:t>Recycle of material occurs in a variety of processes that do not involve chemical reaction, including distillation, crystallization, and heating and refrigeration systems.</a:t>
            </a:r>
          </a:p>
        </p:txBody>
      </p:sp>
      <p:grpSp>
        <p:nvGrpSpPr>
          <p:cNvPr id="5" name="Group 4"/>
          <p:cNvGrpSpPr/>
          <p:nvPr/>
        </p:nvGrpSpPr>
        <p:grpSpPr>
          <a:xfrm>
            <a:off x="1413185" y="2560832"/>
            <a:ext cx="8065352" cy="3494280"/>
            <a:chOff x="2152650" y="2105026"/>
            <a:chExt cx="8027284" cy="3005138"/>
          </a:xfrm>
        </p:grpSpPr>
        <p:pic>
          <p:nvPicPr>
            <p:cNvPr id="6" name="Picture 2"/>
            <p:cNvPicPr>
              <a:picLocks noChangeAspect="1" noChangeArrowheads="1"/>
            </p:cNvPicPr>
            <p:nvPr/>
          </p:nvPicPr>
          <p:blipFill>
            <a:blip r:embed="rId2"/>
            <a:srcRect/>
            <a:stretch>
              <a:fillRect/>
            </a:stretch>
          </p:blipFill>
          <p:spPr bwMode="auto">
            <a:xfrm>
              <a:off x="2152650" y="2105026"/>
              <a:ext cx="8027284" cy="3005138"/>
            </a:xfrm>
            <a:prstGeom prst="rect">
              <a:avLst/>
            </a:prstGeom>
            <a:noFill/>
            <a:ln w="9525">
              <a:noFill/>
              <a:miter lim="800000"/>
              <a:headEnd/>
              <a:tailEnd/>
            </a:ln>
            <a:effectLst/>
          </p:spPr>
        </p:pic>
        <p:sp>
          <p:nvSpPr>
            <p:cNvPr id="7" name="Rectangle 6"/>
            <p:cNvSpPr/>
            <p:nvPr/>
          </p:nvSpPr>
          <p:spPr>
            <a:xfrm>
              <a:off x="4848224" y="4400551"/>
              <a:ext cx="742951" cy="133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5229224" y="3276601"/>
              <a:ext cx="742951" cy="133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105775" y="3619501"/>
              <a:ext cx="552450" cy="1238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171699" y="3571875"/>
              <a:ext cx="742951" cy="20954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21508" name="Ink 4"/>
              <p14:cNvContentPartPr>
                <a14:cpLocks xmlns:a14="http://schemas.microsoft.com/office/drawing/2010/main" noRot="1" noChangeAspect="1" noEditPoints="1" noChangeArrowheads="1" noChangeShapeType="1"/>
              </p14:cNvContentPartPr>
              <p14:nvPr/>
            </p14:nvContentPartPr>
            <p14:xfrm>
              <a:off x="40360600" y="18646775"/>
              <a:ext cx="0" cy="0"/>
            </p14:xfrm>
          </p:contentPart>
        </mc:Choice>
        <mc:Fallback xmlns="">
          <p:pic>
            <p:nvPicPr>
              <p:cNvPr id="21508" name="Ink 4"/>
              <p:cNvPicPr>
                <a:picLocks noRot="1" noChangeAspect="1" noEditPoints="1" noChangeArrowheads="1" noChangeShapeType="1"/>
              </p:cNvPicPr>
              <p:nvPr/>
            </p:nvPicPr>
            <p:blipFill>
              <a:blip r:embed="rId8"/>
              <a:stretch>
                <a:fillRect/>
              </a:stretch>
            </p:blipFill>
            <p:spPr>
              <a:xfrm>
                <a:off x="40360600" y="18646775"/>
                <a:ext cx="0" cy="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Process with recycle</a:t>
            </a:r>
            <a:endParaRPr lang="en-US" sz="3200" b="1" dirty="0"/>
          </a:p>
        </p:txBody>
      </p:sp>
      <p:sp>
        <p:nvSpPr>
          <p:cNvPr id="8" name="Rectangle 7"/>
          <p:cNvSpPr/>
          <p:nvPr/>
        </p:nvSpPr>
        <p:spPr>
          <a:xfrm>
            <a:off x="634750" y="1497490"/>
            <a:ext cx="10334625" cy="707886"/>
          </a:xfrm>
          <a:prstGeom prst="rect">
            <a:avLst/>
          </a:prstGeom>
        </p:spPr>
        <p:txBody>
          <a:bodyPr wrap="square">
            <a:spAutoFit/>
          </a:bodyPr>
          <a:lstStyle/>
          <a:p>
            <a:pPr marL="342900" indent="-342900">
              <a:buFont typeface="Wingdings" panose="05000000000000000000" pitchFamily="2" charset="2"/>
              <a:buChar char="Ø"/>
            </a:pPr>
            <a:r>
              <a:rPr lang="en-US" sz="2000" dirty="0"/>
              <a:t>Recycle Material (or energy) </a:t>
            </a:r>
            <a:r>
              <a:rPr lang="en-US" sz="2000" dirty="0">
                <a:solidFill>
                  <a:srgbClr val="FF0000"/>
                </a:solidFill>
              </a:rPr>
              <a:t>that leaves a process </a:t>
            </a:r>
            <a:r>
              <a:rPr lang="en-US" sz="2000" dirty="0"/>
              <a:t>unit that is downstream and is </a:t>
            </a:r>
            <a:r>
              <a:rPr lang="en-US" sz="2000" dirty="0">
                <a:solidFill>
                  <a:srgbClr val="FF0000"/>
                </a:solidFill>
              </a:rPr>
              <a:t>returned to the same unit or an upstream unit </a:t>
            </a:r>
            <a:r>
              <a:rPr lang="en-US" sz="2000" dirty="0"/>
              <a:t>for processing again. </a:t>
            </a:r>
          </a:p>
        </p:txBody>
      </p:sp>
      <p:sp>
        <p:nvSpPr>
          <p:cNvPr id="11" name="Rectangle 10"/>
          <p:cNvSpPr/>
          <p:nvPr/>
        </p:nvSpPr>
        <p:spPr>
          <a:xfrm>
            <a:off x="742948" y="3114586"/>
            <a:ext cx="11177705" cy="1631216"/>
          </a:xfrm>
          <a:prstGeom prst="rect">
            <a:avLst/>
          </a:prstGeom>
        </p:spPr>
        <p:txBody>
          <a:bodyPr wrap="square">
            <a:spAutoFit/>
          </a:bodyPr>
          <a:lstStyle/>
          <a:p>
            <a:r>
              <a:rPr lang="en-US" sz="2000" dirty="0"/>
              <a:t>It is rare that a chemical reaction A </a:t>
            </a:r>
            <a:r>
              <a:rPr lang="en-US" sz="2000" dirty="0">
                <a:sym typeface="Wingdings" pitchFamily="2" charset="2"/>
              </a:rPr>
              <a:t> </a:t>
            </a:r>
            <a:r>
              <a:rPr lang="en-US" sz="2000" dirty="0"/>
              <a:t>B proceeds to completion in a reactor. No matter how little A is present in the feed or how long the reaction mixture remains in the reactor, some A is normally found in the product. Any A that leaves with the product therefore represents wasted resources. separate most or all of the unconsumed reactant from the product stream resulting relatively pure product and the unconsumed reactant A back to the reactor. </a:t>
            </a:r>
          </a:p>
        </p:txBody>
      </p:sp>
      <p:grpSp>
        <p:nvGrpSpPr>
          <p:cNvPr id="24" name="Group 23"/>
          <p:cNvGrpSpPr/>
          <p:nvPr/>
        </p:nvGrpSpPr>
        <p:grpSpPr>
          <a:xfrm>
            <a:off x="1802398" y="4640818"/>
            <a:ext cx="7608806" cy="2099250"/>
            <a:chOff x="1802398" y="4640818"/>
            <a:chExt cx="7608806" cy="2099250"/>
          </a:xfrm>
        </p:grpSpPr>
        <p:pic>
          <p:nvPicPr>
            <p:cNvPr id="20512" name="Picture 32"/>
            <p:cNvPicPr>
              <a:picLocks noChangeAspect="1" noChangeArrowheads="1"/>
            </p:cNvPicPr>
            <p:nvPr/>
          </p:nvPicPr>
          <p:blipFill>
            <a:blip r:embed="rId2"/>
            <a:srcRect/>
            <a:stretch>
              <a:fillRect/>
            </a:stretch>
          </p:blipFill>
          <p:spPr bwMode="auto">
            <a:xfrm>
              <a:off x="2743200" y="5043488"/>
              <a:ext cx="6019800" cy="1400175"/>
            </a:xfrm>
            <a:prstGeom prst="rect">
              <a:avLst/>
            </a:prstGeom>
            <a:noFill/>
            <a:ln w="9525">
              <a:noFill/>
              <a:miter lim="800000"/>
              <a:headEnd/>
              <a:tailEnd/>
            </a:ln>
            <a:effectLst/>
          </p:spPr>
        </p:pic>
        <p:sp>
          <p:nvSpPr>
            <p:cNvPr id="15" name="Rectangle 14"/>
            <p:cNvSpPr/>
            <p:nvPr/>
          </p:nvSpPr>
          <p:spPr>
            <a:xfrm>
              <a:off x="4469348" y="4882634"/>
              <a:ext cx="1005403" cy="369332"/>
            </a:xfrm>
            <a:prstGeom prst="rect">
              <a:avLst/>
            </a:prstGeom>
          </p:spPr>
          <p:txBody>
            <a:bodyPr wrap="none">
              <a:spAutoFit/>
            </a:bodyPr>
            <a:lstStyle/>
            <a:p>
              <a:r>
                <a:rPr lang="en-US" dirty="0"/>
                <a:t>Recycle</a:t>
              </a:r>
            </a:p>
          </p:txBody>
        </p:sp>
        <p:sp>
          <p:nvSpPr>
            <p:cNvPr id="16" name="Rectangle 15"/>
            <p:cNvSpPr/>
            <p:nvPr/>
          </p:nvSpPr>
          <p:spPr>
            <a:xfrm>
              <a:off x="1802398" y="6386096"/>
              <a:ext cx="1424557" cy="338554"/>
            </a:xfrm>
            <a:prstGeom prst="rect">
              <a:avLst/>
            </a:prstGeom>
          </p:spPr>
          <p:txBody>
            <a:bodyPr wrap="none">
              <a:spAutoFit/>
            </a:bodyPr>
            <a:lstStyle/>
            <a:p>
              <a:r>
                <a:rPr lang="en-US" sz="1600" dirty="0"/>
                <a:t>A: 110 kg/min</a:t>
              </a:r>
            </a:p>
          </p:txBody>
        </p:sp>
        <p:sp>
          <p:nvSpPr>
            <p:cNvPr id="17" name="Rectangle 16"/>
            <p:cNvSpPr/>
            <p:nvPr/>
          </p:nvSpPr>
          <p:spPr>
            <a:xfrm>
              <a:off x="5412373" y="4640818"/>
              <a:ext cx="779381" cy="584775"/>
            </a:xfrm>
            <a:prstGeom prst="rect">
              <a:avLst/>
            </a:prstGeom>
          </p:spPr>
          <p:txBody>
            <a:bodyPr wrap="none">
              <a:spAutoFit/>
            </a:bodyPr>
            <a:lstStyle/>
            <a:p>
              <a:r>
                <a:rPr lang="en-US" sz="1600" dirty="0"/>
                <a:t>A: 90, </a:t>
              </a:r>
            </a:p>
            <a:p>
              <a:r>
                <a:rPr lang="en-US" sz="1600" dirty="0"/>
                <a:t>B: 30</a:t>
              </a:r>
            </a:p>
          </p:txBody>
        </p:sp>
        <p:sp>
          <p:nvSpPr>
            <p:cNvPr id="19" name="Rectangle 18"/>
            <p:cNvSpPr/>
            <p:nvPr/>
          </p:nvSpPr>
          <p:spPr>
            <a:xfrm>
              <a:off x="8631823" y="5698093"/>
              <a:ext cx="779381" cy="584775"/>
            </a:xfrm>
            <a:prstGeom prst="rect">
              <a:avLst/>
            </a:prstGeom>
          </p:spPr>
          <p:txBody>
            <a:bodyPr wrap="none">
              <a:spAutoFit/>
            </a:bodyPr>
            <a:lstStyle/>
            <a:p>
              <a:r>
                <a:rPr lang="en-US" sz="1600" dirty="0"/>
                <a:t>A: 10, </a:t>
              </a:r>
            </a:p>
            <a:p>
              <a:r>
                <a:rPr lang="en-US" sz="1600" dirty="0"/>
                <a:t>B: 100</a:t>
              </a:r>
            </a:p>
          </p:txBody>
        </p:sp>
        <p:sp>
          <p:nvSpPr>
            <p:cNvPr id="20" name="Rectangle 19"/>
            <p:cNvSpPr/>
            <p:nvPr/>
          </p:nvSpPr>
          <p:spPr>
            <a:xfrm>
              <a:off x="5126623" y="5860018"/>
              <a:ext cx="835485" cy="584775"/>
            </a:xfrm>
            <a:prstGeom prst="rect">
              <a:avLst/>
            </a:prstGeom>
          </p:spPr>
          <p:txBody>
            <a:bodyPr wrap="none">
              <a:spAutoFit/>
            </a:bodyPr>
            <a:lstStyle/>
            <a:p>
              <a:r>
                <a:rPr lang="en-US" sz="1600" dirty="0"/>
                <a:t>A: 100,</a:t>
              </a:r>
            </a:p>
            <a:p>
              <a:r>
                <a:rPr lang="en-US" sz="1600" dirty="0"/>
                <a:t> B: 130</a:t>
              </a:r>
            </a:p>
          </p:txBody>
        </p:sp>
        <p:pic>
          <p:nvPicPr>
            <p:cNvPr id="20513" name="Picture 33"/>
            <p:cNvPicPr>
              <a:picLocks noChangeAspect="1" noChangeArrowheads="1"/>
            </p:cNvPicPr>
            <p:nvPr/>
          </p:nvPicPr>
          <p:blipFill>
            <a:blip r:embed="rId3"/>
            <a:srcRect/>
            <a:stretch>
              <a:fillRect/>
            </a:stretch>
          </p:blipFill>
          <p:spPr bwMode="auto">
            <a:xfrm>
              <a:off x="2181225" y="5762625"/>
              <a:ext cx="685800" cy="466725"/>
            </a:xfrm>
            <a:prstGeom prst="rect">
              <a:avLst/>
            </a:prstGeom>
            <a:noFill/>
            <a:ln w="9525">
              <a:noFill/>
              <a:miter lim="800000"/>
              <a:headEnd/>
              <a:tailEnd/>
            </a:ln>
            <a:effectLst/>
          </p:spPr>
        </p:pic>
        <p:sp>
          <p:nvSpPr>
            <p:cNvPr id="18" name="Rectangle 17"/>
            <p:cNvSpPr/>
            <p:nvPr/>
          </p:nvSpPr>
          <p:spPr>
            <a:xfrm>
              <a:off x="3440698" y="6155293"/>
              <a:ext cx="835485" cy="584775"/>
            </a:xfrm>
            <a:prstGeom prst="rect">
              <a:avLst/>
            </a:prstGeom>
          </p:spPr>
          <p:txBody>
            <a:bodyPr wrap="none">
              <a:spAutoFit/>
            </a:bodyPr>
            <a:lstStyle/>
            <a:p>
              <a:r>
                <a:rPr lang="en-US" sz="1600" dirty="0"/>
                <a:t>A: 200,</a:t>
              </a:r>
            </a:p>
            <a:p>
              <a:r>
                <a:rPr lang="en-US" sz="1600" dirty="0"/>
                <a:t> B: 30</a:t>
              </a:r>
            </a:p>
          </p:txBody>
        </p:sp>
        <p:sp>
          <p:nvSpPr>
            <p:cNvPr id="22" name="Rectangle 21"/>
            <p:cNvSpPr/>
            <p:nvPr/>
          </p:nvSpPr>
          <p:spPr>
            <a:xfrm>
              <a:off x="2857499" y="6029325"/>
              <a:ext cx="581025"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3" name="Rectangle 22"/>
          <p:cNvSpPr/>
          <p:nvPr/>
        </p:nvSpPr>
        <p:spPr>
          <a:xfrm>
            <a:off x="744589" y="2644259"/>
            <a:ext cx="5404043" cy="369332"/>
          </a:xfrm>
          <a:prstGeom prst="rect">
            <a:avLst/>
          </a:prstGeom>
        </p:spPr>
        <p:txBody>
          <a:bodyPr wrap="none">
            <a:spAutoFit/>
          </a:bodyPr>
          <a:lstStyle/>
          <a:p>
            <a:r>
              <a:rPr lang="en-US" b="1" u="sng" dirty="0">
                <a:solidFill>
                  <a:srgbClr val="FF0000"/>
                </a:solidFill>
              </a:rPr>
              <a:t>Recycle in a Process with a Reaction Occurring</a:t>
            </a:r>
          </a:p>
        </p:txBody>
      </p:sp>
      <mc:AlternateContent xmlns:mc="http://schemas.openxmlformats.org/markup-compatibility/2006" xmlns:p14="http://schemas.microsoft.com/office/powerpoint/2010/main">
        <mc:Choice Requires="p14">
          <p:contentPart p14:bwMode="auto" r:id="rId4">
            <p14:nvContentPartPr>
              <p14:cNvPr id="20484" name="Ink 4"/>
              <p14:cNvContentPartPr>
                <a14:cpLocks xmlns:a14="http://schemas.microsoft.com/office/drawing/2010/main" noRot="1" noChangeAspect="1" noEditPoints="1" noChangeArrowheads="1" noChangeShapeType="1"/>
              </p14:cNvContentPartPr>
              <p14:nvPr/>
            </p14:nvContentPartPr>
            <p14:xfrm>
              <a:off x="110977363" y="59456638"/>
              <a:ext cx="0" cy="0"/>
            </p14:xfrm>
          </p:contentPart>
        </mc:Choice>
        <mc:Fallback xmlns="">
          <p:pic>
            <p:nvPicPr>
              <p:cNvPr id="20484" name="Ink 4"/>
              <p:cNvPicPr>
                <a:picLocks noRot="1" noChangeAspect="1" noEditPoints="1" noChangeArrowheads="1" noChangeShapeType="1"/>
              </p:cNvPicPr>
              <p:nvPr/>
            </p:nvPicPr>
            <p:blipFill>
              <a:blip r:embed="rId5"/>
              <a:stretch>
                <a:fillRect/>
              </a:stretch>
            </p:blipFill>
            <p:spPr>
              <a:xfrm>
                <a:off x="110977363" y="59456638"/>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496" name="Ink 16"/>
              <p14:cNvContentPartPr>
                <a14:cpLocks xmlns:a14="http://schemas.microsoft.com/office/drawing/2010/main" noRot="1" noChangeAspect="1" noEditPoints="1" noChangeArrowheads="1" noChangeShapeType="1"/>
              </p14:cNvContentPartPr>
              <p14:nvPr/>
            </p14:nvContentPartPr>
            <p14:xfrm>
              <a:off x="19892963" y="32362775"/>
              <a:ext cx="0" cy="0"/>
            </p14:xfrm>
          </p:contentPart>
        </mc:Choice>
        <mc:Fallback xmlns="">
          <p:pic>
            <p:nvPicPr>
              <p:cNvPr id="20496" name="Ink 16"/>
              <p:cNvPicPr>
                <a:picLocks noRot="1" noChangeAspect="1" noEditPoints="1" noChangeArrowheads="1" noChangeShapeType="1"/>
              </p:cNvPicPr>
              <p:nvPr/>
            </p:nvPicPr>
            <p:blipFill>
              <a:blip r:embed="rId5"/>
              <a:stretch>
                <a:fillRect/>
              </a:stretch>
            </p:blipFill>
            <p:spPr>
              <a:xfrm>
                <a:off x="19892963" y="32362775"/>
                <a:ext cx="0" cy="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Process with recycle </a:t>
            </a:r>
            <a:r>
              <a:rPr lang="en-US" sz="2800" b="1" dirty="0"/>
              <a:t>to recover crystalline potassium chromate </a:t>
            </a:r>
          </a:p>
        </p:txBody>
      </p:sp>
      <p:sp>
        <p:nvSpPr>
          <p:cNvPr id="11" name="Rectangle 10"/>
          <p:cNvSpPr/>
          <p:nvPr/>
        </p:nvSpPr>
        <p:spPr>
          <a:xfrm>
            <a:off x="209550" y="1225689"/>
            <a:ext cx="6181725" cy="5632311"/>
          </a:xfrm>
          <a:prstGeom prst="rect">
            <a:avLst/>
          </a:prstGeom>
        </p:spPr>
        <p:txBody>
          <a:bodyPr wrap="square">
            <a:spAutoFit/>
          </a:bodyPr>
          <a:lstStyle/>
          <a:p>
            <a:r>
              <a:rPr lang="en-US" dirty="0"/>
              <a:t>Forty-five hundred kilograms per hour of a solution that is one-third K</a:t>
            </a:r>
            <a:r>
              <a:rPr lang="en-US" baseline="-25000" dirty="0"/>
              <a:t>2</a:t>
            </a:r>
            <a:r>
              <a:rPr lang="en-US" dirty="0"/>
              <a:t>CrO</a:t>
            </a:r>
            <a:r>
              <a:rPr lang="en-US" baseline="-25000" dirty="0"/>
              <a:t>4</a:t>
            </a:r>
            <a:r>
              <a:rPr lang="en-US" dirty="0"/>
              <a:t> by mass is joined by a recycle stream containing 36.4% K</a:t>
            </a:r>
            <a:r>
              <a:rPr lang="en-US" baseline="-25000" dirty="0"/>
              <a:t>2</a:t>
            </a:r>
            <a:r>
              <a:rPr lang="en-US" dirty="0"/>
              <a:t>CrO</a:t>
            </a:r>
            <a:r>
              <a:rPr lang="en-US" baseline="-25000" dirty="0"/>
              <a:t>4</a:t>
            </a:r>
            <a:r>
              <a:rPr lang="en-US" dirty="0"/>
              <a:t>, and the combined stream is fed into an evaporator. The concentrated stream leaving the evaporator contains 49.4% K</a:t>
            </a:r>
            <a:r>
              <a:rPr lang="en-US" baseline="-25000" dirty="0"/>
              <a:t>2</a:t>
            </a:r>
            <a:r>
              <a:rPr lang="en-US" dirty="0"/>
              <a:t>CrO</a:t>
            </a:r>
            <a:r>
              <a:rPr lang="en-US" baseline="-25000" dirty="0"/>
              <a:t>4</a:t>
            </a:r>
            <a:r>
              <a:rPr lang="en-US" dirty="0"/>
              <a:t> ; this stream is fed into a crystallizer in which it is cooled (causing crystals of K</a:t>
            </a:r>
            <a:r>
              <a:rPr lang="en-US" baseline="-25000" dirty="0"/>
              <a:t>2</a:t>
            </a:r>
            <a:r>
              <a:rPr lang="en-US" dirty="0"/>
              <a:t>CrO</a:t>
            </a:r>
            <a:r>
              <a:rPr lang="en-US" baseline="-25000" dirty="0"/>
              <a:t>4</a:t>
            </a:r>
            <a:r>
              <a:rPr lang="en-US" dirty="0"/>
              <a:t> to come out of solution) and then filtered. The filter cake consists of K</a:t>
            </a:r>
            <a:r>
              <a:rPr lang="en-US" baseline="-25000" dirty="0"/>
              <a:t>2</a:t>
            </a:r>
            <a:r>
              <a:rPr lang="en-US" dirty="0"/>
              <a:t>CrO</a:t>
            </a:r>
            <a:r>
              <a:rPr lang="en-US" baseline="-25000" dirty="0"/>
              <a:t>4 </a:t>
            </a:r>
            <a:r>
              <a:rPr lang="en-US" dirty="0"/>
              <a:t>crystals and a solution that contains 36.4% K</a:t>
            </a:r>
            <a:r>
              <a:rPr lang="en-US" baseline="-25000" dirty="0"/>
              <a:t>2</a:t>
            </a:r>
            <a:r>
              <a:rPr lang="en-US" dirty="0"/>
              <a:t>CrO</a:t>
            </a:r>
            <a:r>
              <a:rPr lang="en-US" baseline="-25000" dirty="0"/>
              <a:t>4 </a:t>
            </a:r>
            <a:r>
              <a:rPr lang="en-US" dirty="0"/>
              <a:t>by mass; the crystals account for 95% of the total mass of the filter cake. The solution that passes through the filter, also 36.4% K</a:t>
            </a:r>
            <a:r>
              <a:rPr lang="en-US" baseline="-25000" dirty="0"/>
              <a:t>2</a:t>
            </a:r>
            <a:r>
              <a:rPr lang="en-US" dirty="0"/>
              <a:t>CrO</a:t>
            </a:r>
            <a:r>
              <a:rPr lang="en-US" baseline="-25000" dirty="0"/>
              <a:t>4</a:t>
            </a:r>
            <a:r>
              <a:rPr lang="en-US" dirty="0"/>
              <a:t>, is the recycle stream. </a:t>
            </a:r>
          </a:p>
          <a:p>
            <a:endParaRPr lang="en-US" dirty="0"/>
          </a:p>
          <a:p>
            <a:pPr>
              <a:buFont typeface="Arial" pitchFamily="34" charset="0"/>
              <a:buChar char="•"/>
            </a:pPr>
            <a:r>
              <a:rPr lang="en-US" dirty="0"/>
              <a:t>Calculate the rate of evaporation, the rate of production of crystalline K</a:t>
            </a:r>
            <a:r>
              <a:rPr lang="en-US" baseline="-25000" dirty="0"/>
              <a:t>2</a:t>
            </a:r>
            <a:r>
              <a:rPr lang="en-US" dirty="0"/>
              <a:t>CrO</a:t>
            </a:r>
            <a:r>
              <a:rPr lang="en-US" baseline="-25000" dirty="0"/>
              <a:t>4</a:t>
            </a:r>
            <a:r>
              <a:rPr lang="en-US" dirty="0"/>
              <a:t>, the feed rates that the evaporator and the crystallizer must be designed to handle, and the (mass of recycle)/(mass of fresh feed). </a:t>
            </a:r>
          </a:p>
          <a:p>
            <a:pPr>
              <a:buFont typeface="Arial" pitchFamily="34" charset="0"/>
              <a:buChar char="•"/>
            </a:pPr>
            <a:r>
              <a:rPr lang="en-US" dirty="0"/>
              <a:t>Suppose that the filtrate were discarded instead of being recycled. Calculate the production rate of crystals. </a:t>
            </a:r>
          </a:p>
          <a:p>
            <a:pPr>
              <a:buFont typeface="Arial" pitchFamily="34" charset="0"/>
              <a:buChar char="•"/>
            </a:pPr>
            <a:r>
              <a:rPr lang="en-US" dirty="0"/>
              <a:t>What are the benefits and costs of the recycling?</a:t>
            </a:r>
          </a:p>
        </p:txBody>
      </p:sp>
      <p:pic>
        <p:nvPicPr>
          <p:cNvPr id="12" name="Picture 2"/>
          <p:cNvPicPr>
            <a:picLocks noChangeAspect="1" noChangeArrowheads="1"/>
          </p:cNvPicPr>
          <p:nvPr/>
        </p:nvPicPr>
        <p:blipFill>
          <a:blip r:embed="rId2"/>
          <a:srcRect/>
          <a:stretch>
            <a:fillRect/>
          </a:stretch>
        </p:blipFill>
        <p:spPr bwMode="auto">
          <a:xfrm>
            <a:off x="6379666" y="1438276"/>
            <a:ext cx="5812334" cy="2943224"/>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22533" name="Ink 5"/>
              <p14:cNvContentPartPr>
                <a14:cpLocks xmlns:a14="http://schemas.microsoft.com/office/drawing/2010/main" noRot="1" noChangeAspect="1" noEditPoints="1" noChangeArrowheads="1" noChangeShapeType="1"/>
              </p14:cNvContentPartPr>
              <p14:nvPr/>
            </p14:nvContentPartPr>
            <p14:xfrm>
              <a:off x="49525238" y="20369213"/>
              <a:ext cx="0" cy="0"/>
            </p14:xfrm>
          </p:contentPart>
        </mc:Choice>
        <mc:Fallback xmlns="">
          <p:pic>
            <p:nvPicPr>
              <p:cNvPr id="22533" name="Ink 5"/>
              <p:cNvPicPr>
                <a:picLocks noRot="1" noChangeAspect="1" noEditPoints="1" noChangeArrowheads="1" noChangeShapeType="1"/>
              </p:cNvPicPr>
              <p:nvPr/>
            </p:nvPicPr>
            <p:blipFill>
              <a:blip r:embed="rId10"/>
              <a:stretch>
                <a:fillRect/>
              </a:stretch>
            </p:blipFill>
            <p:spPr>
              <a:xfrm>
                <a:off x="49525238" y="20369213"/>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538" name="Ink 10"/>
              <p14:cNvContentPartPr>
                <a14:cpLocks xmlns:a14="http://schemas.microsoft.com/office/drawing/2010/main" noRot="1" noChangeAspect="1" noEditPoints="1" noChangeArrowheads="1" noChangeShapeType="1"/>
              </p14:cNvContentPartPr>
              <p14:nvPr/>
            </p14:nvContentPartPr>
            <p14:xfrm>
              <a:off x="2808288" y="1077913"/>
              <a:ext cx="7831137" cy="98425"/>
            </p14:xfrm>
          </p:contentPart>
        </mc:Choice>
        <mc:Fallback xmlns="">
          <p:pic>
            <p:nvPicPr>
              <p:cNvPr id="22538" name="Ink 10"/>
              <p:cNvPicPr>
                <a:picLocks noRot="1" noChangeAspect="1" noEditPoints="1" noChangeArrowheads="1" noChangeShapeType="1"/>
              </p:cNvPicPr>
              <p:nvPr/>
            </p:nvPicPr>
            <p:blipFill>
              <a:blip r:embed="rId20"/>
              <a:stretch>
                <a:fillRect/>
              </a:stretch>
            </p:blipFill>
            <p:spPr>
              <a:xfrm>
                <a:off x="2798928" y="1068364"/>
                <a:ext cx="7849856" cy="117522"/>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581024" y="1645102"/>
            <a:ext cx="11417541" cy="4418239"/>
          </a:xfrm>
          <a:prstGeom prst="rect">
            <a:avLst/>
          </a:prstGeom>
          <a:noFill/>
          <a:ln w="9525">
            <a:noFill/>
            <a:miter lim="800000"/>
            <a:headEnd/>
            <a:tailEnd/>
          </a:ln>
          <a:effectLst/>
        </p:spPr>
      </p:pic>
      <p:sp>
        <p:nvSpPr>
          <p:cNvPr id="3" name="Rectangle 2"/>
          <p:cNvSpPr/>
          <p:nvPr/>
        </p:nvSpPr>
        <p:spPr>
          <a:xfrm>
            <a:off x="581024" y="919460"/>
            <a:ext cx="10353675" cy="707886"/>
          </a:xfrm>
          <a:prstGeom prst="rect">
            <a:avLst/>
          </a:prstGeom>
        </p:spPr>
        <p:txBody>
          <a:bodyPr wrap="square">
            <a:spAutoFit/>
          </a:bodyPr>
          <a:lstStyle/>
          <a:p>
            <a:r>
              <a:rPr lang="en-US" sz="2000" dirty="0"/>
              <a:t>The flowchart of a steady-state process to recover crystalline potassium chromate (K2CrO4 ) from an aqueous solution of this salt</a:t>
            </a:r>
          </a:p>
        </p:txBody>
      </p:sp>
      <mc:AlternateContent xmlns:mc="http://schemas.openxmlformats.org/markup-compatibility/2006" xmlns:p14="http://schemas.microsoft.com/office/powerpoint/2010/main">
        <mc:Choice Requires="p14">
          <p:contentPart p14:bwMode="auto" r:id="rId3">
            <p14:nvContentPartPr>
              <p14:cNvPr id="23560" name="Ink 8"/>
              <p14:cNvContentPartPr>
                <a14:cpLocks xmlns:a14="http://schemas.microsoft.com/office/drawing/2010/main" noRot="1" noChangeAspect="1" noEditPoints="1" noChangeArrowheads="1" noChangeShapeType="1"/>
              </p14:cNvContentPartPr>
              <p14:nvPr/>
            </p14:nvContentPartPr>
            <p14:xfrm>
              <a:off x="5791200" y="34550350"/>
              <a:ext cx="0" cy="0"/>
            </p14:xfrm>
          </p:contentPart>
        </mc:Choice>
        <mc:Fallback xmlns="">
          <p:pic>
            <p:nvPicPr>
              <p:cNvPr id="23560" name="Ink 8"/>
              <p:cNvPicPr>
                <a:picLocks noRot="1" noChangeAspect="1" noEditPoints="1" noChangeArrowheads="1" noChangeShapeType="1"/>
              </p:cNvPicPr>
              <p:nvPr/>
            </p:nvPicPr>
            <p:blipFill>
              <a:blip r:embed="rId16"/>
              <a:stretch>
                <a:fillRect/>
              </a:stretch>
            </p:blipFill>
            <p:spPr>
              <a:xfrm>
                <a:off x="5791200" y="34550350"/>
                <a:ext cx="0" cy="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219075" y="3128964"/>
            <a:ext cx="9167813" cy="3515074"/>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3518806" y="213962"/>
            <a:ext cx="8673194" cy="335626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14313" y="195264"/>
            <a:ext cx="11763374" cy="6472236"/>
            <a:chOff x="214313" y="195264"/>
            <a:chExt cx="11763374" cy="6472236"/>
          </a:xfrm>
        </p:grpSpPr>
        <p:pic>
          <p:nvPicPr>
            <p:cNvPr id="60418" name="Picture 2"/>
            <p:cNvPicPr>
              <a:picLocks noChangeAspect="1" noChangeArrowheads="1"/>
            </p:cNvPicPr>
            <p:nvPr/>
          </p:nvPicPr>
          <p:blipFill>
            <a:blip r:embed="rId2"/>
            <a:srcRect/>
            <a:stretch>
              <a:fillRect/>
            </a:stretch>
          </p:blipFill>
          <p:spPr bwMode="auto">
            <a:xfrm>
              <a:off x="214313" y="195264"/>
              <a:ext cx="4071937" cy="1472096"/>
            </a:xfrm>
            <a:prstGeom prst="rect">
              <a:avLst/>
            </a:prstGeom>
            <a:noFill/>
            <a:ln w="9525">
              <a:noFill/>
              <a:miter lim="800000"/>
              <a:headEnd/>
              <a:tailEnd/>
            </a:ln>
            <a:effectLst/>
          </p:spPr>
        </p:pic>
        <p:pic>
          <p:nvPicPr>
            <p:cNvPr id="60419" name="Picture 3"/>
            <p:cNvPicPr>
              <a:picLocks noChangeAspect="1" noChangeArrowheads="1"/>
            </p:cNvPicPr>
            <p:nvPr/>
          </p:nvPicPr>
          <p:blipFill>
            <a:blip r:embed="rId3"/>
            <a:srcRect/>
            <a:stretch>
              <a:fillRect/>
            </a:stretch>
          </p:blipFill>
          <p:spPr bwMode="auto">
            <a:xfrm>
              <a:off x="304800" y="2071689"/>
              <a:ext cx="4257675" cy="1843262"/>
            </a:xfrm>
            <a:prstGeom prst="rect">
              <a:avLst/>
            </a:prstGeom>
            <a:noFill/>
            <a:ln w="9525">
              <a:noFill/>
              <a:miter lim="800000"/>
              <a:headEnd/>
              <a:tailEnd/>
            </a:ln>
            <a:effectLst/>
          </p:spPr>
        </p:pic>
        <p:pic>
          <p:nvPicPr>
            <p:cNvPr id="60420" name="Picture 4"/>
            <p:cNvPicPr>
              <a:picLocks noChangeAspect="1" noChangeArrowheads="1"/>
            </p:cNvPicPr>
            <p:nvPr/>
          </p:nvPicPr>
          <p:blipFill>
            <a:blip r:embed="rId4"/>
            <a:srcRect/>
            <a:stretch>
              <a:fillRect/>
            </a:stretch>
          </p:blipFill>
          <p:spPr bwMode="auto">
            <a:xfrm>
              <a:off x="319089" y="4191000"/>
              <a:ext cx="3871912" cy="1393536"/>
            </a:xfrm>
            <a:prstGeom prst="rect">
              <a:avLst/>
            </a:prstGeom>
            <a:noFill/>
            <a:ln w="9525">
              <a:noFill/>
              <a:miter lim="800000"/>
              <a:headEnd/>
              <a:tailEnd/>
            </a:ln>
            <a:effectLst/>
          </p:spPr>
        </p:pic>
        <p:pic>
          <p:nvPicPr>
            <p:cNvPr id="5" name="Picture 2"/>
            <p:cNvPicPr>
              <a:picLocks noChangeAspect="1" noChangeArrowheads="1"/>
            </p:cNvPicPr>
            <p:nvPr/>
          </p:nvPicPr>
          <p:blipFill>
            <a:blip r:embed="rId5"/>
            <a:srcRect/>
            <a:stretch>
              <a:fillRect/>
            </a:stretch>
          </p:blipFill>
          <p:spPr bwMode="auto">
            <a:xfrm>
              <a:off x="4161997" y="563147"/>
              <a:ext cx="7815690" cy="3024433"/>
            </a:xfrm>
            <a:prstGeom prst="rect">
              <a:avLst/>
            </a:prstGeom>
            <a:noFill/>
            <a:ln w="9525">
              <a:noFill/>
              <a:miter lim="800000"/>
              <a:headEnd/>
              <a:tailEnd/>
            </a:ln>
            <a:effectLst/>
          </p:spPr>
        </p:pic>
        <p:pic>
          <p:nvPicPr>
            <p:cNvPr id="60421" name="Picture 5"/>
            <p:cNvPicPr>
              <a:picLocks noChangeAspect="1" noChangeArrowheads="1"/>
            </p:cNvPicPr>
            <p:nvPr/>
          </p:nvPicPr>
          <p:blipFill>
            <a:blip r:embed="rId6"/>
            <a:srcRect/>
            <a:stretch>
              <a:fillRect/>
            </a:stretch>
          </p:blipFill>
          <p:spPr bwMode="auto">
            <a:xfrm>
              <a:off x="561975" y="5567362"/>
              <a:ext cx="10553700" cy="962025"/>
            </a:xfrm>
            <a:prstGeom prst="rect">
              <a:avLst/>
            </a:prstGeom>
            <a:noFill/>
            <a:ln w="9525">
              <a:noFill/>
              <a:miter lim="800000"/>
              <a:headEnd/>
              <a:tailEnd/>
            </a:ln>
            <a:effectLst/>
          </p:spPr>
        </p:pic>
        <p:sp>
          <p:nvSpPr>
            <p:cNvPr id="8" name="Rectangle 7"/>
            <p:cNvSpPr/>
            <p:nvPr/>
          </p:nvSpPr>
          <p:spPr>
            <a:xfrm>
              <a:off x="5534024" y="6172200"/>
              <a:ext cx="5486401" cy="4953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219075" y="519113"/>
            <a:ext cx="11029950" cy="389572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4313100" y="3790951"/>
            <a:ext cx="7507425" cy="290514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4586169" y="1085850"/>
            <a:ext cx="7605831" cy="3438525"/>
          </a:xfrm>
          <a:prstGeom prst="rect">
            <a:avLst/>
          </a:prstGeom>
          <a:noFill/>
          <a:ln w="9525">
            <a:noFill/>
            <a:miter lim="800000"/>
            <a:headEnd/>
            <a:tailEnd/>
          </a:ln>
          <a:effectLst/>
        </p:spPr>
      </p:pic>
      <p:pic>
        <p:nvPicPr>
          <p:cNvPr id="62467" name="Picture 3"/>
          <p:cNvPicPr>
            <a:picLocks noChangeAspect="1" noChangeArrowheads="1"/>
          </p:cNvPicPr>
          <p:nvPr/>
        </p:nvPicPr>
        <p:blipFill>
          <a:blip r:embed="rId3"/>
          <a:srcRect/>
          <a:stretch>
            <a:fillRect/>
          </a:stretch>
        </p:blipFill>
        <p:spPr bwMode="auto">
          <a:xfrm>
            <a:off x="442913" y="1371600"/>
            <a:ext cx="4162425" cy="1981200"/>
          </a:xfrm>
          <a:prstGeom prst="rect">
            <a:avLst/>
          </a:prstGeom>
          <a:noFill/>
          <a:ln w="9525">
            <a:noFill/>
            <a:miter lim="800000"/>
            <a:headEnd/>
            <a:tailEnd/>
          </a:ln>
          <a:effectLst/>
        </p:spPr>
      </p:pic>
      <p:pic>
        <p:nvPicPr>
          <p:cNvPr id="62468" name="Picture 4"/>
          <p:cNvPicPr>
            <a:picLocks noChangeAspect="1" noChangeArrowheads="1"/>
          </p:cNvPicPr>
          <p:nvPr/>
        </p:nvPicPr>
        <p:blipFill>
          <a:blip r:embed="rId4"/>
          <a:srcRect/>
          <a:stretch>
            <a:fillRect/>
          </a:stretch>
        </p:blipFill>
        <p:spPr bwMode="auto">
          <a:xfrm>
            <a:off x="357188" y="4676775"/>
            <a:ext cx="4048125" cy="1752600"/>
          </a:xfrm>
          <a:prstGeom prst="rect">
            <a:avLst/>
          </a:prstGeom>
          <a:noFill/>
          <a:ln w="9525">
            <a:noFill/>
            <a:miter lim="800000"/>
            <a:headEnd/>
            <a:tailEnd/>
          </a:ln>
          <a:effectLst/>
        </p:spPr>
      </p:pic>
      <p:pic>
        <p:nvPicPr>
          <p:cNvPr id="62469" name="Picture 5"/>
          <p:cNvPicPr>
            <a:picLocks noChangeAspect="1" noChangeArrowheads="1"/>
          </p:cNvPicPr>
          <p:nvPr/>
        </p:nvPicPr>
        <p:blipFill>
          <a:blip r:embed="rId5"/>
          <a:srcRect/>
          <a:stretch>
            <a:fillRect/>
          </a:stretch>
        </p:blipFill>
        <p:spPr bwMode="auto">
          <a:xfrm>
            <a:off x="542925" y="785813"/>
            <a:ext cx="2971800" cy="523875"/>
          </a:xfrm>
          <a:prstGeom prst="rect">
            <a:avLst/>
          </a:prstGeom>
          <a:noFill/>
          <a:ln w="9525">
            <a:noFill/>
            <a:miter lim="800000"/>
            <a:headEnd/>
            <a:tailEnd/>
          </a:ln>
          <a:effectLst/>
        </p:spPr>
      </p:pic>
      <p:pic>
        <p:nvPicPr>
          <p:cNvPr id="62470" name="Picture 6"/>
          <p:cNvPicPr>
            <a:picLocks noChangeAspect="1" noChangeArrowheads="1"/>
          </p:cNvPicPr>
          <p:nvPr/>
        </p:nvPicPr>
        <p:blipFill>
          <a:blip r:embed="rId6"/>
          <a:srcRect/>
          <a:stretch>
            <a:fillRect/>
          </a:stretch>
        </p:blipFill>
        <p:spPr bwMode="auto">
          <a:xfrm>
            <a:off x="471488" y="3938588"/>
            <a:ext cx="3209925" cy="5619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7">
            <p14:nvContentPartPr>
              <p14:cNvPr id="27657" name="Ink 9"/>
              <p14:cNvContentPartPr>
                <a14:cpLocks xmlns:a14="http://schemas.microsoft.com/office/drawing/2010/main" noRot="1" noChangeAspect="1" noEditPoints="1" noChangeArrowheads="1" noChangeShapeType="1"/>
              </p14:cNvContentPartPr>
              <p14:nvPr/>
            </p14:nvContentPartPr>
            <p14:xfrm>
              <a:off x="9496425" y="3175"/>
              <a:ext cx="61913" cy="2000250"/>
            </p14:xfrm>
          </p:contentPart>
        </mc:Choice>
        <mc:Fallback xmlns="">
          <p:pic>
            <p:nvPicPr>
              <p:cNvPr id="27657" name="Ink 9"/>
              <p:cNvPicPr>
                <a:picLocks noRot="1" noChangeAspect="1" noEditPoints="1" noChangeArrowheads="1" noChangeShapeType="1"/>
              </p:cNvPicPr>
              <p:nvPr/>
            </p:nvPicPr>
            <p:blipFill>
              <a:blip r:embed="rId22"/>
              <a:stretch>
                <a:fillRect/>
              </a:stretch>
            </p:blipFill>
            <p:spPr>
              <a:xfrm>
                <a:off x="9486900" y="-6187"/>
                <a:ext cx="80963" cy="2018974"/>
              </a:xfrm>
              <a:prstGeom prst="rect">
                <a:avLst/>
              </a:prstGeom>
            </p:spPr>
          </p:pic>
        </mc:Fallback>
      </mc:AlternateContent>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8198B-7DA8-4684-A8DB-887D5752EBB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A5893E8-37B5-4A00-A862-04FA7C5B1ED3}">
  <ds:schemaRefs>
    <ds:schemaRef ds:uri="http://schemas.microsoft.com/sharepoint/v3/contenttype/forms"/>
  </ds:schemaRefs>
</ds:datastoreItem>
</file>

<file path=customXml/itemProps3.xml><?xml version="1.0" encoding="utf-8"?>
<ds:datastoreItem xmlns:ds="http://schemas.openxmlformats.org/officeDocument/2006/customXml" ds:itemID="{C82642B2-C1D1-4A2E-A952-ECDB95DE40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2407-7cbe-4f37-a29e-557c2050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24804</TotalTime>
  <Words>747</Words>
  <Application>Microsoft Office PowerPoint</Application>
  <PresentationFormat>Widescreen</PresentationFormat>
  <Paragraphs>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IITG</cp:lastModifiedBy>
  <cp:revision>601</cp:revision>
  <cp:lastPrinted>2021-08-11T04:26:22Z</cp:lastPrinted>
  <dcterms:created xsi:type="dcterms:W3CDTF">2021-02-04T11:25:09Z</dcterms:created>
  <dcterms:modified xsi:type="dcterms:W3CDTF">2022-09-20T06:59:58Z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