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543" r:id="rId6"/>
    <p:sldId id="544" r:id="rId7"/>
    <p:sldId id="545" r:id="rId8"/>
    <p:sldId id="546" r:id="rId9"/>
    <p:sldId id="547" r:id="rId10"/>
    <p:sldId id="548" r:id="rId11"/>
    <p:sldId id="550" r:id="rId12"/>
    <p:sldId id="551"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4660"/>
  </p:normalViewPr>
  <p:slideViewPr>
    <p:cSldViewPr snapToGrid="0">
      <p:cViewPr varScale="1">
        <p:scale>
          <a:sx n="73" d="100"/>
          <a:sy n="73" d="100"/>
        </p:scale>
        <p:origin x="85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6T04:45:44.649"/>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17 637,'0'0'29,"0"0"-25,0 0-8,0 0 9,0 0-6,0 0 1,0 0-20,0 0 4,61-17-18,-61 17-18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6T04:46:20.30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8507 0 112,'0'0'20,"0"0"-20</inkml:trace>
  <inkml:trace contextRef="#ctx0" brushRef="#br0" timeOffset="133431">10878 3540 881</inkml:trace>
  <inkml:trace contextRef="#ctx0" brushRef="#br0" timeOffset="175159">21770 2058 658,'0'0'314,"0"0"-289,0 0-24,0 0 15,0 0 0,0 0-13,0 4-3,0-4-56,-11-4-418</inkml:trace>
  <inkml:trace contextRef="#ctx0" brushRef="#br0" timeOffset="211153">7889 591 252,'0'0'112,"0"0"-112,0 0-17,0 0-3,0 0 8,0 0-23,0 0-33</inkml:trace>
  <inkml:trace contextRef="#ctx0" brushRef="#br0" timeOffset="-140765.73">0 983 1026,'0'0'52,"0"0"-52,0 0-25,0 0-50,0 0-25,0 0-88,11 24-159</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6T05:13:14.219"/>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25,'0'0'0,"0"0"-20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6T05:13:53.691"/>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0 0 344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16T05:17:16.36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0 0 666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16-Sep-22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16-Sep-22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16-Sep-22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16-Sep-22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16-Sep-22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16-Sep-22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3" Type="http://schemas.openxmlformats.org/officeDocument/2006/relationships/image" Target="../media/image73.png"/><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image" Target="../media/image9.png"/><Relationship Id="rId14" Type="http://schemas.openxmlformats.org/officeDocument/2006/relationships/customXml" Target="../ink/ink4.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7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1845879" cy="590321"/>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b="1" dirty="0">
                <a:solidFill>
                  <a:schemeClr val="bg1">
                    <a:lumMod val="95000"/>
                  </a:schemeClr>
                </a:solidFill>
              </a:rPr>
              <a:t>15/09/2022</a:t>
            </a:r>
          </a:p>
          <a:p>
            <a:pPr algn="ctr"/>
            <a:r>
              <a:rPr lang="en-US" sz="1800" b="1" dirty="0">
                <a:solidFill>
                  <a:schemeClr val="bg1">
                    <a:lumMod val="95000"/>
                  </a:schemeClr>
                </a:solidFill>
              </a:rPr>
              <a:t>Extra class</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1479114"/>
            <a:ext cx="11423932" cy="4893647"/>
          </a:xfrm>
          <a:prstGeom prst="rect">
            <a:avLst/>
          </a:prstGeom>
        </p:spPr>
        <p:txBody>
          <a:bodyPr wrap="square">
            <a:spAutoFit/>
          </a:bodyPr>
          <a:lstStyle/>
          <a:p>
            <a:r>
              <a:rPr lang="en-US" sz="2400" dirty="0"/>
              <a:t>Propane (C</a:t>
            </a:r>
            <a:r>
              <a:rPr lang="en-US" sz="2400" baseline="-25000" dirty="0"/>
              <a:t>3</a:t>
            </a:r>
            <a:r>
              <a:rPr lang="en-US" sz="2400" dirty="0"/>
              <a:t>H</a:t>
            </a:r>
            <a:r>
              <a:rPr lang="en-US" sz="2400" baseline="-25000" dirty="0"/>
              <a:t>8</a:t>
            </a:r>
            <a:r>
              <a:rPr lang="en-US" sz="2400" dirty="0"/>
              <a:t>)  is dehydrogenated to form propylene (C</a:t>
            </a:r>
            <a:r>
              <a:rPr lang="en-US" sz="2400" baseline="-25000" dirty="0"/>
              <a:t>3</a:t>
            </a:r>
            <a:r>
              <a:rPr lang="en-US" sz="2400" dirty="0"/>
              <a:t>H</a:t>
            </a:r>
            <a:r>
              <a:rPr lang="en-US" sz="2400" baseline="-25000" dirty="0"/>
              <a:t>6</a:t>
            </a:r>
            <a:r>
              <a:rPr lang="en-US" sz="2400" dirty="0"/>
              <a:t>)  in a catalytic reactor.</a:t>
            </a:r>
          </a:p>
          <a:p>
            <a:endParaRPr lang="en-US" sz="2400" dirty="0"/>
          </a:p>
          <a:p>
            <a:endParaRPr lang="en-IN" sz="2400" dirty="0"/>
          </a:p>
          <a:p>
            <a:endParaRPr lang="en-US" sz="2400" dirty="0"/>
          </a:p>
          <a:p>
            <a:r>
              <a:rPr lang="en-US" sz="2400" dirty="0"/>
              <a:t> The process is to be designed for a 95% overall conversion of propane. The reaction products are separated into two streams: the first, which contains H</a:t>
            </a:r>
            <a:r>
              <a:rPr lang="en-US" sz="2400" baseline="-25000" dirty="0"/>
              <a:t>2</a:t>
            </a:r>
            <a:r>
              <a:rPr lang="en-US" sz="2400" dirty="0"/>
              <a:t> , C</a:t>
            </a:r>
            <a:r>
              <a:rPr lang="en-US" sz="2400" baseline="-25000" dirty="0"/>
              <a:t>3</a:t>
            </a:r>
            <a:r>
              <a:rPr lang="en-US" sz="2400" dirty="0"/>
              <a:t>H</a:t>
            </a:r>
            <a:r>
              <a:rPr lang="en-US" sz="2400" baseline="-25000" dirty="0"/>
              <a:t>6</a:t>
            </a:r>
            <a:r>
              <a:rPr lang="en-US" sz="2400" dirty="0"/>
              <a:t> , and 0.555% of the propane(C</a:t>
            </a:r>
            <a:r>
              <a:rPr lang="en-US" sz="2400" baseline="-25000" dirty="0"/>
              <a:t>3</a:t>
            </a:r>
            <a:r>
              <a:rPr lang="en-US" sz="2400" dirty="0"/>
              <a:t>H</a:t>
            </a:r>
            <a:r>
              <a:rPr lang="en-US" sz="2400" baseline="-25000" dirty="0"/>
              <a:t>8</a:t>
            </a:r>
            <a:r>
              <a:rPr lang="en-US" sz="2400" dirty="0"/>
              <a:t>) that leaves the reactor, is taken off as product; the second stream, which contains the balance of the </a:t>
            </a:r>
            <a:r>
              <a:rPr lang="en-US" sz="2400" dirty="0" err="1"/>
              <a:t>unreacted</a:t>
            </a:r>
            <a:r>
              <a:rPr lang="en-US" sz="2400" dirty="0"/>
              <a:t> propane and 5% of the propylene in the first stream, is recycled to the reactor. </a:t>
            </a:r>
          </a:p>
          <a:p>
            <a:pPr>
              <a:buFont typeface="Arial" pitchFamily="34" charset="0"/>
              <a:buChar char="•"/>
            </a:pPr>
            <a:endParaRPr lang="en-US" sz="2400" dirty="0"/>
          </a:p>
          <a:p>
            <a:pPr>
              <a:buFont typeface="Arial" pitchFamily="34" charset="0"/>
              <a:buChar char="•"/>
            </a:pPr>
            <a:r>
              <a:rPr lang="en-US" sz="2400" dirty="0"/>
              <a:t>Calculate the composition of the product, </a:t>
            </a:r>
          </a:p>
          <a:p>
            <a:pPr>
              <a:buFont typeface="Arial" pitchFamily="34" charset="0"/>
              <a:buChar char="•"/>
            </a:pPr>
            <a:r>
              <a:rPr lang="en-US" sz="2400" dirty="0"/>
              <a:t>Calculate the ratio (moles recycled)/(mole fresh feed), and</a:t>
            </a:r>
          </a:p>
          <a:p>
            <a:pPr>
              <a:buFont typeface="Arial" pitchFamily="34" charset="0"/>
              <a:buChar char="•"/>
            </a:pPr>
            <a:r>
              <a:rPr lang="en-US" sz="2400" dirty="0"/>
              <a:t>Calculate  the single-pass conversion</a:t>
            </a:r>
          </a:p>
        </p:txBody>
      </p:sp>
      <p:pic>
        <p:nvPicPr>
          <p:cNvPr id="70658" name="Picture 2"/>
          <p:cNvPicPr>
            <a:picLocks noChangeAspect="1" noChangeArrowheads="1"/>
          </p:cNvPicPr>
          <p:nvPr/>
        </p:nvPicPr>
        <p:blipFill>
          <a:blip r:embed="rId2"/>
          <a:srcRect/>
          <a:stretch>
            <a:fillRect/>
          </a:stretch>
        </p:blipFill>
        <p:spPr bwMode="auto">
          <a:xfrm>
            <a:off x="5038725" y="2105025"/>
            <a:ext cx="2667000" cy="438150"/>
          </a:xfrm>
          <a:prstGeom prst="rect">
            <a:avLst/>
          </a:prstGeom>
          <a:noFill/>
          <a:ln w="9525">
            <a:noFill/>
            <a:miter lim="800000"/>
            <a:headEnd/>
            <a:tailEnd/>
          </a:ln>
          <a:effectLst/>
        </p:spPr>
      </p:pic>
      <p:sp>
        <p:nvSpPr>
          <p:cNvPr id="5" name="Rectangle 4"/>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Problem 1: Dehydrogenation of propane with Recycle</a:t>
            </a:r>
          </a:p>
        </p:txBody>
      </p:sp>
      <mc:AlternateContent xmlns:mc="http://schemas.openxmlformats.org/markup-compatibility/2006" xmlns:p14="http://schemas.microsoft.com/office/powerpoint/2010/main">
        <mc:Choice Requires="p14">
          <p:contentPart p14:bwMode="auto" r:id="rId3">
            <p14:nvContentPartPr>
              <p14:cNvPr id="15362" name="Ink 2"/>
              <p14:cNvContentPartPr>
                <a14:cpLocks xmlns:a14="http://schemas.microsoft.com/office/drawing/2010/main" noRot="1" noChangeAspect="1" noEditPoints="1" noChangeArrowheads="1" noChangeShapeType="1"/>
              </p14:cNvContentPartPr>
              <p14:nvPr/>
            </p14:nvContentPartPr>
            <p14:xfrm>
              <a:off x="2559050" y="1841500"/>
              <a:ext cx="22225" cy="6350"/>
            </p14:xfrm>
          </p:contentPart>
        </mc:Choice>
        <mc:Fallback xmlns="">
          <p:pic>
            <p:nvPicPr>
              <p:cNvPr id="15362" name="Ink 2"/>
              <p:cNvPicPr>
                <a:picLocks noRot="1" noChangeAspect="1" noEditPoints="1" noChangeArrowheads="1" noChangeShapeType="1"/>
              </p:cNvPicPr>
              <p:nvPr/>
            </p:nvPicPr>
            <p:blipFill>
              <a:blip r:embed="rId4"/>
              <a:stretch>
                <a:fillRect/>
              </a:stretch>
            </p:blipFill>
            <p:spPr>
              <a:xfrm>
                <a:off x="2549419" y="1833638"/>
                <a:ext cx="41487" cy="2207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366" name="Ink 6"/>
              <p14:cNvContentPartPr>
                <a14:cpLocks xmlns:a14="http://schemas.microsoft.com/office/drawing/2010/main" noRot="1" noChangeAspect="1" noEditPoints="1" noChangeArrowheads="1" noChangeShapeType="1"/>
              </p14:cNvContentPartPr>
              <p14:nvPr/>
            </p14:nvContentPartPr>
            <p14:xfrm>
              <a:off x="3128963" y="5295900"/>
              <a:ext cx="7837487" cy="1274763"/>
            </p14:xfrm>
          </p:contentPart>
        </mc:Choice>
        <mc:Fallback xmlns="">
          <p:pic>
            <p:nvPicPr>
              <p:cNvPr id="15366" name="Ink 6"/>
              <p:cNvPicPr>
                <a:picLocks noRot="1" noChangeAspect="1" noEditPoints="1" noChangeArrowheads="1" noChangeShapeType="1"/>
              </p:cNvPicPr>
              <p:nvPr/>
            </p:nvPicPr>
            <p:blipFill>
              <a:blip r:embed="rId6"/>
              <a:stretch>
                <a:fillRect/>
              </a:stretch>
            </p:blipFill>
            <p:spPr>
              <a:xfrm>
                <a:off x="3119603" y="5286532"/>
                <a:ext cx="7856208" cy="1293499"/>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604838" y="623888"/>
            <a:ext cx="10277475" cy="4048125"/>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srcRect/>
          <a:stretch>
            <a:fillRect/>
          </a:stretch>
        </p:blipFill>
        <p:spPr bwMode="auto">
          <a:xfrm>
            <a:off x="623888" y="4729163"/>
            <a:ext cx="10791825" cy="19335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381000" y="4324350"/>
            <a:ext cx="10725150" cy="129540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3476625" y="757238"/>
            <a:ext cx="8339138" cy="3284647"/>
          </a:xfrm>
          <a:prstGeom prst="rect">
            <a:avLst/>
          </a:prstGeom>
          <a:noFill/>
          <a:ln w="9525">
            <a:noFill/>
            <a:miter lim="800000"/>
            <a:headEnd/>
            <a:tailEnd/>
          </a:ln>
          <a:effectLst/>
        </p:spPr>
      </p:pic>
      <p:sp>
        <p:nvSpPr>
          <p:cNvPr id="4" name="Rectangle 3"/>
          <p:cNvSpPr/>
          <p:nvPr/>
        </p:nvSpPr>
        <p:spPr>
          <a:xfrm>
            <a:off x="547466" y="3491984"/>
            <a:ext cx="3262432" cy="369332"/>
          </a:xfrm>
          <a:prstGeom prst="rect">
            <a:avLst/>
          </a:prstGeom>
        </p:spPr>
        <p:txBody>
          <a:bodyPr wrap="none">
            <a:spAutoFit/>
          </a:bodyPr>
          <a:lstStyle/>
          <a:p>
            <a:r>
              <a:rPr lang="en-US" b="1" u="sng" dirty="0">
                <a:solidFill>
                  <a:srgbClr val="FF0000"/>
                </a:solidFill>
              </a:rPr>
              <a:t>Degree of freedom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srcRect/>
          <a:stretch>
            <a:fillRect/>
          </a:stretch>
        </p:blipFill>
        <p:spPr bwMode="auto">
          <a:xfrm>
            <a:off x="404813" y="966788"/>
            <a:ext cx="10848975" cy="1000125"/>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519113" y="2752725"/>
            <a:ext cx="10772775" cy="628650"/>
          </a:xfrm>
          <a:prstGeom prst="rect">
            <a:avLst/>
          </a:prstGeom>
          <a:noFill/>
          <a:ln w="9525">
            <a:noFill/>
            <a:miter lim="800000"/>
            <a:headEnd/>
            <a:tailEnd/>
          </a:ln>
          <a:effectLst/>
        </p:spPr>
      </p:pic>
      <p:pic>
        <p:nvPicPr>
          <p:cNvPr id="73732" name="Picture 4"/>
          <p:cNvPicPr>
            <a:picLocks noChangeAspect="1" noChangeArrowheads="1"/>
          </p:cNvPicPr>
          <p:nvPr/>
        </p:nvPicPr>
        <p:blipFill>
          <a:blip r:embed="rId4"/>
          <a:srcRect/>
          <a:stretch>
            <a:fillRect/>
          </a:stretch>
        </p:blipFill>
        <p:spPr bwMode="auto">
          <a:xfrm>
            <a:off x="476250" y="3990975"/>
            <a:ext cx="10820400" cy="952500"/>
          </a:xfrm>
          <a:prstGeom prst="rect">
            <a:avLst/>
          </a:prstGeom>
          <a:noFill/>
          <a:ln w="9525">
            <a:noFill/>
            <a:miter lim="800000"/>
            <a:headEnd/>
            <a:tailEnd/>
          </a:ln>
          <a:effectLst/>
        </p:spPr>
      </p:pic>
      <p:sp>
        <p:nvSpPr>
          <p:cNvPr id="5" name="Rectangle 4"/>
          <p:cNvSpPr/>
          <p:nvPr/>
        </p:nvSpPr>
        <p:spPr>
          <a:xfrm>
            <a:off x="514349" y="5308164"/>
            <a:ext cx="10582276" cy="923330"/>
          </a:xfrm>
          <a:prstGeom prst="rect">
            <a:avLst/>
          </a:prstGeom>
        </p:spPr>
        <p:txBody>
          <a:bodyPr wrap="square">
            <a:spAutoFit/>
          </a:bodyPr>
          <a:lstStyle/>
          <a:p>
            <a:pPr>
              <a:buFont typeface="Wingdings" pitchFamily="2" charset="2"/>
              <a:buChar char="Ø"/>
            </a:pPr>
            <a:r>
              <a:rPr lang="en-US" dirty="0"/>
              <a:t>We can therefore determine the five given variables associated with the separator and then return to analyze either the mixing point or the reactor; in either case we can write two atomic balances to solve for the two remaining unknowns, thereby completing the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2"/>
          <a:srcRect/>
          <a:stretch>
            <a:fillRect/>
          </a:stretch>
        </p:blipFill>
        <p:spPr bwMode="auto">
          <a:xfrm>
            <a:off x="152400" y="2962275"/>
            <a:ext cx="8543925" cy="3767544"/>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184661" y="709613"/>
            <a:ext cx="6807314" cy="2681287"/>
          </a:xfrm>
          <a:prstGeom prst="rect">
            <a:avLst/>
          </a:prstGeom>
          <a:noFill/>
          <a:ln w="9525">
            <a:noFill/>
            <a:miter lim="800000"/>
            <a:headEnd/>
            <a:tailEnd/>
          </a:ln>
          <a:effectLst/>
        </p:spPr>
      </p:pic>
      <p:pic>
        <p:nvPicPr>
          <p:cNvPr id="74756" name="Picture 4"/>
          <p:cNvPicPr>
            <a:picLocks noChangeAspect="1" noChangeArrowheads="1"/>
          </p:cNvPicPr>
          <p:nvPr/>
        </p:nvPicPr>
        <p:blipFill>
          <a:blip r:embed="rId4"/>
          <a:srcRect/>
          <a:stretch>
            <a:fillRect/>
          </a:stretch>
        </p:blipFill>
        <p:spPr bwMode="auto">
          <a:xfrm>
            <a:off x="200025" y="1133475"/>
            <a:ext cx="4076700" cy="666750"/>
          </a:xfrm>
          <a:prstGeom prst="rect">
            <a:avLst/>
          </a:prstGeom>
          <a:noFill/>
          <a:ln w="9525">
            <a:noFill/>
            <a:miter lim="800000"/>
            <a:headEnd/>
            <a:tailEnd/>
          </a:ln>
          <a:effectLst/>
        </p:spPr>
      </p:pic>
      <p:pic>
        <p:nvPicPr>
          <p:cNvPr id="74758" name="Picture 6"/>
          <p:cNvPicPr>
            <a:picLocks noChangeAspect="1" noChangeArrowheads="1"/>
          </p:cNvPicPr>
          <p:nvPr/>
        </p:nvPicPr>
        <p:blipFill>
          <a:blip r:embed="rId5"/>
          <a:srcRect/>
          <a:stretch>
            <a:fillRect/>
          </a:stretch>
        </p:blipFill>
        <p:spPr bwMode="auto">
          <a:xfrm>
            <a:off x="347663" y="728663"/>
            <a:ext cx="3686175" cy="3524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17413" name="Ink 5"/>
              <p14:cNvContentPartPr>
                <a14:cpLocks xmlns:a14="http://schemas.microsoft.com/office/drawing/2010/main" noRot="1" noChangeAspect="1" noEditPoints="1" noChangeArrowheads="1" noChangeShapeType="1"/>
              </p14:cNvContentPartPr>
              <p14:nvPr/>
            </p14:nvContentPartPr>
            <p14:xfrm>
              <a:off x="59872563" y="11825288"/>
              <a:ext cx="0" cy="0"/>
            </p14:xfrm>
          </p:contentPart>
        </mc:Choice>
        <mc:Fallback xmlns="">
          <p:pic>
            <p:nvPicPr>
              <p:cNvPr id="17413" name="Ink 5"/>
              <p:cNvPicPr>
                <a:picLocks noRot="1" noChangeAspect="1" noEditPoints="1" noChangeArrowheads="1" noChangeShapeType="1"/>
              </p:cNvPicPr>
              <p:nvPr/>
            </p:nvPicPr>
            <p:blipFill>
              <a:blip r:embed="rId13"/>
              <a:stretch>
                <a:fillRect/>
              </a:stretch>
            </p:blipFill>
            <p:spPr>
              <a:xfrm>
                <a:off x="59872563" y="11825288"/>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417" name="Ink 9"/>
              <p14:cNvContentPartPr>
                <a14:cpLocks xmlns:a14="http://schemas.microsoft.com/office/drawing/2010/main" noRot="1" noChangeAspect="1" noEditPoints="1" noChangeArrowheads="1" noChangeShapeType="1"/>
              </p14:cNvContentPartPr>
              <p14:nvPr/>
            </p14:nvContentPartPr>
            <p14:xfrm>
              <a:off x="33386713" y="9388475"/>
              <a:ext cx="0" cy="0"/>
            </p14:xfrm>
          </p:contentPart>
        </mc:Choice>
        <mc:Fallback xmlns="">
          <p:pic>
            <p:nvPicPr>
              <p:cNvPr id="17417" name="Ink 9"/>
              <p:cNvPicPr>
                <a:picLocks noRot="1" noChangeAspect="1" noEditPoints="1" noChangeArrowheads="1" noChangeShapeType="1"/>
              </p:cNvPicPr>
              <p:nvPr/>
            </p:nvPicPr>
            <p:blipFill>
              <a:blip r:embed="rId13"/>
              <a:stretch>
                <a:fillRect/>
              </a:stretch>
            </p:blipFill>
            <p:spPr>
              <a:xfrm>
                <a:off x="33386713" y="9388475"/>
                <a:ext cx="0" cy="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3"/>
          <p:cNvPicPr>
            <a:picLocks noChangeAspect="1" noChangeArrowheads="1"/>
          </p:cNvPicPr>
          <p:nvPr/>
        </p:nvPicPr>
        <p:blipFill>
          <a:blip r:embed="rId2"/>
          <a:srcRect/>
          <a:stretch>
            <a:fillRect/>
          </a:stretch>
        </p:blipFill>
        <p:spPr bwMode="auto">
          <a:xfrm>
            <a:off x="438150" y="1209675"/>
            <a:ext cx="5410200" cy="1321710"/>
          </a:xfrm>
          <a:prstGeom prst="rect">
            <a:avLst/>
          </a:prstGeom>
          <a:noFill/>
          <a:ln w="9525">
            <a:noFill/>
            <a:miter lim="800000"/>
            <a:headEnd/>
            <a:tailEnd/>
          </a:ln>
          <a:effectLst/>
        </p:spPr>
      </p:pic>
      <p:pic>
        <p:nvPicPr>
          <p:cNvPr id="75780" name="Picture 4"/>
          <p:cNvPicPr>
            <a:picLocks noChangeAspect="1" noChangeArrowheads="1"/>
          </p:cNvPicPr>
          <p:nvPr/>
        </p:nvPicPr>
        <p:blipFill>
          <a:blip r:embed="rId3"/>
          <a:srcRect/>
          <a:stretch>
            <a:fillRect/>
          </a:stretch>
        </p:blipFill>
        <p:spPr bwMode="auto">
          <a:xfrm>
            <a:off x="200025" y="3448050"/>
            <a:ext cx="5962650" cy="728768"/>
          </a:xfrm>
          <a:prstGeom prst="rect">
            <a:avLst/>
          </a:prstGeom>
          <a:noFill/>
          <a:ln w="9525">
            <a:noFill/>
            <a:miter lim="800000"/>
            <a:headEnd/>
            <a:tailEnd/>
          </a:ln>
          <a:effectLst/>
        </p:spPr>
      </p:pic>
      <p:pic>
        <p:nvPicPr>
          <p:cNvPr id="75781" name="Picture 5"/>
          <p:cNvPicPr>
            <a:picLocks noChangeAspect="1" noChangeArrowheads="1"/>
          </p:cNvPicPr>
          <p:nvPr/>
        </p:nvPicPr>
        <p:blipFill>
          <a:blip r:embed="rId4"/>
          <a:srcRect/>
          <a:stretch>
            <a:fillRect/>
          </a:stretch>
        </p:blipFill>
        <p:spPr bwMode="auto">
          <a:xfrm>
            <a:off x="357188" y="571500"/>
            <a:ext cx="5153025" cy="476250"/>
          </a:xfrm>
          <a:prstGeom prst="rect">
            <a:avLst/>
          </a:prstGeom>
          <a:noFill/>
          <a:ln w="9525">
            <a:noFill/>
            <a:miter lim="800000"/>
            <a:headEnd/>
            <a:tailEnd/>
          </a:ln>
          <a:effectLst/>
        </p:spPr>
      </p:pic>
      <p:pic>
        <p:nvPicPr>
          <p:cNvPr id="75782" name="Picture 6"/>
          <p:cNvPicPr>
            <a:picLocks noChangeAspect="1" noChangeArrowheads="1"/>
          </p:cNvPicPr>
          <p:nvPr/>
        </p:nvPicPr>
        <p:blipFill>
          <a:blip r:embed="rId5"/>
          <a:srcRect/>
          <a:stretch>
            <a:fillRect/>
          </a:stretch>
        </p:blipFill>
        <p:spPr bwMode="auto">
          <a:xfrm>
            <a:off x="414338" y="2967038"/>
            <a:ext cx="4752975" cy="447675"/>
          </a:xfrm>
          <a:prstGeom prst="rect">
            <a:avLst/>
          </a:prstGeom>
          <a:noFill/>
          <a:ln w="9525">
            <a:noFill/>
            <a:miter lim="800000"/>
            <a:headEnd/>
            <a:tailEnd/>
          </a:ln>
          <a:effectLst/>
        </p:spPr>
      </p:pic>
      <p:pic>
        <p:nvPicPr>
          <p:cNvPr id="75783" name="Picture 7"/>
          <p:cNvPicPr>
            <a:picLocks noChangeAspect="1" noChangeArrowheads="1"/>
          </p:cNvPicPr>
          <p:nvPr/>
        </p:nvPicPr>
        <p:blipFill>
          <a:blip r:embed="rId6"/>
          <a:srcRect/>
          <a:stretch>
            <a:fillRect/>
          </a:stretch>
        </p:blipFill>
        <p:spPr bwMode="auto">
          <a:xfrm>
            <a:off x="171450" y="4667250"/>
            <a:ext cx="10953750" cy="144780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5953125" y="842963"/>
            <a:ext cx="6238875" cy="2681287"/>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8">
            <p14:nvContentPartPr>
              <p14:cNvPr id="18434" name="Ink 2"/>
              <p14:cNvContentPartPr>
                <a14:cpLocks xmlns:a14="http://schemas.microsoft.com/office/drawing/2010/main" noRot="1" noChangeAspect="1" noEditPoints="1" noChangeArrowheads="1" noChangeShapeType="1"/>
              </p14:cNvContentPartPr>
              <p14:nvPr/>
            </p14:nvContentPartPr>
            <p14:xfrm>
              <a:off x="48490188" y="11533188"/>
              <a:ext cx="0" cy="0"/>
            </p14:xfrm>
          </p:contentPart>
        </mc:Choice>
        <mc:Fallback xmlns="">
          <p:pic>
            <p:nvPicPr>
              <p:cNvPr id="18434" name="Ink 2"/>
              <p:cNvPicPr>
                <a:picLocks noRot="1" noChangeAspect="1" noEditPoints="1" noChangeArrowheads="1" noChangeShapeType="1"/>
              </p:cNvPicPr>
              <p:nvPr/>
            </p:nvPicPr>
            <p:blipFill>
              <a:blip r:embed="rId9"/>
              <a:stretch>
                <a:fillRect/>
              </a:stretch>
            </p:blipFill>
            <p:spPr>
              <a:xfrm>
                <a:off x="48490188" y="11533188"/>
                <a:ext cx="0" cy="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srcRect/>
          <a:stretch>
            <a:fillRect/>
          </a:stretch>
        </p:blipFill>
        <p:spPr bwMode="auto">
          <a:xfrm>
            <a:off x="471489" y="862013"/>
            <a:ext cx="9301162" cy="3242217"/>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3165361" y="4140908"/>
            <a:ext cx="6559664" cy="258374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225" y="1165295"/>
            <a:ext cx="10325100" cy="2862322"/>
          </a:xfrm>
          <a:prstGeom prst="rect">
            <a:avLst/>
          </a:prstGeom>
        </p:spPr>
        <p:txBody>
          <a:bodyPr wrap="square">
            <a:spAutoFit/>
          </a:bodyPr>
          <a:lstStyle/>
          <a:p>
            <a:pPr>
              <a:buFont typeface="Arial" pitchFamily="34" charset="0"/>
              <a:buChar char="•"/>
            </a:pPr>
            <a:r>
              <a:rPr lang="en-US" dirty="0"/>
              <a:t>Only about 10% of the propane entering the is converted to propylene in a single pass; however, over 99% of the unconsumed propane in the reactor effluent is recovered in the separation unit and recycled back to the reactor, where it gets another chance to react. The net result is that 95% of the propane entering the is converted and 5% leaves with the final product. </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The lower single-pass conversion consequently leads to a decrease in the cost of the reactor. On the other hand, the savings may be offset by the cost of the separation process unit and the pump, pipes, and fittings in the recycle line. The final design would be based on a detailed economic analysis of the alternatives</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634D5D-744A-49E5-AFE7-56354618E597}">
  <ds:schemaRefs>
    <ds:schemaRef ds:uri="http://schemas.microsoft.com/sharepoint/v3/contenttype/forms"/>
  </ds:schemaRefs>
</ds:datastoreItem>
</file>

<file path=customXml/itemProps2.xml><?xml version="1.0" encoding="utf-8"?>
<ds:datastoreItem xmlns:ds="http://schemas.openxmlformats.org/officeDocument/2006/customXml" ds:itemID="{2DA26121-A9B8-462D-B196-175F2B848845}"/>
</file>

<file path=customXml/itemProps3.xml><?xml version="1.0" encoding="utf-8"?>
<ds:datastoreItem xmlns:ds="http://schemas.openxmlformats.org/officeDocument/2006/customXml" ds:itemID="{093F5BF5-B4A3-478F-A6F2-40A8ACDCF1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24908</TotalTime>
  <Words>323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Wingdings</vt:lpstr>
      <vt:lpstr>Wingdings 2</vt: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611</cp:revision>
  <cp:lastPrinted>2021-08-11T04:26:22Z</cp:lastPrinted>
  <dcterms:created xsi:type="dcterms:W3CDTF">2021-02-04T11:25:09Z</dcterms:created>
  <dcterms:modified xsi:type="dcterms:W3CDTF">2022-09-16T10:29:15Z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