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342" r:id="rId6"/>
    <p:sldId id="344" r:id="rId7"/>
    <p:sldId id="347" r:id="rId8"/>
    <p:sldId id="348" r:id="rId9"/>
    <p:sldId id="308" r:id="rId10"/>
    <p:sldId id="307" r:id="rId11"/>
    <p:sldId id="309" r:id="rId12"/>
    <p:sldId id="311" r:id="rId13"/>
    <p:sldId id="334" r:id="rId14"/>
    <p:sldId id="322" r:id="rId15"/>
    <p:sldId id="313" r:id="rId16"/>
    <p:sldId id="315" r:id="rId17"/>
    <p:sldId id="316" r:id="rId18"/>
    <p:sldId id="336" r:id="rId19"/>
    <p:sldId id="317" r:id="rId20"/>
    <p:sldId id="324" r:id="rId21"/>
    <p:sldId id="329" r:id="rId22"/>
    <p:sldId id="331" r:id="rId23"/>
    <p:sldId id="330" r:id="rId24"/>
    <p:sldId id="33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86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AFD7D-7F6E-4B9F-91FD-245804C92D1A}" v="7" dt="2022-08-10T17:52:56.972"/>
    <p1510:client id="{A2DDEA54-9083-48CF-8322-D833D7E0B4FB}" v="1" dt="2022-08-09T22:20:43.042"/>
    <p1510:client id="{C80A3722-C3C2-4F1C-9EE0-1FECF0F28CE6}" v="6" dt="2022-08-06T11:43:31.108"/>
    <p1510:client id="{EF93EFAB-F737-4D02-8695-66F66C3876A8}" v="21" dt="2022-08-06T08:41:5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DWIVEDI" userId="S::abhishek.dwivedi@iitg.ac.in::d949ee08-d809-4bf9-9a9b-c77f250825d5" providerId="AD" clId="Web-{EF93EFAB-F737-4D02-8695-66F66C3876A8}"/>
    <pc:docChg chg="modSld">
      <pc:chgData name="ABHISHEK DWIVEDI" userId="S::abhishek.dwivedi@iitg.ac.in::d949ee08-d809-4bf9-9a9b-c77f250825d5" providerId="AD" clId="Web-{EF93EFAB-F737-4D02-8695-66F66C3876A8}" dt="2022-08-06T08:41:58.623" v="13" actId="1076"/>
      <pc:docMkLst>
        <pc:docMk/>
      </pc:docMkLst>
      <pc:sldChg chg="modSp addAnim modAnim">
        <pc:chgData name="ABHISHEK DWIVEDI" userId="S::abhishek.dwivedi@iitg.ac.in::d949ee08-d809-4bf9-9a9b-c77f250825d5" providerId="AD" clId="Web-{EF93EFAB-F737-4D02-8695-66F66C3876A8}" dt="2022-08-06T08:40:38.342" v="10" actId="20577"/>
        <pc:sldMkLst>
          <pc:docMk/>
          <pc:sldMk cId="3894899963" sldId="344"/>
        </pc:sldMkLst>
        <pc:spChg chg="mod">
          <ac:chgData name="ABHISHEK DWIVEDI" userId="S::abhishek.dwivedi@iitg.ac.in::d949ee08-d809-4bf9-9a9b-c77f250825d5" providerId="AD" clId="Web-{EF93EFAB-F737-4D02-8695-66F66C3876A8}" dt="2022-08-06T08:40:38.342" v="10" actId="20577"/>
          <ac:spMkLst>
            <pc:docMk/>
            <pc:sldMk cId="3894899963" sldId="344"/>
            <ac:spMk id="3" creationId="{00000000-0000-0000-0000-000000000000}"/>
          </ac:spMkLst>
        </pc:spChg>
      </pc:sldChg>
      <pc:sldChg chg="modSp">
        <pc:chgData name="ABHISHEK DWIVEDI" userId="S::abhishek.dwivedi@iitg.ac.in::d949ee08-d809-4bf9-9a9b-c77f250825d5" providerId="AD" clId="Web-{EF93EFAB-F737-4D02-8695-66F66C3876A8}" dt="2022-08-06T08:41:58.623" v="13" actId="1076"/>
        <pc:sldMkLst>
          <pc:docMk/>
          <pc:sldMk cId="729378143" sldId="347"/>
        </pc:sldMkLst>
        <pc:spChg chg="mod">
          <ac:chgData name="ABHISHEK DWIVEDI" userId="S::abhishek.dwivedi@iitg.ac.in::d949ee08-d809-4bf9-9a9b-c77f250825d5" providerId="AD" clId="Web-{EF93EFAB-F737-4D02-8695-66F66C3876A8}" dt="2022-08-06T08:41:54.530" v="12" actId="1076"/>
          <ac:spMkLst>
            <pc:docMk/>
            <pc:sldMk cId="729378143" sldId="347"/>
            <ac:spMk id="46" creationId="{00000000-0000-0000-0000-000000000000}"/>
          </ac:spMkLst>
        </pc:spChg>
        <pc:picChg chg="mod">
          <ac:chgData name="ABHISHEK DWIVEDI" userId="S::abhishek.dwivedi@iitg.ac.in::d949ee08-d809-4bf9-9a9b-c77f250825d5" providerId="AD" clId="Web-{EF93EFAB-F737-4D02-8695-66F66C3876A8}" dt="2022-08-06T08:41:58.623" v="13" actId="1076"/>
          <ac:picMkLst>
            <pc:docMk/>
            <pc:sldMk cId="729378143" sldId="347"/>
            <ac:picMk id="45" creationId="{00000000-0000-0000-0000-000000000000}"/>
          </ac:picMkLst>
        </pc:picChg>
      </pc:sldChg>
    </pc:docChg>
  </pc:docChgLst>
  <pc:docChgLst>
    <pc:chgData name="ISHAN AGASHE" userId="S::i.agashe@iitg.ac.in::97d385ca-d9ed-467b-bf5f-ca1e55788494" providerId="AD" clId="Web-{A2DDEA54-9083-48CF-8322-D833D7E0B4FB}"/>
    <pc:docChg chg="modSld">
      <pc:chgData name="ISHAN AGASHE" userId="S::i.agashe@iitg.ac.in::97d385ca-d9ed-467b-bf5f-ca1e55788494" providerId="AD" clId="Web-{A2DDEA54-9083-48CF-8322-D833D7E0B4FB}" dt="2022-08-09T22:20:43.042" v="0"/>
      <pc:docMkLst>
        <pc:docMk/>
      </pc:docMkLst>
      <pc:sldChg chg="modSp">
        <pc:chgData name="ISHAN AGASHE" userId="S::i.agashe@iitg.ac.in::97d385ca-d9ed-467b-bf5f-ca1e55788494" providerId="AD" clId="Web-{A2DDEA54-9083-48CF-8322-D833D7E0B4FB}" dt="2022-08-09T22:20:43.042" v="0"/>
        <pc:sldMkLst>
          <pc:docMk/>
          <pc:sldMk cId="2139059818" sldId="307"/>
        </pc:sldMkLst>
        <pc:graphicFrameChg chg="modGraphic">
          <ac:chgData name="ISHAN AGASHE" userId="S::i.agashe@iitg.ac.in::97d385ca-d9ed-467b-bf5f-ca1e55788494" providerId="AD" clId="Web-{A2DDEA54-9083-48CF-8322-D833D7E0B4FB}" dt="2022-08-09T22:20:43.042" v="0"/>
          <ac:graphicFrameMkLst>
            <pc:docMk/>
            <pc:sldMk cId="2139059818" sldId="307"/>
            <ac:graphicFrameMk id="5" creationId="{00000000-0000-0000-0000-000000000000}"/>
          </ac:graphicFrameMkLst>
        </pc:graphicFrameChg>
      </pc:sldChg>
    </pc:docChg>
  </pc:docChgLst>
  <pc:docChgLst>
    <pc:chgData name="MUDAVATH NARESH NAYAK" userId="S::n.mudavath@iitg.ac.in::d0f41cbd-514e-4bd7-baa5-a27e0729dbed" providerId="AD" clId="Web-{10EAFD7D-7F6E-4B9F-91FD-245804C92D1A}"/>
    <pc:docChg chg="modSld">
      <pc:chgData name="MUDAVATH NARESH NAYAK" userId="S::n.mudavath@iitg.ac.in::d0f41cbd-514e-4bd7-baa5-a27e0729dbed" providerId="AD" clId="Web-{10EAFD7D-7F6E-4B9F-91FD-245804C92D1A}" dt="2022-08-10T17:52:56.972" v="6" actId="1076"/>
      <pc:docMkLst>
        <pc:docMk/>
      </pc:docMkLst>
      <pc:sldChg chg="modSp">
        <pc:chgData name="MUDAVATH NARESH NAYAK" userId="S::n.mudavath@iitg.ac.in::d0f41cbd-514e-4bd7-baa5-a27e0729dbed" providerId="AD" clId="Web-{10EAFD7D-7F6E-4B9F-91FD-245804C92D1A}" dt="2022-08-10T17:52:50.456" v="5" actId="1076"/>
        <pc:sldMkLst>
          <pc:docMk/>
          <pc:sldMk cId="1024530824" sldId="330"/>
        </pc:sldMkLst>
        <pc:spChg chg="mod">
          <ac:chgData name="MUDAVATH NARESH NAYAK" userId="S::n.mudavath@iitg.ac.in::d0f41cbd-514e-4bd7-baa5-a27e0729dbed" providerId="AD" clId="Web-{10EAFD7D-7F6E-4B9F-91FD-245804C92D1A}" dt="2022-08-10T17:52:48.909" v="4" actId="1076"/>
          <ac:spMkLst>
            <pc:docMk/>
            <pc:sldMk cId="1024530824" sldId="330"/>
            <ac:spMk id="2" creationId="{00000000-0000-0000-0000-000000000000}"/>
          </ac:spMkLst>
        </pc:spChg>
        <pc:picChg chg="mod">
          <ac:chgData name="MUDAVATH NARESH NAYAK" userId="S::n.mudavath@iitg.ac.in::d0f41cbd-514e-4bd7-baa5-a27e0729dbed" providerId="AD" clId="Web-{10EAFD7D-7F6E-4B9F-91FD-245804C92D1A}" dt="2022-08-10T17:52:50.456" v="5" actId="1076"/>
          <ac:picMkLst>
            <pc:docMk/>
            <pc:sldMk cId="1024530824" sldId="330"/>
            <ac:picMk id="3" creationId="{00000000-0000-0000-0000-000000000000}"/>
          </ac:picMkLst>
        </pc:picChg>
      </pc:sldChg>
      <pc:sldChg chg="modSp">
        <pc:chgData name="MUDAVATH NARESH NAYAK" userId="S::n.mudavath@iitg.ac.in::d0f41cbd-514e-4bd7-baa5-a27e0729dbed" providerId="AD" clId="Web-{10EAFD7D-7F6E-4B9F-91FD-245804C92D1A}" dt="2022-08-10T17:52:56.972" v="6" actId="1076"/>
        <pc:sldMkLst>
          <pc:docMk/>
          <pc:sldMk cId="956502129" sldId="331"/>
        </pc:sldMkLst>
        <pc:spChg chg="mod">
          <ac:chgData name="MUDAVATH NARESH NAYAK" userId="S::n.mudavath@iitg.ac.in::d0f41cbd-514e-4bd7-baa5-a27e0729dbed" providerId="AD" clId="Web-{10EAFD7D-7F6E-4B9F-91FD-245804C92D1A}" dt="2022-08-10T17:52:56.972" v="6" actId="1076"/>
          <ac:spMkLst>
            <pc:docMk/>
            <pc:sldMk cId="956502129" sldId="331"/>
            <ac:spMk id="2" creationId="{00000000-0000-0000-0000-000000000000}"/>
          </ac:spMkLst>
        </pc:spChg>
      </pc:sldChg>
    </pc:docChg>
  </pc:docChgLst>
  <pc:docChgLst>
    <pc:chgData name="JASKIRAT SINGH" userId="S::jaskirat@iitg.ac.in::fd361d6d-28c7-4a72-be6f-5ab0ae4832ba" providerId="AD" clId="Web-{C80A3722-C3C2-4F1C-9EE0-1FECF0F28CE6}"/>
    <pc:docChg chg="modSld">
      <pc:chgData name="JASKIRAT SINGH" userId="S::jaskirat@iitg.ac.in::fd361d6d-28c7-4a72-be6f-5ab0ae4832ba" providerId="AD" clId="Web-{C80A3722-C3C2-4F1C-9EE0-1FECF0F28CE6}" dt="2022-08-06T11:43:31.108" v="2" actId="20577"/>
      <pc:docMkLst>
        <pc:docMk/>
      </pc:docMkLst>
      <pc:sldChg chg="modSp">
        <pc:chgData name="JASKIRAT SINGH" userId="S::jaskirat@iitg.ac.in::fd361d6d-28c7-4a72-be6f-5ab0ae4832ba" providerId="AD" clId="Web-{C80A3722-C3C2-4F1C-9EE0-1FECF0F28CE6}" dt="2022-08-06T11:43:31.108" v="2" actId="20577"/>
        <pc:sldMkLst>
          <pc:docMk/>
          <pc:sldMk cId="3894899963" sldId="344"/>
        </pc:sldMkLst>
        <pc:spChg chg="mod">
          <ac:chgData name="JASKIRAT SINGH" userId="S::jaskirat@iitg.ac.in::fd361d6d-28c7-4a72-be6f-5ab0ae4832ba" providerId="AD" clId="Web-{C80A3722-C3C2-4F1C-9EE0-1FECF0F28CE6}" dt="2022-08-06T11:43:31.108" v="2" actId="20577"/>
          <ac:spMkLst>
            <pc:docMk/>
            <pc:sldMk cId="3894899963" sldId="34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8/10/2022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8/10/2022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8/10/2022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a:t>BT201</a:t>
            </a:r>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a:solidFill>
                  <a:schemeClr val="bg1">
                    <a:lumMod val="95000"/>
                  </a:schemeClr>
                </a:solidFill>
              </a:rPr>
              <a:t>28/07/2022</a:t>
            </a: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892" y="1336048"/>
            <a:ext cx="9653451" cy="4524315"/>
          </a:xfrm>
          <a:prstGeom prst="rect">
            <a:avLst/>
          </a:prstGeom>
        </p:spPr>
        <p:txBody>
          <a:bodyPr wrap="square">
            <a:spAutoFit/>
          </a:bodyPr>
          <a:lstStyle/>
          <a:p>
            <a:r>
              <a:rPr lang="en-US">
                <a:latin typeface="TimesTen-Roman"/>
              </a:rPr>
              <a:t>1. </a:t>
            </a:r>
            <a:r>
              <a:rPr lang="en-US" b="1">
                <a:latin typeface="TimesNewRomanPS-BoldMT"/>
              </a:rPr>
              <a:t>Fundamental </a:t>
            </a:r>
            <a:r>
              <a:rPr lang="en-US">
                <a:latin typeface="TimesNewRomanPSMT"/>
              </a:rPr>
              <a:t>(or basic) </a:t>
            </a:r>
            <a:r>
              <a:rPr lang="en-US" b="1">
                <a:latin typeface="TimesNewRomanPS-BoldMT"/>
              </a:rPr>
              <a:t>dimensions/units </a:t>
            </a:r>
            <a:r>
              <a:rPr lang="en-US">
                <a:latin typeface="TimesNewRomanPSMT"/>
              </a:rPr>
              <a:t>are those that can be measured independently and are sufficient to describe most physical quantities such as</a:t>
            </a:r>
            <a:r>
              <a:rPr lang="en-US">
                <a:latin typeface="TimesTen-Roman"/>
              </a:rPr>
              <a:t> mass (M), length (L), time (t), temperature (T), mole (N), electrical current (I), and light intensity etc.</a:t>
            </a:r>
          </a:p>
          <a:p>
            <a:endParaRPr lang="en-US">
              <a:latin typeface="TimesTen-Roman"/>
            </a:endParaRPr>
          </a:p>
          <a:p>
            <a:endParaRPr lang="en-US">
              <a:latin typeface="TimesTen-Roman"/>
            </a:endParaRPr>
          </a:p>
          <a:p>
            <a:r>
              <a:rPr lang="en-US" b="1" i="1"/>
              <a:t>2. Multiple units, </a:t>
            </a:r>
            <a:r>
              <a:rPr lang="en-US">
                <a:latin typeface="TimesTen-Roman"/>
              </a:rPr>
              <a:t>which are defined as multiples or fractions of base units such as minutes,</a:t>
            </a:r>
          </a:p>
          <a:p>
            <a:r>
              <a:rPr lang="en-US">
                <a:latin typeface="TimesTen-Roman"/>
              </a:rPr>
              <a:t>hours, and milliseconds, all of which are defined in terms of the base unit of a second. </a:t>
            </a:r>
          </a:p>
          <a:p>
            <a:endParaRPr lang="en-US">
              <a:latin typeface="TimesTen-Roman"/>
            </a:endParaRPr>
          </a:p>
          <a:p>
            <a:r>
              <a:rPr lang="en-US">
                <a:latin typeface="TimesTen-Roman"/>
              </a:rPr>
              <a:t>Multiple units are defined for convenience rather than necessity: it is simply more convenient</a:t>
            </a:r>
          </a:p>
          <a:p>
            <a:r>
              <a:rPr lang="en-US">
                <a:latin typeface="TimesTen-Roman"/>
              </a:rPr>
              <a:t>to refer to 3 </a:t>
            </a:r>
            <a:r>
              <a:rPr lang="en-US" err="1">
                <a:latin typeface="TimesTen-Roman"/>
              </a:rPr>
              <a:t>yr</a:t>
            </a:r>
            <a:r>
              <a:rPr lang="en-US">
                <a:latin typeface="TimesTen-Roman"/>
              </a:rPr>
              <a:t> than to 94,608,000 s.</a:t>
            </a:r>
          </a:p>
          <a:p>
            <a:endParaRPr lang="en-US">
              <a:latin typeface="TimesTen-Roman"/>
            </a:endParaRPr>
          </a:p>
          <a:p>
            <a:endParaRPr lang="en-US">
              <a:latin typeface="TimesTen-Roman"/>
            </a:endParaRPr>
          </a:p>
          <a:p>
            <a:r>
              <a:rPr lang="en-US" b="1" i="1"/>
              <a:t>3. </a:t>
            </a:r>
            <a:r>
              <a:rPr lang="en-US" b="1">
                <a:latin typeface="TimesNewRomanPS-BoldMT"/>
              </a:rPr>
              <a:t>Derived dimensions/units </a:t>
            </a:r>
            <a:r>
              <a:rPr lang="en-US">
                <a:latin typeface="TimesNewRomanPSMT"/>
              </a:rPr>
              <a:t>are those that can be developed in terms of the fundamental</a:t>
            </a:r>
          </a:p>
          <a:p>
            <a:r>
              <a:rPr lang="en-US">
                <a:latin typeface="TimesNewRomanPSMT"/>
              </a:rPr>
              <a:t>dimensions/units</a:t>
            </a:r>
            <a:endParaRPr lang="en-US"/>
          </a:p>
          <a:p>
            <a:pPr lvl="1"/>
            <a:r>
              <a:rPr lang="en-US" b="1" i="1"/>
              <a:t>Derived units </a:t>
            </a:r>
            <a:r>
              <a:rPr lang="en-US">
                <a:latin typeface="TimesTen-Roman"/>
              </a:rPr>
              <a:t>obtained in one of two ways:</a:t>
            </a:r>
          </a:p>
          <a:p>
            <a:pPr lvl="1"/>
            <a:r>
              <a:rPr lang="en-US">
                <a:latin typeface="TimesTen-Roman"/>
              </a:rPr>
              <a:t>By multiplying and dividing base or multiple units (cm</a:t>
            </a:r>
            <a:r>
              <a:rPr lang="en-US" baseline="30000">
                <a:latin typeface="TimesTen-Roman"/>
              </a:rPr>
              <a:t>2</a:t>
            </a:r>
            <a:r>
              <a:rPr lang="en-US">
                <a:latin typeface="TimesTen-Roman"/>
              </a:rPr>
              <a:t> , </a:t>
            </a:r>
            <a:r>
              <a:rPr lang="en-US" err="1">
                <a:latin typeface="TimesTen-Roman"/>
              </a:rPr>
              <a:t>ft</a:t>
            </a:r>
            <a:r>
              <a:rPr lang="en-US">
                <a:latin typeface="TimesTen-Roman"/>
              </a:rPr>
              <a:t>/min, </a:t>
            </a:r>
            <a:r>
              <a:rPr lang="en-US" err="1">
                <a:latin typeface="TimesTen-Roman"/>
              </a:rPr>
              <a:t>kg.m</a:t>
            </a:r>
            <a:r>
              <a:rPr lang="en-US">
                <a:latin typeface="TimesTen-Roman"/>
              </a:rPr>
              <a:t>/s , etc.). </a:t>
            </a:r>
          </a:p>
        </p:txBody>
      </p:sp>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Classification</a:t>
            </a:r>
          </a:p>
        </p:txBody>
      </p:sp>
    </p:spTree>
    <p:extLst>
      <p:ext uri="{BB962C8B-B14F-4D97-AF65-F5344CB8AC3E}">
        <p14:creationId xmlns:p14="http://schemas.microsoft.com/office/powerpoint/2010/main" val="341138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3708" y="3387984"/>
            <a:ext cx="5588292" cy="2984315"/>
          </a:xfrm>
          <a:prstGeom prst="rect">
            <a:avLst/>
          </a:prstGeom>
        </p:spPr>
      </p:pic>
      <p:grpSp>
        <p:nvGrpSpPr>
          <p:cNvPr id="13" name="Group 12"/>
          <p:cNvGrpSpPr/>
          <p:nvPr/>
        </p:nvGrpSpPr>
        <p:grpSpPr>
          <a:xfrm>
            <a:off x="255400" y="954028"/>
            <a:ext cx="4993494" cy="3608088"/>
            <a:chOff x="587909" y="1167339"/>
            <a:chExt cx="5593278" cy="3608088"/>
          </a:xfrm>
        </p:grpSpPr>
        <p:pic>
          <p:nvPicPr>
            <p:cNvPr id="3" name="Picture 2"/>
            <p:cNvPicPr>
              <a:picLocks noChangeAspect="1"/>
            </p:cNvPicPr>
            <p:nvPr/>
          </p:nvPicPr>
          <p:blipFill>
            <a:blip r:embed="rId3"/>
            <a:stretch>
              <a:fillRect/>
            </a:stretch>
          </p:blipFill>
          <p:spPr>
            <a:xfrm>
              <a:off x="587909" y="1596869"/>
              <a:ext cx="5593278" cy="3178558"/>
            </a:xfrm>
            <a:prstGeom prst="rect">
              <a:avLst/>
            </a:prstGeom>
          </p:spPr>
        </p:pic>
        <p:sp>
          <p:nvSpPr>
            <p:cNvPr id="4" name="Rectangle 3"/>
            <p:cNvSpPr/>
            <p:nvPr/>
          </p:nvSpPr>
          <p:spPr>
            <a:xfrm>
              <a:off x="2509500" y="1167339"/>
              <a:ext cx="2005677" cy="369332"/>
            </a:xfrm>
            <a:prstGeom prst="rect">
              <a:avLst/>
            </a:prstGeom>
          </p:spPr>
          <p:txBody>
            <a:bodyPr wrap="none">
              <a:spAutoFit/>
            </a:bodyPr>
            <a:lstStyle/>
            <a:p>
              <a:r>
                <a:rPr lang="en-US">
                  <a:latin typeface="TimesTen-Roman"/>
                </a:rPr>
                <a:t>SI and CGS Units</a:t>
              </a:r>
              <a:endParaRPr lang="en-US"/>
            </a:p>
          </p:txBody>
        </p:sp>
        <p:sp>
          <p:nvSpPr>
            <p:cNvPr id="5" name="TextBox 4"/>
            <p:cNvSpPr txBox="1"/>
            <p:nvPr/>
          </p:nvSpPr>
          <p:spPr>
            <a:xfrm>
              <a:off x="1701828" y="2392280"/>
              <a:ext cx="490998" cy="338554"/>
            </a:xfrm>
            <a:prstGeom prst="rect">
              <a:avLst/>
            </a:prstGeom>
            <a:noFill/>
          </p:spPr>
          <p:txBody>
            <a:bodyPr wrap="square" rtlCol="0">
              <a:spAutoFit/>
            </a:bodyPr>
            <a:lstStyle/>
            <a:p>
              <a:r>
                <a:rPr lang="en-US" sz="1600"/>
                <a:t>(L)</a:t>
              </a:r>
            </a:p>
          </p:txBody>
        </p:sp>
        <p:sp>
          <p:nvSpPr>
            <p:cNvPr id="6" name="TextBox 5"/>
            <p:cNvSpPr txBox="1"/>
            <p:nvPr/>
          </p:nvSpPr>
          <p:spPr>
            <a:xfrm>
              <a:off x="1701828" y="2868889"/>
              <a:ext cx="621475" cy="338554"/>
            </a:xfrm>
            <a:prstGeom prst="rect">
              <a:avLst/>
            </a:prstGeom>
            <a:noFill/>
          </p:spPr>
          <p:txBody>
            <a:bodyPr wrap="square" rtlCol="0">
              <a:spAutoFit/>
            </a:bodyPr>
            <a:lstStyle/>
            <a:p>
              <a:r>
                <a:rPr lang="en-US" sz="1600"/>
                <a:t>(M)</a:t>
              </a:r>
            </a:p>
          </p:txBody>
        </p:sp>
        <p:sp>
          <p:nvSpPr>
            <p:cNvPr id="7" name="TextBox 6"/>
            <p:cNvSpPr txBox="1"/>
            <p:nvPr/>
          </p:nvSpPr>
          <p:spPr>
            <a:xfrm>
              <a:off x="1701827" y="3601295"/>
              <a:ext cx="807673" cy="338554"/>
            </a:xfrm>
            <a:prstGeom prst="rect">
              <a:avLst/>
            </a:prstGeom>
            <a:noFill/>
          </p:spPr>
          <p:txBody>
            <a:bodyPr wrap="square" rtlCol="0">
              <a:spAutoFit/>
            </a:bodyPr>
            <a:lstStyle/>
            <a:p>
              <a:r>
                <a:rPr lang="en-US" sz="1600"/>
                <a:t>(T)</a:t>
              </a:r>
            </a:p>
          </p:txBody>
        </p:sp>
        <p:sp>
          <p:nvSpPr>
            <p:cNvPr id="8" name="TextBox 7"/>
            <p:cNvSpPr txBox="1"/>
            <p:nvPr/>
          </p:nvSpPr>
          <p:spPr>
            <a:xfrm>
              <a:off x="1701828" y="3309212"/>
              <a:ext cx="562174" cy="338554"/>
            </a:xfrm>
            <a:prstGeom prst="rect">
              <a:avLst/>
            </a:prstGeom>
            <a:noFill/>
          </p:spPr>
          <p:txBody>
            <a:bodyPr wrap="square" rtlCol="0">
              <a:spAutoFit/>
            </a:bodyPr>
            <a:lstStyle/>
            <a:p>
              <a:r>
                <a:rPr lang="en-US" sz="1600"/>
                <a:t>(N)</a:t>
              </a:r>
            </a:p>
          </p:txBody>
        </p:sp>
        <p:sp>
          <p:nvSpPr>
            <p:cNvPr id="9" name="TextBox 8"/>
            <p:cNvSpPr txBox="1"/>
            <p:nvPr/>
          </p:nvSpPr>
          <p:spPr>
            <a:xfrm>
              <a:off x="2323303" y="4183403"/>
              <a:ext cx="490998" cy="338554"/>
            </a:xfrm>
            <a:prstGeom prst="rect">
              <a:avLst/>
            </a:prstGeom>
            <a:noFill/>
          </p:spPr>
          <p:txBody>
            <a:bodyPr wrap="square" rtlCol="0">
              <a:spAutoFit/>
            </a:bodyPr>
            <a:lstStyle/>
            <a:p>
              <a:r>
                <a:rPr lang="en-US" sz="1600"/>
                <a:t>(I)</a:t>
              </a:r>
            </a:p>
          </p:txBody>
        </p:sp>
        <p:sp>
          <p:nvSpPr>
            <p:cNvPr id="10" name="TextBox 9"/>
            <p:cNvSpPr txBox="1"/>
            <p:nvPr/>
          </p:nvSpPr>
          <p:spPr>
            <a:xfrm>
              <a:off x="2170903" y="3844849"/>
              <a:ext cx="490998" cy="338554"/>
            </a:xfrm>
            <a:prstGeom prst="rect">
              <a:avLst/>
            </a:prstGeom>
            <a:noFill/>
          </p:spPr>
          <p:txBody>
            <a:bodyPr wrap="square" rtlCol="0">
              <a:spAutoFit/>
            </a:bodyPr>
            <a:lstStyle/>
            <a:p>
              <a:r>
                <a:rPr lang="en-US" sz="1600"/>
                <a:t>(</a:t>
              </a:r>
              <a:r>
                <a:rPr lang="el-GR" sz="1600"/>
                <a:t>θ</a:t>
              </a:r>
              <a:r>
                <a:rPr lang="en-US" sz="1600"/>
                <a:t>)</a:t>
              </a:r>
            </a:p>
          </p:txBody>
        </p:sp>
        <p:sp>
          <p:nvSpPr>
            <p:cNvPr id="12" name="TextBox 11"/>
            <p:cNvSpPr txBox="1"/>
            <p:nvPr/>
          </p:nvSpPr>
          <p:spPr>
            <a:xfrm>
              <a:off x="2264001" y="4392839"/>
              <a:ext cx="490998" cy="338554"/>
            </a:xfrm>
            <a:prstGeom prst="rect">
              <a:avLst/>
            </a:prstGeom>
            <a:noFill/>
          </p:spPr>
          <p:txBody>
            <a:bodyPr wrap="square" rtlCol="0">
              <a:spAutoFit/>
            </a:bodyPr>
            <a:lstStyle/>
            <a:p>
              <a:r>
                <a:rPr lang="en-US" sz="1600"/>
                <a:t>(J)</a:t>
              </a:r>
            </a:p>
          </p:txBody>
        </p:sp>
      </p:grpSp>
      <p:sp>
        <p:nvSpPr>
          <p:cNvPr id="14" name="TextBox 13"/>
          <p:cNvSpPr txBox="1"/>
          <p:nvPr/>
        </p:nvSpPr>
        <p:spPr>
          <a:xfrm>
            <a:off x="5658078" y="4065049"/>
            <a:ext cx="630420" cy="338554"/>
          </a:xfrm>
          <a:prstGeom prst="rect">
            <a:avLst/>
          </a:prstGeom>
          <a:noFill/>
        </p:spPr>
        <p:txBody>
          <a:bodyPr wrap="square" rtlCol="0">
            <a:spAutoFit/>
          </a:bodyPr>
          <a:lstStyle/>
          <a:p>
            <a:r>
              <a:rPr lang="en-US" sz="1600"/>
              <a:t>(L</a:t>
            </a:r>
            <a:r>
              <a:rPr lang="en-US" sz="1600" baseline="30000"/>
              <a:t>3</a:t>
            </a:r>
            <a:r>
              <a:rPr lang="en-US" sz="1600"/>
              <a:t>)</a:t>
            </a:r>
          </a:p>
        </p:txBody>
      </p:sp>
      <p:sp>
        <p:nvSpPr>
          <p:cNvPr id="15" name="TextBox 14"/>
          <p:cNvSpPr txBox="1"/>
          <p:nvPr/>
        </p:nvSpPr>
        <p:spPr>
          <a:xfrm>
            <a:off x="5639237" y="4562116"/>
            <a:ext cx="1011972" cy="338554"/>
          </a:xfrm>
          <a:prstGeom prst="rect">
            <a:avLst/>
          </a:prstGeom>
          <a:noFill/>
        </p:spPr>
        <p:txBody>
          <a:bodyPr wrap="square" rtlCol="0">
            <a:spAutoFit/>
          </a:bodyPr>
          <a:lstStyle/>
          <a:p>
            <a:r>
              <a:rPr lang="en-US" sz="1600"/>
              <a:t>(MLT</a:t>
            </a:r>
            <a:r>
              <a:rPr lang="en-US" sz="1600" baseline="30000"/>
              <a:t>-2</a:t>
            </a:r>
            <a:r>
              <a:rPr lang="en-US" sz="1600"/>
              <a:t>)</a:t>
            </a:r>
          </a:p>
        </p:txBody>
      </p:sp>
      <p:sp>
        <p:nvSpPr>
          <p:cNvPr id="16" name="TextBox 15"/>
          <p:cNvSpPr txBox="1"/>
          <p:nvPr/>
        </p:nvSpPr>
        <p:spPr>
          <a:xfrm>
            <a:off x="5591736" y="5032541"/>
            <a:ext cx="1011972" cy="338554"/>
          </a:xfrm>
          <a:prstGeom prst="rect">
            <a:avLst/>
          </a:prstGeom>
          <a:noFill/>
        </p:spPr>
        <p:txBody>
          <a:bodyPr wrap="square" rtlCol="0">
            <a:spAutoFit/>
          </a:bodyPr>
          <a:lstStyle/>
          <a:p>
            <a:r>
              <a:rPr lang="en-US" sz="1600"/>
              <a:t>(ML</a:t>
            </a:r>
            <a:r>
              <a:rPr lang="en-US" sz="1600" baseline="30000"/>
              <a:t>-1</a:t>
            </a:r>
            <a:r>
              <a:rPr lang="en-US" sz="1600"/>
              <a:t>T</a:t>
            </a:r>
            <a:r>
              <a:rPr lang="en-US" sz="1600" baseline="30000"/>
              <a:t>-2</a:t>
            </a:r>
            <a:r>
              <a:rPr lang="en-US" sz="1600"/>
              <a:t>)</a:t>
            </a:r>
          </a:p>
        </p:txBody>
      </p:sp>
      <p:sp>
        <p:nvSpPr>
          <p:cNvPr id="17" name="TextBox 16"/>
          <p:cNvSpPr txBox="1"/>
          <p:nvPr/>
        </p:nvSpPr>
        <p:spPr>
          <a:xfrm>
            <a:off x="5634328" y="5354218"/>
            <a:ext cx="1011972" cy="338554"/>
          </a:xfrm>
          <a:prstGeom prst="rect">
            <a:avLst/>
          </a:prstGeom>
          <a:noFill/>
        </p:spPr>
        <p:txBody>
          <a:bodyPr wrap="square" rtlCol="0">
            <a:spAutoFit/>
          </a:bodyPr>
          <a:lstStyle/>
          <a:p>
            <a:r>
              <a:rPr lang="en-US" sz="1600"/>
              <a:t>(ML</a:t>
            </a:r>
            <a:r>
              <a:rPr lang="en-US" sz="1600" baseline="30000"/>
              <a:t>2</a:t>
            </a:r>
            <a:r>
              <a:rPr lang="en-US" sz="1600"/>
              <a:t>T</a:t>
            </a:r>
            <a:r>
              <a:rPr lang="en-US" sz="1600" baseline="30000"/>
              <a:t>-2</a:t>
            </a:r>
            <a:r>
              <a:rPr lang="en-US" sz="1600"/>
              <a:t>)</a:t>
            </a:r>
          </a:p>
        </p:txBody>
      </p:sp>
      <p:sp>
        <p:nvSpPr>
          <p:cNvPr id="18" name="TextBox 17"/>
          <p:cNvSpPr txBox="1"/>
          <p:nvPr/>
        </p:nvSpPr>
        <p:spPr>
          <a:xfrm>
            <a:off x="5658078" y="6032940"/>
            <a:ext cx="1011972" cy="338554"/>
          </a:xfrm>
          <a:prstGeom prst="rect">
            <a:avLst/>
          </a:prstGeom>
          <a:noFill/>
        </p:spPr>
        <p:txBody>
          <a:bodyPr wrap="square" rtlCol="0">
            <a:spAutoFit/>
          </a:bodyPr>
          <a:lstStyle/>
          <a:p>
            <a:r>
              <a:rPr lang="en-US" sz="1600"/>
              <a:t>(ML</a:t>
            </a:r>
            <a:r>
              <a:rPr lang="en-US" sz="1600" baseline="30000"/>
              <a:t>2</a:t>
            </a:r>
            <a:r>
              <a:rPr lang="en-US" sz="1600"/>
              <a:t>T</a:t>
            </a:r>
            <a:r>
              <a:rPr lang="en-US" sz="1600" baseline="30000"/>
              <a:t>-3</a:t>
            </a:r>
            <a:r>
              <a:rPr lang="en-US" sz="1600"/>
              <a:t>)</a:t>
            </a:r>
          </a:p>
        </p:txBody>
      </p:sp>
      <p:sp>
        <p:nvSpPr>
          <p:cNvPr id="19" name="TextBox 18"/>
          <p:cNvSpPr txBox="1"/>
          <p:nvPr/>
        </p:nvSpPr>
        <p:spPr>
          <a:xfrm>
            <a:off x="5248894" y="3716654"/>
            <a:ext cx="1354814" cy="338554"/>
          </a:xfrm>
          <a:prstGeom prst="rect">
            <a:avLst/>
          </a:prstGeom>
          <a:noFill/>
        </p:spPr>
        <p:txBody>
          <a:bodyPr wrap="square" rtlCol="0">
            <a:spAutoFit/>
          </a:bodyPr>
          <a:lstStyle/>
          <a:p>
            <a:r>
              <a:rPr lang="en-US" sz="1600" u="sng"/>
              <a:t>(Dimension)</a:t>
            </a:r>
          </a:p>
        </p:txBody>
      </p:sp>
    </p:spTree>
    <p:extLst>
      <p:ext uri="{BB962C8B-B14F-4D97-AF65-F5344CB8AC3E}">
        <p14:creationId xmlns:p14="http://schemas.microsoft.com/office/powerpoint/2010/main" val="3415967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1003" y="1354534"/>
            <a:ext cx="9001534" cy="5226697"/>
          </a:xfrm>
          <a:prstGeom prst="rect">
            <a:avLst/>
          </a:prstGeom>
        </p:spPr>
      </p:pic>
    </p:spTree>
    <p:extLst>
      <p:ext uri="{BB962C8B-B14F-4D97-AF65-F5344CB8AC3E}">
        <p14:creationId xmlns:p14="http://schemas.microsoft.com/office/powerpoint/2010/main" val="406351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729" y="3696040"/>
            <a:ext cx="10613373" cy="707886"/>
          </a:xfrm>
          <a:prstGeom prst="rect">
            <a:avLst/>
          </a:prstGeom>
        </p:spPr>
        <p:txBody>
          <a:bodyPr wrap="square">
            <a:spAutoFit/>
          </a:bodyPr>
          <a:lstStyle/>
          <a:p>
            <a:pPr marL="285750" indent="-285750">
              <a:buFont typeface="Wingdings" panose="05000000000000000000" pitchFamily="2" charset="2"/>
              <a:buChar char="§"/>
            </a:pPr>
            <a:r>
              <a:rPr lang="en-US" sz="2000"/>
              <a:t>Raising a quantity (in particular, a conversion factor) to a power raises its units to the same power.</a:t>
            </a:r>
          </a:p>
        </p:txBody>
      </p:sp>
      <p:sp>
        <p:nvSpPr>
          <p:cNvPr id="4" name="Rectangle 3"/>
          <p:cNvSpPr/>
          <p:nvPr/>
        </p:nvSpPr>
        <p:spPr>
          <a:xfrm>
            <a:off x="609730" y="1354293"/>
            <a:ext cx="9909566" cy="1938992"/>
          </a:xfrm>
          <a:prstGeom prst="rect">
            <a:avLst/>
          </a:prstGeom>
        </p:spPr>
        <p:txBody>
          <a:bodyPr wrap="square">
            <a:spAutoFit/>
          </a:bodyPr>
          <a:lstStyle/>
          <a:p>
            <a:pPr marL="342900" indent="-342900">
              <a:buFont typeface="Courier New" panose="02070309020205020404" pitchFamily="49" charset="0"/>
              <a:buChar char="o"/>
            </a:pPr>
            <a:r>
              <a:rPr lang="en-US" sz="2000"/>
              <a:t>Procedure for converting one set of units to another is simply to multiply any number and its associated units by ratios termed </a:t>
            </a:r>
            <a:r>
              <a:rPr lang="en-US" sz="2000" b="1"/>
              <a:t>conversion factors</a:t>
            </a:r>
            <a:endParaRPr lang="en-US" sz="2000"/>
          </a:p>
          <a:p>
            <a:pPr marL="342900" indent="-342900">
              <a:buFont typeface="Courier New" panose="02070309020205020404" pitchFamily="49" charset="0"/>
              <a:buChar char="o"/>
            </a:pPr>
            <a:endParaRPr lang="en-US" sz="2000"/>
          </a:p>
          <a:p>
            <a:pPr marL="342900" indent="-342900">
              <a:buFont typeface="Courier New" panose="02070309020205020404" pitchFamily="49" charset="0"/>
              <a:buChar char="o"/>
            </a:pPr>
            <a:r>
              <a:rPr lang="en-US" sz="2000">
                <a:latin typeface="TimesNewRomanPSMT"/>
              </a:rPr>
              <a:t>Note that because conversion factors are composed of equivalents between units, multiplying a quantity by one or more conversion factors </a:t>
            </a:r>
            <a:r>
              <a:rPr lang="en-US" sz="2000">
                <a:solidFill>
                  <a:srgbClr val="FF0000"/>
                </a:solidFill>
                <a:latin typeface="TimesNewRomanPSMT"/>
              </a:rPr>
              <a:t>does not actually change the basic quantity</a:t>
            </a:r>
            <a:r>
              <a:rPr lang="en-US" sz="2000">
                <a:latin typeface="TimesNewRomanPSMT"/>
              </a:rPr>
              <a:t>, only its numerical value and its units</a:t>
            </a:r>
            <a:endParaRPr lang="en-US" sz="2000"/>
          </a:p>
        </p:txBody>
      </p:sp>
      <p:sp>
        <p:nvSpPr>
          <p:cNvPr id="5" name="Rectangle 4"/>
          <p:cNvSpPr/>
          <p:nvPr/>
        </p:nvSpPr>
        <p:spPr>
          <a:xfrm>
            <a:off x="609730" y="4356747"/>
            <a:ext cx="9529555" cy="707886"/>
          </a:xfrm>
          <a:prstGeom prst="rect">
            <a:avLst/>
          </a:prstGeom>
        </p:spPr>
        <p:txBody>
          <a:bodyPr wrap="square">
            <a:spAutoFit/>
          </a:bodyPr>
          <a:lstStyle/>
          <a:p>
            <a:pPr marL="285750" indent="-285750">
              <a:buFont typeface="Wingdings" panose="05000000000000000000" pitchFamily="2" charset="2"/>
              <a:buChar char="§"/>
            </a:pPr>
            <a:r>
              <a:rPr lang="en-US" sz="2000"/>
              <a:t>In this example note that not only are the numbers raised to a power, but the units also are raised to the same power</a:t>
            </a:r>
          </a:p>
        </p:txBody>
      </p:sp>
      <p:sp>
        <p:nvSpPr>
          <p:cNvPr id="6" name="Rectangle 5"/>
          <p:cNvSpPr/>
          <p:nvPr/>
        </p:nvSpPr>
        <p:spPr>
          <a:xfrm>
            <a:off x="1467788" y="5444074"/>
            <a:ext cx="3754554" cy="400110"/>
          </a:xfrm>
          <a:prstGeom prst="rect">
            <a:avLst/>
          </a:prstGeom>
        </p:spPr>
        <p:txBody>
          <a:bodyPr wrap="none">
            <a:spAutoFit/>
          </a:bodyPr>
          <a:lstStyle/>
          <a:p>
            <a:r>
              <a:rPr lang="en-US" sz="2000"/>
              <a:t>Change 400 in</a:t>
            </a:r>
            <a:r>
              <a:rPr lang="en-US" sz="2000" baseline="30000"/>
              <a:t>3</a:t>
            </a:r>
            <a:r>
              <a:rPr lang="en-US" sz="2000"/>
              <a:t>/day to cm</a:t>
            </a:r>
            <a:r>
              <a:rPr lang="en-US" sz="2000" baseline="30000"/>
              <a:t>3</a:t>
            </a:r>
            <a:r>
              <a:rPr lang="en-US" sz="2000"/>
              <a:t>/min</a:t>
            </a:r>
          </a:p>
        </p:txBody>
      </p:sp>
      <p:pic>
        <p:nvPicPr>
          <p:cNvPr id="7" name="Picture 6"/>
          <p:cNvPicPr>
            <a:picLocks noChangeAspect="1"/>
          </p:cNvPicPr>
          <p:nvPr/>
        </p:nvPicPr>
        <p:blipFill>
          <a:blip r:embed="rId2"/>
          <a:stretch>
            <a:fillRect/>
          </a:stretch>
        </p:blipFill>
        <p:spPr>
          <a:xfrm>
            <a:off x="5748260" y="5323940"/>
            <a:ext cx="4391025" cy="609600"/>
          </a:xfrm>
          <a:prstGeom prst="rect">
            <a:avLst/>
          </a:prstGeom>
        </p:spPr>
      </p:pic>
      <p:sp>
        <p:nvSpPr>
          <p:cNvPr id="8" name="Rectangle 7"/>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Conversion of system of units</a:t>
            </a:r>
          </a:p>
        </p:txBody>
      </p:sp>
    </p:spTree>
    <p:extLst>
      <p:ext uri="{BB962C8B-B14F-4D97-AF65-F5344CB8AC3E}">
        <p14:creationId xmlns:p14="http://schemas.microsoft.com/office/powerpoint/2010/main" val="2323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Dimensional Homogeneity  </a:t>
            </a:r>
          </a:p>
        </p:txBody>
      </p:sp>
      <p:sp>
        <p:nvSpPr>
          <p:cNvPr id="4" name="Rectangle 3"/>
          <p:cNvSpPr/>
          <p:nvPr/>
        </p:nvSpPr>
        <p:spPr>
          <a:xfrm>
            <a:off x="814251" y="1412523"/>
            <a:ext cx="10289177" cy="923330"/>
          </a:xfrm>
          <a:prstGeom prst="rect">
            <a:avLst/>
          </a:prstGeom>
        </p:spPr>
        <p:txBody>
          <a:bodyPr wrap="square">
            <a:spAutoFit/>
          </a:bodyPr>
          <a:lstStyle/>
          <a:p>
            <a:r>
              <a:rPr lang="en-US" b="1">
                <a:solidFill>
                  <a:srgbClr val="000000"/>
                </a:solidFill>
                <a:latin typeface="TimesNewRomanPS-BoldMT"/>
              </a:rPr>
              <a:t>A basic principle exists that equations must be dimensionally consistent</a:t>
            </a:r>
            <a:r>
              <a:rPr lang="en-US">
                <a:solidFill>
                  <a:srgbClr val="000000"/>
                </a:solidFill>
                <a:latin typeface="TimesNewRomanPSMT"/>
              </a:rPr>
              <a:t>. </a:t>
            </a:r>
          </a:p>
          <a:p>
            <a:endParaRPr lang="en-US">
              <a:solidFill>
                <a:srgbClr val="000000"/>
              </a:solidFill>
              <a:latin typeface="TimesNewRomanPSMT"/>
            </a:endParaRPr>
          </a:p>
          <a:p>
            <a:r>
              <a:rPr lang="en-US">
                <a:solidFill>
                  <a:srgbClr val="000000"/>
                </a:solidFill>
                <a:latin typeface="TimesNewRomanPSMT"/>
              </a:rPr>
              <a:t>What the principle  means is that each term in an equation must have the same net dimensions</a:t>
            </a:r>
          </a:p>
        </p:txBody>
      </p:sp>
      <p:sp>
        <p:nvSpPr>
          <p:cNvPr id="2" name="Rectangle 1"/>
          <p:cNvSpPr/>
          <p:nvPr/>
        </p:nvSpPr>
        <p:spPr>
          <a:xfrm>
            <a:off x="2018287" y="2749550"/>
            <a:ext cx="8150430" cy="646331"/>
          </a:xfrm>
          <a:prstGeom prst="rect">
            <a:avLst/>
          </a:prstGeom>
        </p:spPr>
        <p:txBody>
          <a:bodyPr wrap="square">
            <a:spAutoFit/>
          </a:bodyPr>
          <a:lstStyle/>
          <a:p>
            <a:r>
              <a:rPr lang="en-US" i="1"/>
              <a:t>Every valid equation must be dimensionally homogeneous: that is, all additive terms on both sides of the equation must have the same dimensions.</a:t>
            </a:r>
            <a:endParaRPr lang="en-US"/>
          </a:p>
        </p:txBody>
      </p:sp>
      <p:sp>
        <p:nvSpPr>
          <p:cNvPr id="9" name="Rectangle 8"/>
          <p:cNvSpPr/>
          <p:nvPr/>
        </p:nvSpPr>
        <p:spPr>
          <a:xfrm>
            <a:off x="2018286" y="3548281"/>
            <a:ext cx="8610129" cy="2492990"/>
          </a:xfrm>
          <a:prstGeom prst="rect">
            <a:avLst/>
          </a:prstGeom>
        </p:spPr>
        <p:txBody>
          <a:bodyPr wrap="square">
            <a:spAutoFit/>
          </a:bodyPr>
          <a:lstStyle/>
          <a:p>
            <a:r>
              <a:rPr lang="en-US" i="1"/>
              <a:t>u=u</a:t>
            </a:r>
            <a:r>
              <a:rPr lang="en-US" i="1" baseline="-25000"/>
              <a:t>0</a:t>
            </a:r>
            <a:r>
              <a:rPr lang="en-US" i="1"/>
              <a:t>+gt</a:t>
            </a:r>
          </a:p>
          <a:p>
            <a:endParaRPr lang="en-US" i="1"/>
          </a:p>
          <a:p>
            <a:r>
              <a:rPr lang="en-US"/>
              <a:t>Dimension of </a:t>
            </a:r>
            <a:r>
              <a:rPr lang="en-US" i="1"/>
              <a:t>LHS=</a:t>
            </a:r>
            <a:r>
              <a:rPr lang="en-US"/>
              <a:t> LT</a:t>
            </a:r>
            <a:r>
              <a:rPr lang="en-US" baseline="30000"/>
              <a:t>-1</a:t>
            </a:r>
          </a:p>
          <a:p>
            <a:endParaRPr lang="en-US" i="1" baseline="30000"/>
          </a:p>
          <a:p>
            <a:r>
              <a:rPr lang="en-US"/>
              <a:t>Dimension of </a:t>
            </a:r>
            <a:r>
              <a:rPr lang="en-US" i="1"/>
              <a:t>RHS=</a:t>
            </a:r>
            <a:r>
              <a:rPr lang="en-US"/>
              <a:t> LT</a:t>
            </a:r>
            <a:r>
              <a:rPr lang="en-US" baseline="30000"/>
              <a:t>-1</a:t>
            </a:r>
            <a:r>
              <a:rPr lang="en-US"/>
              <a:t>+  LT</a:t>
            </a:r>
            <a:r>
              <a:rPr lang="en-US" baseline="30000"/>
              <a:t>-2</a:t>
            </a:r>
            <a:r>
              <a:rPr lang="en-US"/>
              <a:t> x T  = LT</a:t>
            </a:r>
            <a:r>
              <a:rPr lang="en-US" baseline="30000"/>
              <a:t>-1</a:t>
            </a:r>
          </a:p>
          <a:p>
            <a:r>
              <a:rPr lang="en-US"/>
              <a:t> </a:t>
            </a:r>
            <a:endParaRPr lang="en-US" i="1"/>
          </a:p>
          <a:p>
            <a:endParaRPr lang="en-US" i="1"/>
          </a:p>
          <a:p>
            <a:endParaRPr lang="en-US" i="1"/>
          </a:p>
          <a:p>
            <a:endParaRPr lang="en-US"/>
          </a:p>
        </p:txBody>
      </p:sp>
    </p:spTree>
    <p:extLst>
      <p:ext uri="{BB962C8B-B14F-4D97-AF65-F5344CB8AC3E}">
        <p14:creationId xmlns:p14="http://schemas.microsoft.com/office/powerpoint/2010/main" val="331205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Cont.</a:t>
            </a:r>
          </a:p>
        </p:txBody>
      </p:sp>
      <p:sp>
        <p:nvSpPr>
          <p:cNvPr id="4" name="Rectangle 3"/>
          <p:cNvSpPr/>
          <p:nvPr/>
        </p:nvSpPr>
        <p:spPr>
          <a:xfrm>
            <a:off x="814251" y="1412523"/>
            <a:ext cx="10289177" cy="646331"/>
          </a:xfrm>
          <a:prstGeom prst="rect">
            <a:avLst/>
          </a:prstGeom>
        </p:spPr>
        <p:txBody>
          <a:bodyPr wrap="square">
            <a:spAutoFit/>
          </a:bodyPr>
          <a:lstStyle/>
          <a:p>
            <a:pPr marL="285750" indent="-285750">
              <a:buFont typeface="Wingdings" panose="05000000000000000000" pitchFamily="2" charset="2"/>
              <a:buChar char="Ø"/>
            </a:pPr>
            <a:r>
              <a:rPr lang="en-US">
                <a:solidFill>
                  <a:srgbClr val="000000"/>
                </a:solidFill>
                <a:latin typeface="TimesNewRomanPSMT"/>
              </a:rPr>
              <a:t>The concept of dimensional consistency can be illustrated by an equation that represents the</a:t>
            </a:r>
          </a:p>
          <a:p>
            <a:r>
              <a:rPr lang="en-US">
                <a:solidFill>
                  <a:srgbClr val="000000"/>
                </a:solidFill>
                <a:latin typeface="TimesNewRomanPSMT"/>
              </a:rPr>
              <a:t>pressure/volume/temperature behavior of a gas and is known as van der Waals’ equation</a:t>
            </a:r>
            <a:endParaRPr lang="en-US"/>
          </a:p>
        </p:txBody>
      </p:sp>
      <p:pic>
        <p:nvPicPr>
          <p:cNvPr id="5" name="Picture 4"/>
          <p:cNvPicPr>
            <a:picLocks noChangeAspect="1"/>
          </p:cNvPicPr>
          <p:nvPr/>
        </p:nvPicPr>
        <p:blipFill>
          <a:blip r:embed="rId2"/>
          <a:stretch>
            <a:fillRect/>
          </a:stretch>
        </p:blipFill>
        <p:spPr>
          <a:xfrm>
            <a:off x="3819424" y="2406826"/>
            <a:ext cx="3257550" cy="876300"/>
          </a:xfrm>
          <a:prstGeom prst="rect">
            <a:avLst/>
          </a:prstGeom>
        </p:spPr>
      </p:pic>
      <p:sp>
        <p:nvSpPr>
          <p:cNvPr id="6" name="Rectangle 5"/>
          <p:cNvSpPr/>
          <p:nvPr/>
        </p:nvSpPr>
        <p:spPr>
          <a:xfrm>
            <a:off x="616988" y="4206731"/>
            <a:ext cx="10953028" cy="2031325"/>
          </a:xfrm>
          <a:prstGeom prst="rect">
            <a:avLst/>
          </a:prstGeom>
        </p:spPr>
        <p:txBody>
          <a:bodyPr wrap="square">
            <a:spAutoFit/>
          </a:bodyPr>
          <a:lstStyle/>
          <a:p>
            <a:pPr marL="285750" indent="-285750">
              <a:buFont typeface="Arial" panose="020B0604020202020204" pitchFamily="34" charset="0"/>
              <a:buChar char="•"/>
            </a:pPr>
            <a:r>
              <a:rPr lang="en-US">
                <a:latin typeface="TimesNewRomanPSMT"/>
              </a:rPr>
              <a:t>Constant </a:t>
            </a:r>
            <a:r>
              <a:rPr lang="en-US" i="1">
                <a:latin typeface="TimesNewRomanPS-ItalicMT"/>
              </a:rPr>
              <a:t>a </a:t>
            </a:r>
            <a:r>
              <a:rPr lang="en-US">
                <a:latin typeface="TimesNewRomanPSMT"/>
              </a:rPr>
              <a:t>must have the units of [(pressure)(volume)</a:t>
            </a:r>
            <a:r>
              <a:rPr lang="en-US" baseline="30000">
                <a:latin typeface="TimesNewRomanPSMT"/>
              </a:rPr>
              <a:t>-</a:t>
            </a:r>
            <a:r>
              <a:rPr lang="en-US" sz="1200" baseline="30000">
                <a:latin typeface="TimesNewRomanPSMT"/>
              </a:rPr>
              <a:t>2</a:t>
            </a:r>
            <a:r>
              <a:rPr lang="en-US">
                <a:latin typeface="TimesNewRomanPSMT"/>
              </a:rPr>
              <a:t>] because each term inside the first bracket must have units of pressure. </a:t>
            </a:r>
          </a:p>
          <a:p>
            <a:endParaRPr lang="en-US">
              <a:latin typeface="TimesNewRomanPSMT"/>
            </a:endParaRPr>
          </a:p>
          <a:p>
            <a:pPr marL="285750" indent="-285750">
              <a:buFont typeface="Arial" panose="020B0604020202020204" pitchFamily="34" charset="0"/>
              <a:buChar char="•"/>
            </a:pPr>
            <a:r>
              <a:rPr lang="en-US">
                <a:latin typeface="TimesNewRomanPSMT"/>
              </a:rPr>
              <a:t>Similarly, </a:t>
            </a:r>
            <a:r>
              <a:rPr lang="en-US" i="1">
                <a:latin typeface="TimesNewRomanPS-ItalicMT"/>
              </a:rPr>
              <a:t>b </a:t>
            </a:r>
            <a:r>
              <a:rPr lang="en-US">
                <a:latin typeface="TimesNewRomanPSMT"/>
              </a:rPr>
              <a:t>must have the same units as </a:t>
            </a:r>
            <a:r>
              <a:rPr lang="en-US" i="1">
                <a:latin typeface="TimesNewRomanPS-ItalicMT"/>
              </a:rPr>
              <a:t>V</a:t>
            </a:r>
            <a:r>
              <a:rPr lang="en-US">
                <a:latin typeface="TimesNewRomanPSMT"/>
              </a:rPr>
              <a:t>, or in this particular case the units of cubic</a:t>
            </a:r>
          </a:p>
          <a:p>
            <a:r>
              <a:rPr lang="en-US">
                <a:latin typeface="TimesNewRomanPSMT"/>
              </a:rPr>
              <a:t>centimeters. If </a:t>
            </a:r>
            <a:r>
              <a:rPr lang="en-US" i="1">
                <a:latin typeface="TimesNewRomanPS-ItalicMT"/>
              </a:rPr>
              <a:t>T </a:t>
            </a:r>
            <a:r>
              <a:rPr lang="en-US">
                <a:latin typeface="TimesNewRomanPSMT"/>
              </a:rPr>
              <a:t>is in kelvin, what must be the units of R? </a:t>
            </a:r>
          </a:p>
          <a:p>
            <a:endParaRPr lang="en-US">
              <a:latin typeface="TimesNewRomanPSMT"/>
            </a:endParaRPr>
          </a:p>
          <a:p>
            <a:pPr marL="285750" indent="-285750">
              <a:buFont typeface="Arial" panose="020B0604020202020204" pitchFamily="34" charset="0"/>
              <a:buChar char="•"/>
            </a:pPr>
            <a:r>
              <a:rPr lang="en-US">
                <a:latin typeface="TimesNewRomanPSMT"/>
              </a:rPr>
              <a:t>All equations must exhibit dimensional consistency.</a:t>
            </a:r>
            <a:endParaRPr lang="en-US"/>
          </a:p>
        </p:txBody>
      </p:sp>
      <p:sp>
        <p:nvSpPr>
          <p:cNvPr id="8" name="Rectangle 7"/>
          <p:cNvSpPr/>
          <p:nvPr/>
        </p:nvSpPr>
        <p:spPr>
          <a:xfrm>
            <a:off x="907934" y="3476895"/>
            <a:ext cx="1928733" cy="369332"/>
          </a:xfrm>
          <a:prstGeom prst="rect">
            <a:avLst/>
          </a:prstGeom>
        </p:spPr>
        <p:txBody>
          <a:bodyPr wrap="none">
            <a:spAutoFit/>
          </a:bodyPr>
          <a:lstStyle/>
          <a:p>
            <a:r>
              <a:rPr lang="en-US">
                <a:latin typeface="TimesNewRomanPSMT"/>
              </a:rPr>
              <a:t>Units of </a:t>
            </a:r>
            <a:r>
              <a:rPr lang="en-US" i="1">
                <a:latin typeface="TimesNewRomanPSMT"/>
              </a:rPr>
              <a:t>a</a:t>
            </a:r>
            <a:r>
              <a:rPr lang="en-US">
                <a:latin typeface="TimesNewRomanPSMT"/>
              </a:rPr>
              <a:t> and </a:t>
            </a:r>
            <a:r>
              <a:rPr lang="en-US" i="1">
                <a:latin typeface="TimesNewRomanPSMT"/>
              </a:rPr>
              <a:t>b</a:t>
            </a:r>
            <a:r>
              <a:rPr lang="en-US">
                <a:latin typeface="TimesNewRomanPSMT"/>
              </a:rPr>
              <a:t>?</a:t>
            </a:r>
            <a:endParaRPr lang="en-US"/>
          </a:p>
        </p:txBody>
      </p:sp>
    </p:spTree>
    <p:extLst>
      <p:ext uri="{BB962C8B-B14F-4D97-AF65-F5344CB8AC3E}">
        <p14:creationId xmlns:p14="http://schemas.microsoft.com/office/powerpoint/2010/main" val="216950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83" y="1493538"/>
            <a:ext cx="10393681" cy="923330"/>
          </a:xfrm>
          <a:prstGeom prst="rect">
            <a:avLst/>
          </a:prstGeom>
        </p:spPr>
        <p:txBody>
          <a:bodyPr wrap="square">
            <a:spAutoFit/>
          </a:bodyPr>
          <a:lstStyle/>
          <a:p>
            <a:r>
              <a:rPr lang="en-US">
                <a:solidFill>
                  <a:srgbClr val="000000"/>
                </a:solidFill>
                <a:latin typeface="TimesNewRomanPSMT"/>
              </a:rPr>
              <a:t>Groups of symbols may be put together, either by theory or based on experiment, that have no net units. Such collections of variables or parameters are called </a:t>
            </a:r>
            <a:r>
              <a:rPr lang="en-US" b="1">
                <a:solidFill>
                  <a:srgbClr val="000000"/>
                </a:solidFill>
                <a:latin typeface="TimesNewRomanPS-BoldMT"/>
              </a:rPr>
              <a:t>dimensionless </a:t>
            </a:r>
            <a:r>
              <a:rPr lang="en-US">
                <a:solidFill>
                  <a:srgbClr val="000000"/>
                </a:solidFill>
                <a:latin typeface="TimesNewRomanPSMT"/>
              </a:rPr>
              <a:t>or </a:t>
            </a:r>
            <a:r>
              <a:rPr lang="en-US" b="1" err="1">
                <a:solidFill>
                  <a:srgbClr val="0000EF"/>
                </a:solidFill>
                <a:latin typeface="TimesNewRomanPS-BoldMT"/>
              </a:rPr>
              <a:t>nondimensional</a:t>
            </a:r>
            <a:r>
              <a:rPr lang="en-US" b="1">
                <a:solidFill>
                  <a:srgbClr val="0000EF"/>
                </a:solidFill>
                <a:latin typeface="TimesNewRomanPS-BoldMT"/>
              </a:rPr>
              <a:t> groups</a:t>
            </a:r>
            <a:r>
              <a:rPr lang="en-US">
                <a:solidFill>
                  <a:srgbClr val="000000"/>
                </a:solidFill>
                <a:latin typeface="TimesNewRomanPSMT"/>
              </a:rPr>
              <a:t>. One example is the Reynolds number that arises in fluid mechanics:</a:t>
            </a:r>
            <a:endParaRPr lang="en-US"/>
          </a:p>
        </p:txBody>
      </p:sp>
      <p:pic>
        <p:nvPicPr>
          <p:cNvPr id="3" name="Picture 2"/>
          <p:cNvPicPr>
            <a:picLocks noChangeAspect="1"/>
          </p:cNvPicPr>
          <p:nvPr/>
        </p:nvPicPr>
        <p:blipFill>
          <a:blip r:embed="rId2"/>
          <a:stretch>
            <a:fillRect/>
          </a:stretch>
        </p:blipFill>
        <p:spPr>
          <a:xfrm>
            <a:off x="3141283" y="2719105"/>
            <a:ext cx="4457700" cy="704850"/>
          </a:xfrm>
          <a:prstGeom prst="rect">
            <a:avLst/>
          </a:prstGeom>
        </p:spPr>
      </p:pic>
      <p:sp>
        <p:nvSpPr>
          <p:cNvPr id="4" name="Rectangle 3"/>
          <p:cNvSpPr/>
          <p:nvPr/>
        </p:nvSpPr>
        <p:spPr>
          <a:xfrm>
            <a:off x="757126" y="3623755"/>
            <a:ext cx="10458994" cy="923330"/>
          </a:xfrm>
          <a:prstGeom prst="rect">
            <a:avLst/>
          </a:prstGeom>
        </p:spPr>
        <p:txBody>
          <a:bodyPr wrap="square">
            <a:spAutoFit/>
          </a:bodyPr>
          <a:lstStyle/>
          <a:p>
            <a:r>
              <a:rPr lang="en-US">
                <a:latin typeface="TimesNewRomanPSMT"/>
              </a:rPr>
              <a:t>where </a:t>
            </a:r>
            <a:r>
              <a:rPr lang="en-US" i="1">
                <a:latin typeface="TimesNewRomanPS-ItalicMT"/>
              </a:rPr>
              <a:t>D </a:t>
            </a:r>
            <a:r>
              <a:rPr lang="en-US">
                <a:latin typeface="TimesNewRomanPSMT"/>
              </a:rPr>
              <a:t>is the pipe diameter (e.g., cm), ν is the fluid velocity (e.g., cm/s), ρ is the fluid density (e.g.,</a:t>
            </a:r>
          </a:p>
          <a:p>
            <a:r>
              <a:rPr lang="en-US">
                <a:latin typeface="TimesNewRomanPSMT"/>
              </a:rPr>
              <a:t>g/cm</a:t>
            </a:r>
            <a:r>
              <a:rPr lang="en-US" sz="1200">
                <a:latin typeface="TimesNewRomanPSMT"/>
              </a:rPr>
              <a:t>3</a:t>
            </a:r>
            <a:r>
              <a:rPr lang="en-US">
                <a:latin typeface="TimesNewRomanPSMT"/>
              </a:rPr>
              <a:t>), and μ is the viscosity [usually given in the units of centipoise, which itself has the units of</a:t>
            </a:r>
          </a:p>
          <a:p>
            <a:r>
              <a:rPr lang="en-US">
                <a:latin typeface="TimesNewRomanPSMT"/>
              </a:rPr>
              <a:t>g/(cm)(s)]. </a:t>
            </a:r>
            <a:endParaRPr lang="en-US"/>
          </a:p>
        </p:txBody>
      </p:sp>
      <p:pic>
        <p:nvPicPr>
          <p:cNvPr id="5" name="Picture 4"/>
          <p:cNvPicPr>
            <a:picLocks noChangeAspect="1"/>
          </p:cNvPicPr>
          <p:nvPr/>
        </p:nvPicPr>
        <p:blipFill>
          <a:blip r:embed="rId3"/>
          <a:stretch>
            <a:fillRect/>
          </a:stretch>
        </p:blipFill>
        <p:spPr>
          <a:xfrm>
            <a:off x="1375954" y="5082808"/>
            <a:ext cx="8620125" cy="914400"/>
          </a:xfrm>
          <a:prstGeom prst="rect">
            <a:avLst/>
          </a:prstGeom>
        </p:spPr>
      </p:pic>
      <p:sp>
        <p:nvSpPr>
          <p:cNvPr id="6" name="Rectangle 5"/>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err="1"/>
              <a:t>Nondimensional</a:t>
            </a:r>
            <a:r>
              <a:rPr lang="en-US" sz="4000"/>
              <a:t>/dimensionless  groups/number</a:t>
            </a:r>
          </a:p>
        </p:txBody>
      </p:sp>
    </p:spTree>
    <p:extLst>
      <p:ext uri="{BB962C8B-B14F-4D97-AF65-F5344CB8AC3E}">
        <p14:creationId xmlns:p14="http://schemas.microsoft.com/office/powerpoint/2010/main" val="1389140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9829" y="1589185"/>
            <a:ext cx="8207433" cy="646331"/>
          </a:xfrm>
          <a:prstGeom prst="rect">
            <a:avLst/>
          </a:prstGeom>
        </p:spPr>
        <p:txBody>
          <a:bodyPr wrap="square">
            <a:spAutoFit/>
          </a:bodyPr>
          <a:lstStyle/>
          <a:p>
            <a:r>
              <a:rPr lang="en-US">
                <a:latin typeface="TimesTen-Roman"/>
              </a:rPr>
              <a:t>Process variables that characterize the operation of processes and individual process units.</a:t>
            </a:r>
            <a:endParaRPr lang="en-US"/>
          </a:p>
        </p:txBody>
      </p:sp>
      <p:sp>
        <p:nvSpPr>
          <p:cNvPr id="3" name="Rectangle 2"/>
          <p:cNvSpPr/>
          <p:nvPr/>
        </p:nvSpPr>
        <p:spPr>
          <a:xfrm>
            <a:off x="1349828" y="2767004"/>
            <a:ext cx="7129153" cy="1200329"/>
          </a:xfrm>
          <a:prstGeom prst="rect">
            <a:avLst/>
          </a:prstGeom>
        </p:spPr>
        <p:txBody>
          <a:bodyPr wrap="square">
            <a:spAutoFit/>
          </a:bodyPr>
          <a:lstStyle/>
          <a:p>
            <a:pPr marL="285750" indent="-285750">
              <a:buFont typeface="Arial" panose="020B0604020202020204" pitchFamily="34" charset="0"/>
              <a:buChar char="•"/>
            </a:pPr>
            <a:r>
              <a:rPr lang="en-US">
                <a:latin typeface="TimesTen-Roman"/>
              </a:rPr>
              <a:t>Basic parameters: Mass, mole, volume, specific volume (volume/mass), mass per unit volume of the substance (density). </a:t>
            </a:r>
          </a:p>
          <a:p>
            <a:endParaRPr lang="en-US">
              <a:latin typeface="TimesTen-Roman"/>
            </a:endParaRPr>
          </a:p>
          <a:p>
            <a:endParaRPr lang="en-US"/>
          </a:p>
        </p:txBody>
      </p:sp>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Process parameters and variables</a:t>
            </a:r>
          </a:p>
        </p:txBody>
      </p:sp>
      <p:sp>
        <p:nvSpPr>
          <p:cNvPr id="5" name="Rectangle 4"/>
          <p:cNvSpPr/>
          <p:nvPr/>
        </p:nvSpPr>
        <p:spPr>
          <a:xfrm>
            <a:off x="1349828" y="3687442"/>
            <a:ext cx="9464292" cy="646331"/>
          </a:xfrm>
          <a:prstGeom prst="rect">
            <a:avLst/>
          </a:prstGeom>
        </p:spPr>
        <p:txBody>
          <a:bodyPr wrap="square">
            <a:spAutoFit/>
          </a:bodyPr>
          <a:lstStyle/>
          <a:p>
            <a:pPr marL="285750" indent="-285750">
              <a:buFont typeface="Arial" panose="020B0604020202020204" pitchFamily="34" charset="0"/>
              <a:buChar char="•"/>
            </a:pPr>
            <a:r>
              <a:rPr lang="en-US">
                <a:latin typeface="TimesTen-Roman"/>
              </a:rPr>
              <a:t>The specific gravity of a substance is the ratio of the density of the substance to the density of a reference substance at a specific condition, Dimensionless term</a:t>
            </a:r>
            <a:endParaRPr lang="en-US"/>
          </a:p>
        </p:txBody>
      </p:sp>
      <p:pic>
        <p:nvPicPr>
          <p:cNvPr id="6" name="Picture 5"/>
          <p:cNvPicPr>
            <a:picLocks noChangeAspect="1"/>
          </p:cNvPicPr>
          <p:nvPr/>
        </p:nvPicPr>
        <p:blipFill>
          <a:blip r:embed="rId2"/>
          <a:stretch>
            <a:fillRect/>
          </a:stretch>
        </p:blipFill>
        <p:spPr>
          <a:xfrm>
            <a:off x="4215168" y="4657638"/>
            <a:ext cx="1567103" cy="483190"/>
          </a:xfrm>
          <a:prstGeom prst="rect">
            <a:avLst/>
          </a:prstGeom>
        </p:spPr>
      </p:pic>
      <p:sp>
        <p:nvSpPr>
          <p:cNvPr id="7" name="Rectangle 6"/>
          <p:cNvSpPr/>
          <p:nvPr/>
        </p:nvSpPr>
        <p:spPr>
          <a:xfrm>
            <a:off x="1437256" y="5127765"/>
            <a:ext cx="7884874" cy="369332"/>
          </a:xfrm>
          <a:prstGeom prst="rect">
            <a:avLst/>
          </a:prstGeom>
        </p:spPr>
        <p:txBody>
          <a:bodyPr wrap="square">
            <a:spAutoFit/>
          </a:bodyPr>
          <a:lstStyle/>
          <a:p>
            <a:r>
              <a:rPr lang="en-US">
                <a:latin typeface="TimesTen-Roman"/>
              </a:rPr>
              <a:t>The reference most commonly used for solids and liquids is water at 4 º C</a:t>
            </a:r>
            <a:endParaRPr lang="en-US"/>
          </a:p>
        </p:txBody>
      </p:sp>
    </p:spTree>
    <p:extLst>
      <p:ext uri="{BB962C8B-B14F-4D97-AF65-F5344CB8AC3E}">
        <p14:creationId xmlns:p14="http://schemas.microsoft.com/office/powerpoint/2010/main" val="36462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424" y="1327024"/>
            <a:ext cx="10981651" cy="3170099"/>
          </a:xfrm>
          <a:prstGeom prst="rect">
            <a:avLst/>
          </a:prstGeom>
        </p:spPr>
        <p:txBody>
          <a:bodyPr wrap="square">
            <a:spAutoFit/>
          </a:bodyPr>
          <a:lstStyle/>
          <a:p>
            <a:pPr marL="342900" indent="-342900">
              <a:buFont typeface="Arial" panose="020B0604020202020204" pitchFamily="34" charset="0"/>
              <a:buChar char="•"/>
            </a:pPr>
            <a:r>
              <a:rPr lang="en-US" sz="2000">
                <a:latin typeface="TimesTen-Roman"/>
              </a:rPr>
              <a:t>Process streams occasionally contain one substance, but more often they consist of mixtures of liquids or gases, or solutions of one or more solutes in a liquid solvent.</a:t>
            </a:r>
          </a:p>
          <a:p>
            <a:pPr marL="342900" indent="-342900">
              <a:buFont typeface="Arial" panose="020B0604020202020204" pitchFamily="34" charset="0"/>
              <a:buChar char="•"/>
            </a:pPr>
            <a:endParaRPr lang="en-US" sz="2000">
              <a:latin typeface="TimesTen-Roman"/>
            </a:endParaRPr>
          </a:p>
          <a:p>
            <a:pPr marL="342900" indent="-342900">
              <a:buFont typeface="Arial" panose="020B0604020202020204" pitchFamily="34" charset="0"/>
              <a:buChar char="•"/>
            </a:pPr>
            <a:r>
              <a:rPr lang="en-US" sz="2000"/>
              <a:t>Biochemical/chemical process systems are mixtures of various species. </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The </a:t>
            </a:r>
            <a:r>
              <a:rPr lang="en-US" sz="2000">
                <a:solidFill>
                  <a:srgbClr val="FF0000"/>
                </a:solidFill>
              </a:rPr>
              <a:t>physical properties of a mixture </a:t>
            </a:r>
            <a:r>
              <a:rPr lang="en-US" sz="2000"/>
              <a:t>depend strongly on the mixture composition. </a:t>
            </a:r>
          </a:p>
          <a:p>
            <a:pPr marL="342900" indent="-342900">
              <a:buFont typeface="Arial" panose="020B0604020202020204" pitchFamily="34" charset="0"/>
              <a:buChar char="•"/>
            </a:pPr>
            <a:endParaRPr lang="en-US" sz="2000"/>
          </a:p>
          <a:p>
            <a:pPr marL="1257300" lvl="2" indent="-342900">
              <a:buFont typeface="Courier New" panose="02070309020205020404" pitchFamily="49" charset="0"/>
              <a:buChar char="o"/>
            </a:pPr>
            <a:r>
              <a:rPr lang="en-US" sz="2000"/>
              <a:t>Different ways to express mixture compositions, </a:t>
            </a:r>
          </a:p>
          <a:p>
            <a:pPr marL="1257300" lvl="2" indent="-342900">
              <a:buFont typeface="Courier New" panose="02070309020205020404" pitchFamily="49" charset="0"/>
              <a:buChar char="o"/>
            </a:pPr>
            <a:r>
              <a:rPr lang="en-US" sz="2000"/>
              <a:t>Estimating physical properties of a </a:t>
            </a:r>
            <a:r>
              <a:rPr lang="en-US" sz="2000">
                <a:solidFill>
                  <a:srgbClr val="7030A0"/>
                </a:solidFill>
              </a:rPr>
              <a:t>mixture from the properties of the pure components</a:t>
            </a:r>
            <a:r>
              <a:rPr lang="en-US" sz="2000"/>
              <a:t>.</a:t>
            </a:r>
          </a:p>
        </p:txBody>
      </p:sp>
      <p:sp>
        <p:nvSpPr>
          <p:cNvPr id="5" name="Rectangle 4"/>
          <p:cNvSpPr/>
          <p:nvPr/>
        </p:nvSpPr>
        <p:spPr>
          <a:xfrm>
            <a:off x="755854" y="4618264"/>
            <a:ext cx="7073422" cy="369332"/>
          </a:xfrm>
          <a:prstGeom prst="rect">
            <a:avLst/>
          </a:prstGeom>
        </p:spPr>
        <p:txBody>
          <a:bodyPr wrap="square">
            <a:spAutoFit/>
          </a:bodyPr>
          <a:lstStyle/>
          <a:p>
            <a:pPr marL="285750" indent="-285750">
              <a:buFont typeface="Wingdings" panose="05000000000000000000" pitchFamily="2" charset="2"/>
              <a:buChar char="q"/>
            </a:pPr>
            <a:r>
              <a:rPr lang="en-US" b="1">
                <a:latin typeface="TimesTen-Bold"/>
              </a:rPr>
              <a:t>Mass and Mole Fractions</a:t>
            </a:r>
            <a:endParaRPr lang="en-US"/>
          </a:p>
        </p:txBody>
      </p:sp>
      <p:pic>
        <p:nvPicPr>
          <p:cNvPr id="7" name="Picture 6"/>
          <p:cNvPicPr>
            <a:picLocks noChangeAspect="1"/>
          </p:cNvPicPr>
          <p:nvPr/>
        </p:nvPicPr>
        <p:blipFill>
          <a:blip r:embed="rId2"/>
          <a:stretch>
            <a:fillRect/>
          </a:stretch>
        </p:blipFill>
        <p:spPr>
          <a:xfrm>
            <a:off x="1465717" y="5043597"/>
            <a:ext cx="7770274" cy="1528368"/>
          </a:xfrm>
          <a:prstGeom prst="rect">
            <a:avLst/>
          </a:prstGeom>
        </p:spPr>
      </p:pic>
      <p:sp>
        <p:nvSpPr>
          <p:cNvPr id="8" name="Rectangle 7"/>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Chemical Composition of mixture</a:t>
            </a:r>
          </a:p>
        </p:txBody>
      </p:sp>
    </p:spTree>
    <p:extLst>
      <p:ext uri="{BB962C8B-B14F-4D97-AF65-F5344CB8AC3E}">
        <p14:creationId xmlns:p14="http://schemas.microsoft.com/office/powerpoint/2010/main" val="14148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682" y="2739227"/>
            <a:ext cx="9272337" cy="1938992"/>
          </a:xfrm>
          <a:prstGeom prst="rect">
            <a:avLst/>
          </a:prstGeom>
        </p:spPr>
        <p:txBody>
          <a:bodyPr wrap="square">
            <a:spAutoFit/>
          </a:bodyPr>
          <a:lstStyle/>
          <a:p>
            <a:r>
              <a:rPr lang="en-US" sz="2000">
                <a:solidFill>
                  <a:srgbClr val="FF0000"/>
                </a:solidFill>
              </a:rPr>
              <a:t>For gas: </a:t>
            </a:r>
            <a:r>
              <a:rPr lang="en-US" sz="2000"/>
              <a:t>Unless otherwise specified, when a percentage or fraction is given for a gas, it is assumed that it refers to a mole percentage or a mole fraction (y). </a:t>
            </a:r>
          </a:p>
          <a:p>
            <a:endParaRPr lang="en-US" sz="2000"/>
          </a:p>
          <a:p>
            <a:endParaRPr lang="en-US" sz="2000"/>
          </a:p>
          <a:p>
            <a:r>
              <a:rPr lang="en-US" sz="2000">
                <a:solidFill>
                  <a:srgbClr val="FF0000"/>
                </a:solidFill>
              </a:rPr>
              <a:t>For liquid/solid: </a:t>
            </a:r>
            <a:r>
              <a:rPr lang="en-US" sz="2000"/>
              <a:t>When a percentage or fraction is given for a liquid or a solid, it is assumed that it refers to a weight percentage or a weight fraction (</a:t>
            </a:r>
            <a:r>
              <a:rPr lang="en-US" sz="2000" i="1">
                <a:latin typeface="Times New Roman" panose="02020603050405020304" pitchFamily="18" charset="0"/>
                <a:cs typeface="Times New Roman" panose="02020603050405020304" pitchFamily="18" charset="0"/>
              </a:rPr>
              <a:t>x</a:t>
            </a:r>
            <a:r>
              <a:rPr lang="en-US" sz="2000"/>
              <a:t>).</a:t>
            </a:r>
          </a:p>
        </p:txBody>
      </p:sp>
      <p:sp>
        <p:nvSpPr>
          <p:cNvPr id="3" name="Rectangle 2"/>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Cont..</a:t>
            </a:r>
          </a:p>
        </p:txBody>
      </p:sp>
    </p:spTree>
    <p:extLst>
      <p:ext uri="{BB962C8B-B14F-4D97-AF65-F5344CB8AC3E}">
        <p14:creationId xmlns:p14="http://schemas.microsoft.com/office/powerpoint/2010/main" val="95650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89434" y="1371600"/>
            <a:ext cx="1790700" cy="2930449"/>
          </a:xfrm>
          <a:prstGeom prst="rect">
            <a:avLst/>
          </a:prstGeom>
        </p:spPr>
      </p:pic>
      <p:sp>
        <p:nvSpPr>
          <p:cNvPr id="3" name="Can 2"/>
          <p:cNvSpPr/>
          <p:nvPr/>
        </p:nvSpPr>
        <p:spPr>
          <a:xfrm>
            <a:off x="10611220" y="2262266"/>
            <a:ext cx="716479" cy="118752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ight Arrow 3"/>
          <p:cNvSpPr/>
          <p:nvPr/>
        </p:nvSpPr>
        <p:spPr>
          <a:xfrm>
            <a:off x="3347721" y="3113713"/>
            <a:ext cx="1282535" cy="30282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2941031" y="2532862"/>
            <a:ext cx="1980029" cy="646331"/>
          </a:xfrm>
          <a:prstGeom prst="rect">
            <a:avLst/>
          </a:prstGeom>
          <a:noFill/>
        </p:spPr>
        <p:txBody>
          <a:bodyPr wrap="none" rtlCol="0">
            <a:spAutoFit/>
          </a:bodyPr>
          <a:lstStyle/>
          <a:p>
            <a:r>
              <a:rPr lang="en-US"/>
              <a:t>Raw materials</a:t>
            </a:r>
          </a:p>
          <a:p>
            <a:r>
              <a:rPr lang="en-US"/>
              <a:t>(reactant: C, N,P)</a:t>
            </a:r>
          </a:p>
        </p:txBody>
      </p:sp>
      <p:sp>
        <p:nvSpPr>
          <p:cNvPr id="6" name="TextBox 5"/>
          <p:cNvSpPr txBox="1"/>
          <p:nvPr/>
        </p:nvSpPr>
        <p:spPr>
          <a:xfrm>
            <a:off x="4821416" y="4166259"/>
            <a:ext cx="1702133" cy="923330"/>
          </a:xfrm>
          <a:prstGeom prst="rect">
            <a:avLst/>
          </a:prstGeom>
          <a:noFill/>
        </p:spPr>
        <p:txBody>
          <a:bodyPr wrap="none" rtlCol="0">
            <a:spAutoFit/>
          </a:bodyPr>
          <a:lstStyle/>
          <a:p>
            <a:r>
              <a:rPr lang="en-US"/>
              <a:t>Production </a:t>
            </a:r>
          </a:p>
          <a:p>
            <a:r>
              <a:rPr lang="en-US"/>
              <a:t>(in bioreactor</a:t>
            </a:r>
          </a:p>
          <a:p>
            <a:r>
              <a:rPr lang="en-US"/>
              <a:t>10 </a:t>
            </a:r>
            <a:r>
              <a:rPr lang="en-US" err="1"/>
              <a:t>kL</a:t>
            </a:r>
            <a:r>
              <a:rPr lang="en-US"/>
              <a:t> to 50 </a:t>
            </a:r>
            <a:r>
              <a:rPr lang="en-US" err="1"/>
              <a:t>kL</a:t>
            </a:r>
            <a:r>
              <a:rPr lang="en-US"/>
              <a:t>)</a:t>
            </a:r>
          </a:p>
        </p:txBody>
      </p:sp>
      <p:sp>
        <p:nvSpPr>
          <p:cNvPr id="7" name="Rectangle 6"/>
          <p:cNvSpPr/>
          <p:nvPr/>
        </p:nvSpPr>
        <p:spPr>
          <a:xfrm>
            <a:off x="4587725" y="2857884"/>
            <a:ext cx="1864614" cy="923330"/>
          </a:xfrm>
          <a:prstGeom prst="rect">
            <a:avLst/>
          </a:prstGeom>
        </p:spPr>
        <p:txBody>
          <a:bodyPr wrap="none">
            <a:spAutoFit/>
          </a:bodyPr>
          <a:lstStyle/>
          <a:p>
            <a:pPr algn="ctr"/>
            <a:r>
              <a:rPr lang="en-US" b="1">
                <a:solidFill>
                  <a:srgbClr val="FF0000"/>
                </a:solidFill>
              </a:rPr>
              <a:t>Enzyme</a:t>
            </a:r>
          </a:p>
          <a:p>
            <a:pPr algn="ctr"/>
            <a:r>
              <a:rPr lang="en-US" b="1">
                <a:solidFill>
                  <a:srgbClr val="FF0000"/>
                </a:solidFill>
              </a:rPr>
              <a:t> wild type or </a:t>
            </a:r>
          </a:p>
          <a:p>
            <a:pPr algn="ctr"/>
            <a:r>
              <a:rPr lang="en-US" b="1">
                <a:solidFill>
                  <a:srgbClr val="FF0000"/>
                </a:solidFill>
              </a:rPr>
              <a:t>engineered cell</a:t>
            </a:r>
          </a:p>
        </p:txBody>
      </p:sp>
      <p:sp>
        <p:nvSpPr>
          <p:cNvPr id="8" name="TextBox 7"/>
          <p:cNvSpPr txBox="1"/>
          <p:nvPr/>
        </p:nvSpPr>
        <p:spPr>
          <a:xfrm>
            <a:off x="7273980" y="3655718"/>
            <a:ext cx="2646878" cy="646331"/>
          </a:xfrm>
          <a:prstGeom prst="rect">
            <a:avLst/>
          </a:prstGeom>
          <a:noFill/>
        </p:spPr>
        <p:txBody>
          <a:bodyPr wrap="none" rtlCol="0">
            <a:spAutoFit/>
          </a:bodyPr>
          <a:lstStyle/>
          <a:p>
            <a:r>
              <a:rPr lang="en-US">
                <a:solidFill>
                  <a:srgbClr val="FF0000"/>
                </a:solidFill>
              </a:rPr>
              <a:t>Product recovery/</a:t>
            </a:r>
          </a:p>
          <a:p>
            <a:r>
              <a:rPr lang="en-US">
                <a:solidFill>
                  <a:srgbClr val="FF0000"/>
                </a:solidFill>
              </a:rPr>
              <a:t>Purification/downstream</a:t>
            </a:r>
          </a:p>
        </p:txBody>
      </p:sp>
      <p:sp>
        <p:nvSpPr>
          <p:cNvPr id="9" name="Rectangle 8"/>
          <p:cNvSpPr/>
          <p:nvPr/>
        </p:nvSpPr>
        <p:spPr>
          <a:xfrm>
            <a:off x="7577767" y="4236231"/>
            <a:ext cx="1743943" cy="1754326"/>
          </a:xfrm>
          <a:prstGeom prst="rect">
            <a:avLst/>
          </a:prstGeom>
        </p:spPr>
        <p:txBody>
          <a:bodyPr wrap="square">
            <a:spAutoFit/>
          </a:bodyPr>
          <a:lstStyle/>
          <a:p>
            <a:r>
              <a:rPr lang="en-US" altLang="en-US">
                <a:solidFill>
                  <a:srgbClr val="000000"/>
                </a:solidFill>
                <a:cs typeface="Arial" panose="020B0604020202020204" pitchFamily="34" charset="0"/>
              </a:rPr>
              <a:t>(filtration, </a:t>
            </a:r>
          </a:p>
          <a:p>
            <a:r>
              <a:rPr lang="en-US" altLang="en-US">
                <a:solidFill>
                  <a:srgbClr val="000000"/>
                </a:solidFill>
                <a:cs typeface="Arial" panose="020B0604020202020204" pitchFamily="34" charset="0"/>
              </a:rPr>
              <a:t>extraction, </a:t>
            </a:r>
          </a:p>
          <a:p>
            <a:r>
              <a:rPr lang="en-US" altLang="en-US">
                <a:solidFill>
                  <a:srgbClr val="000000"/>
                </a:solidFill>
                <a:cs typeface="Arial" panose="020B0604020202020204" pitchFamily="34" charset="0"/>
              </a:rPr>
              <a:t>distillation, </a:t>
            </a:r>
          </a:p>
          <a:p>
            <a:r>
              <a:rPr lang="en-US" altLang="en-US">
                <a:solidFill>
                  <a:srgbClr val="000000"/>
                </a:solidFill>
                <a:cs typeface="Arial" panose="020B0604020202020204" pitchFamily="34" charset="0"/>
              </a:rPr>
              <a:t>adsorption </a:t>
            </a:r>
          </a:p>
          <a:p>
            <a:r>
              <a:rPr lang="en-US" altLang="en-US">
                <a:solidFill>
                  <a:srgbClr val="000000"/>
                </a:solidFill>
                <a:cs typeface="Arial" panose="020B0604020202020204" pitchFamily="34" charset="0"/>
              </a:rPr>
              <a:t>and drying</a:t>
            </a:r>
          </a:p>
          <a:p>
            <a:r>
              <a:rPr lang="en-US" altLang="en-US">
                <a:solidFill>
                  <a:srgbClr val="000000"/>
                </a:solidFill>
                <a:cs typeface="Arial" panose="020B0604020202020204" pitchFamily="34" charset="0"/>
              </a:rPr>
              <a:t>/freeze drying)</a:t>
            </a:r>
            <a:endParaRPr lang="en-US"/>
          </a:p>
        </p:txBody>
      </p:sp>
      <p:sp>
        <p:nvSpPr>
          <p:cNvPr id="11" name="Rectangle 10"/>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Biochemical process</a:t>
            </a:r>
          </a:p>
        </p:txBody>
      </p:sp>
      <p:sp>
        <p:nvSpPr>
          <p:cNvPr id="13" name="Right Arrow 12"/>
          <p:cNvSpPr/>
          <p:nvPr/>
        </p:nvSpPr>
        <p:spPr>
          <a:xfrm>
            <a:off x="6295232" y="2847881"/>
            <a:ext cx="1282535" cy="30282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7539667" y="2509273"/>
            <a:ext cx="1092530" cy="109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8670297" y="2940907"/>
            <a:ext cx="1282535" cy="30282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p:cNvSpPr txBox="1"/>
          <p:nvPr/>
        </p:nvSpPr>
        <p:spPr>
          <a:xfrm>
            <a:off x="10421736" y="3485975"/>
            <a:ext cx="1505540" cy="369332"/>
          </a:xfrm>
          <a:prstGeom prst="rect">
            <a:avLst/>
          </a:prstGeom>
          <a:noFill/>
        </p:spPr>
        <p:txBody>
          <a:bodyPr wrap="none" rtlCol="0">
            <a:spAutoFit/>
          </a:bodyPr>
          <a:lstStyle/>
          <a:p>
            <a:r>
              <a:rPr lang="en-US"/>
              <a:t>Pure product</a:t>
            </a:r>
          </a:p>
        </p:txBody>
      </p:sp>
      <p:pic>
        <p:nvPicPr>
          <p:cNvPr id="19" name="Picture 18"/>
          <p:cNvPicPr>
            <a:picLocks noChangeAspect="1"/>
          </p:cNvPicPr>
          <p:nvPr/>
        </p:nvPicPr>
        <p:blipFill>
          <a:blip r:embed="rId3"/>
          <a:stretch>
            <a:fillRect/>
          </a:stretch>
        </p:blipFill>
        <p:spPr>
          <a:xfrm>
            <a:off x="376057" y="1429418"/>
            <a:ext cx="2638425" cy="4410075"/>
          </a:xfrm>
          <a:prstGeom prst="rect">
            <a:avLst/>
          </a:prstGeom>
        </p:spPr>
      </p:pic>
      <p:sp>
        <p:nvSpPr>
          <p:cNvPr id="20" name="Rectangle 19"/>
          <p:cNvSpPr/>
          <p:nvPr/>
        </p:nvSpPr>
        <p:spPr>
          <a:xfrm>
            <a:off x="1316581" y="3938129"/>
            <a:ext cx="1697901" cy="369332"/>
          </a:xfrm>
          <a:prstGeom prst="rect">
            <a:avLst/>
          </a:prstGeom>
        </p:spPr>
        <p:txBody>
          <a:bodyPr wrap="none">
            <a:spAutoFit/>
          </a:bodyPr>
          <a:lstStyle/>
          <a:p>
            <a:r>
              <a:rPr lang="en-US"/>
              <a:t>Microorganism</a:t>
            </a:r>
          </a:p>
        </p:txBody>
      </p:sp>
      <p:sp>
        <p:nvSpPr>
          <p:cNvPr id="21" name="Rectangle 20"/>
          <p:cNvSpPr/>
          <p:nvPr/>
        </p:nvSpPr>
        <p:spPr>
          <a:xfrm>
            <a:off x="1074475" y="6000999"/>
            <a:ext cx="2348720" cy="584775"/>
          </a:xfrm>
          <a:prstGeom prst="rect">
            <a:avLst/>
          </a:prstGeom>
        </p:spPr>
        <p:txBody>
          <a:bodyPr wrap="none">
            <a:spAutoFit/>
          </a:bodyPr>
          <a:lstStyle/>
          <a:p>
            <a:r>
              <a:rPr lang="en-US" sz="3200" b="1">
                <a:solidFill>
                  <a:srgbClr val="FF0000"/>
                </a:solidFill>
              </a:rPr>
              <a:t>(Upstream)</a:t>
            </a:r>
          </a:p>
        </p:txBody>
      </p:sp>
      <p:sp>
        <p:nvSpPr>
          <p:cNvPr id="22" name="Rectangle 21"/>
          <p:cNvSpPr/>
          <p:nvPr/>
        </p:nvSpPr>
        <p:spPr>
          <a:xfrm>
            <a:off x="7579621" y="6019666"/>
            <a:ext cx="3031599" cy="584775"/>
          </a:xfrm>
          <a:prstGeom prst="rect">
            <a:avLst/>
          </a:prstGeom>
        </p:spPr>
        <p:txBody>
          <a:bodyPr wrap="none">
            <a:spAutoFit/>
          </a:bodyPr>
          <a:lstStyle/>
          <a:p>
            <a:r>
              <a:rPr lang="en-US" sz="3200" b="1">
                <a:solidFill>
                  <a:srgbClr val="FF0000"/>
                </a:solidFill>
              </a:rPr>
              <a:t>(Downstream)</a:t>
            </a:r>
          </a:p>
        </p:txBody>
      </p:sp>
      <p:sp>
        <p:nvSpPr>
          <p:cNvPr id="23" name="Rectangle 22"/>
          <p:cNvSpPr/>
          <p:nvPr/>
        </p:nvSpPr>
        <p:spPr>
          <a:xfrm>
            <a:off x="4146262" y="6000999"/>
            <a:ext cx="3052439" cy="584775"/>
          </a:xfrm>
          <a:prstGeom prst="rect">
            <a:avLst/>
          </a:prstGeom>
        </p:spPr>
        <p:txBody>
          <a:bodyPr wrap="none">
            <a:spAutoFit/>
          </a:bodyPr>
          <a:lstStyle/>
          <a:p>
            <a:r>
              <a:rPr lang="en-US" sz="3200" b="1">
                <a:solidFill>
                  <a:srgbClr val="FF0000"/>
                </a:solidFill>
              </a:rPr>
              <a:t>(Fermentation)</a:t>
            </a:r>
          </a:p>
        </p:txBody>
      </p:sp>
    </p:spTree>
    <p:extLst>
      <p:ext uri="{BB962C8B-B14F-4D97-AF65-F5344CB8AC3E}">
        <p14:creationId xmlns:p14="http://schemas.microsoft.com/office/powerpoint/2010/main" val="253056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820061" y="1465379"/>
                <a:ext cx="10365837" cy="2246769"/>
              </a:xfrm>
              <a:prstGeom prst="rect">
                <a:avLst/>
              </a:prstGeom>
            </p:spPr>
            <p:txBody>
              <a:bodyPr wrap="square">
                <a:spAutoFit/>
              </a:bodyPr>
              <a:lstStyle/>
              <a:p>
                <a:r>
                  <a:rPr lang="en-US" sz="2000"/>
                  <a:t>The average molecular weight (or mean molecular weight) of a mixture,</a:t>
                </a:r>
              </a:p>
              <a:p>
                <a:endParaRPr lang="en-US" sz="2000"/>
              </a:p>
              <a:p>
                <a:r>
                  <a:rPr lang="en-US" sz="2000"/>
                  <a:t>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a:rPr>
                          <m:t>𝑀</m:t>
                        </m:r>
                      </m:e>
                    </m:acc>
                  </m:oMath>
                </a14:m>
                <a:r>
                  <a:rPr lang="en-US" sz="2000"/>
                  <a:t> (kg/</a:t>
                </a:r>
                <a:r>
                  <a:rPr lang="en-US" sz="2000" err="1"/>
                  <a:t>kmol,lb</a:t>
                </a:r>
                <a:r>
                  <a:rPr lang="en-US" sz="2000"/>
                  <a:t> /</a:t>
                </a:r>
                <a:r>
                  <a:rPr lang="en-US" sz="2000" err="1"/>
                  <a:t>lb</a:t>
                </a:r>
                <a:r>
                  <a:rPr lang="en-US" sz="2000"/>
                  <a:t>-mole, etc.), is the ratio of the mass of a sample of the mixture (</a:t>
                </a:r>
                <a:r>
                  <a:rPr lang="en-US" sz="2000" err="1"/>
                  <a:t>m</a:t>
                </a:r>
                <a:r>
                  <a:rPr lang="en-US" sz="2000" baseline="-25000" err="1"/>
                  <a:t>t</a:t>
                </a:r>
                <a:r>
                  <a:rPr lang="en-US" sz="2000"/>
                  <a:t> ) to the number of moles of all species (</a:t>
                </a:r>
                <a:r>
                  <a:rPr lang="en-US" sz="2000" err="1"/>
                  <a:t>n</a:t>
                </a:r>
                <a:r>
                  <a:rPr lang="en-US" sz="2000" baseline="-25000" err="1"/>
                  <a:t>t</a:t>
                </a:r>
                <a:r>
                  <a:rPr lang="en-US" sz="2000"/>
                  <a:t> ) in the sample. </a:t>
                </a:r>
              </a:p>
              <a:p>
                <a:endParaRPr lang="en-US" sz="2000"/>
              </a:p>
              <a:p>
                <a:r>
                  <a:rPr lang="en-US" sz="2000"/>
                  <a:t>If </a:t>
                </a:r>
                <a:r>
                  <a:rPr lang="en-US" sz="2000" err="1"/>
                  <a:t>y</a:t>
                </a:r>
                <a:r>
                  <a:rPr lang="en-US" sz="2000" baseline="-25000" err="1"/>
                  <a:t>i</a:t>
                </a:r>
                <a:r>
                  <a:rPr lang="en-US" sz="2000"/>
                  <a:t> is the mole fraction of the </a:t>
                </a:r>
                <a:r>
                  <a:rPr lang="en-US" sz="2000" i="1" err="1"/>
                  <a:t>i</a:t>
                </a:r>
                <a:r>
                  <a:rPr lang="en-US" sz="2000" baseline="30000" err="1"/>
                  <a:t>th</a:t>
                </a:r>
                <a:r>
                  <a:rPr lang="en-US" sz="2000"/>
                  <a:t> component of the mixture and </a:t>
                </a:r>
                <a:r>
                  <a:rPr lang="en-US" sz="2000" i="1" err="1"/>
                  <a:t>M</a:t>
                </a:r>
                <a:r>
                  <a:rPr lang="en-US" sz="2000" baseline="-25000" err="1"/>
                  <a:t>i</a:t>
                </a:r>
                <a:r>
                  <a:rPr lang="en-US" sz="2000"/>
                  <a:t> is the molecular weight of this component, then</a:t>
                </a:r>
              </a:p>
            </p:txBody>
          </p:sp>
        </mc:Choice>
        <mc:Fallback>
          <p:sp>
            <p:nvSpPr>
              <p:cNvPr id="2" name="Rectangle 1"/>
              <p:cNvSpPr>
                <a:spLocks noRot="1" noChangeAspect="1" noMove="1" noResize="1" noEditPoints="1" noAdjustHandles="1" noChangeArrowheads="1" noChangeShapeType="1" noTextEdit="1"/>
              </p:cNvSpPr>
              <p:nvPr/>
            </p:nvSpPr>
            <p:spPr>
              <a:xfrm>
                <a:off x="820061" y="1465379"/>
                <a:ext cx="10365837" cy="2246769"/>
              </a:xfrm>
              <a:prstGeom prst="rect">
                <a:avLst/>
              </a:prstGeom>
              <a:blipFill>
                <a:blip r:embed="rId2"/>
                <a:stretch>
                  <a:fillRect l="-647" t="-1084" r="-824" b="-4065"/>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322025" y="4020098"/>
            <a:ext cx="5946049" cy="1023624"/>
          </a:xfrm>
          <a:prstGeom prst="rect">
            <a:avLst/>
          </a:prstGeom>
        </p:spPr>
      </p:pic>
      <p:sp>
        <p:nvSpPr>
          <p:cNvPr id="4" name="Rectangle 3"/>
          <p:cNvSpPr/>
          <p:nvPr/>
        </p:nvSpPr>
        <p:spPr>
          <a:xfrm>
            <a:off x="1664497" y="4966666"/>
            <a:ext cx="5391219" cy="369332"/>
          </a:xfrm>
          <a:prstGeom prst="rect">
            <a:avLst/>
          </a:prstGeom>
        </p:spPr>
        <p:txBody>
          <a:bodyPr wrap="none">
            <a:spAutoFit/>
          </a:bodyPr>
          <a:lstStyle/>
          <a:p>
            <a:r>
              <a:rPr lang="en-US">
                <a:latin typeface="TimesTen-Roman"/>
              </a:rPr>
              <a:t>If </a:t>
            </a:r>
            <a:r>
              <a:rPr lang="en-US" i="1">
                <a:latin typeface="TimesTen-Roman"/>
              </a:rPr>
              <a:t>x</a:t>
            </a:r>
            <a:r>
              <a:rPr lang="en-US" baseline="-25000">
                <a:latin typeface="TimesTen-Roman"/>
              </a:rPr>
              <a:t>i</a:t>
            </a:r>
            <a:r>
              <a:rPr lang="en-US">
                <a:latin typeface="TimesTen-Roman"/>
              </a:rPr>
              <a:t> is the mass fraction of the </a:t>
            </a:r>
            <a:r>
              <a:rPr lang="en-US" i="1" err="1">
                <a:latin typeface="TimesTen-Roman"/>
              </a:rPr>
              <a:t>i</a:t>
            </a:r>
            <a:r>
              <a:rPr lang="en-US" baseline="30000" err="1">
                <a:latin typeface="TimesTen-Roman"/>
              </a:rPr>
              <a:t>th</a:t>
            </a:r>
            <a:r>
              <a:rPr lang="en-US">
                <a:latin typeface="TimesTen-Roman"/>
              </a:rPr>
              <a:t> component, then</a:t>
            </a:r>
            <a:endParaRPr lang="en-US"/>
          </a:p>
        </p:txBody>
      </p:sp>
      <p:pic>
        <p:nvPicPr>
          <p:cNvPr id="5" name="Picture 4"/>
          <p:cNvPicPr>
            <a:picLocks noChangeAspect="1"/>
          </p:cNvPicPr>
          <p:nvPr/>
        </p:nvPicPr>
        <p:blipFill>
          <a:blip r:embed="rId4"/>
          <a:stretch>
            <a:fillRect/>
          </a:stretch>
        </p:blipFill>
        <p:spPr>
          <a:xfrm>
            <a:off x="1664497" y="5434898"/>
            <a:ext cx="4329921" cy="1107917"/>
          </a:xfrm>
          <a:prstGeom prst="rect">
            <a:avLst/>
          </a:prstGeom>
        </p:spPr>
      </p:pic>
      <p:sp>
        <p:nvSpPr>
          <p:cNvPr id="6" name="Rectangle 5"/>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Average molecular weight </a:t>
            </a:r>
          </a:p>
        </p:txBody>
      </p:sp>
      <mc:AlternateContent xmlns:mc="http://schemas.openxmlformats.org/markup-compatibility/2006" xmlns:a14="http://schemas.microsoft.com/office/drawing/2010/main">
        <mc:Choice Requires="a14">
          <p:sp>
            <p:nvSpPr>
              <p:cNvPr id="7" name="Rectangle 6"/>
              <p:cNvSpPr/>
              <p:nvPr/>
            </p:nvSpPr>
            <p:spPr>
              <a:xfrm>
                <a:off x="9046201" y="4966666"/>
                <a:ext cx="1542666" cy="1332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𝑖</m:t>
                                  </m:r>
                                </m:sub>
                              </m:sSub>
                            </m:den>
                          </m:f>
                        </m:num>
                        <m:den>
                          <m:nary>
                            <m:naryPr>
                              <m:chr m:val="∑"/>
                              <m:subHide m:val="on"/>
                              <m:supHide m:val="on"/>
                              <m:ctrlPr>
                                <a:rPr lang="en-US" sz="2400" i="1" smtClean="0">
                                  <a:latin typeface="Cambria Math" panose="02040503050406030204" pitchFamily="18" charset="0"/>
                                </a:rPr>
                              </m:ctrlPr>
                            </m:naryPr>
                            <m:sub/>
                            <m:sup/>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𝑖</m:t>
                                      </m:r>
                                    </m:sub>
                                  </m:sSub>
                                </m:den>
                              </m:f>
                            </m:e>
                          </m:nary>
                        </m:den>
                      </m:f>
                    </m:oMath>
                  </m:oMathPara>
                </a14:m>
                <a:endParaRPr lang="en-US" sz="2400"/>
              </a:p>
            </p:txBody>
          </p:sp>
        </mc:Choice>
        <mc:Fallback xmlns="">
          <p:sp>
            <p:nvSpPr>
              <p:cNvPr id="7" name="Rectangle 6"/>
              <p:cNvSpPr>
                <a:spLocks noRot="1" noChangeAspect="1" noMove="1" noResize="1" noEditPoints="1" noAdjustHandles="1" noChangeArrowheads="1" noChangeShapeType="1" noTextEdit="1"/>
              </p:cNvSpPr>
              <p:nvPr/>
            </p:nvSpPr>
            <p:spPr>
              <a:xfrm>
                <a:off x="9046201" y="4966666"/>
                <a:ext cx="1542666" cy="133260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4530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209" y="1215227"/>
            <a:ext cx="9789695" cy="923330"/>
          </a:xfrm>
          <a:prstGeom prst="rect">
            <a:avLst/>
          </a:prstGeom>
        </p:spPr>
        <p:txBody>
          <a:bodyPr wrap="square">
            <a:spAutoFit/>
          </a:bodyPr>
          <a:lstStyle/>
          <a:p>
            <a:r>
              <a:rPr lang="en-US">
                <a:latin typeface="TimesTen-Roman"/>
              </a:rPr>
              <a:t>Average molecular weight of air  </a:t>
            </a:r>
          </a:p>
          <a:p>
            <a:r>
              <a:rPr lang="en-US">
                <a:latin typeface="TimesTen-Roman"/>
              </a:rPr>
              <a:t>(1) from its approximate molar composition of 79% N2 ,and  21% O2 and </a:t>
            </a:r>
          </a:p>
          <a:p>
            <a:r>
              <a:rPr lang="en-US">
                <a:latin typeface="TimesTen-Roman"/>
              </a:rPr>
              <a:t>(2) from its approximate composition by mass of 76.7% N , 23.3% O2 .</a:t>
            </a:r>
            <a:endParaRPr lang="en-US"/>
          </a:p>
        </p:txBody>
      </p:sp>
      <p:pic>
        <p:nvPicPr>
          <p:cNvPr id="3" name="Picture 2"/>
          <p:cNvPicPr>
            <a:picLocks noChangeAspect="1"/>
          </p:cNvPicPr>
          <p:nvPr/>
        </p:nvPicPr>
        <p:blipFill>
          <a:blip r:embed="rId2"/>
          <a:stretch>
            <a:fillRect/>
          </a:stretch>
        </p:blipFill>
        <p:spPr>
          <a:xfrm>
            <a:off x="1727284" y="2416910"/>
            <a:ext cx="2047875" cy="390525"/>
          </a:xfrm>
          <a:prstGeom prst="rect">
            <a:avLst/>
          </a:prstGeom>
        </p:spPr>
      </p:pic>
      <p:pic>
        <p:nvPicPr>
          <p:cNvPr id="4" name="Picture 3"/>
          <p:cNvPicPr>
            <a:picLocks noChangeAspect="1"/>
          </p:cNvPicPr>
          <p:nvPr/>
        </p:nvPicPr>
        <p:blipFill>
          <a:blip r:embed="rId3"/>
          <a:stretch>
            <a:fillRect/>
          </a:stretch>
        </p:blipFill>
        <p:spPr>
          <a:xfrm>
            <a:off x="4500309" y="2304549"/>
            <a:ext cx="4958879" cy="2086977"/>
          </a:xfrm>
          <a:prstGeom prst="rect">
            <a:avLst/>
          </a:prstGeom>
        </p:spPr>
      </p:pic>
      <p:pic>
        <p:nvPicPr>
          <p:cNvPr id="5" name="Picture 4"/>
          <p:cNvPicPr>
            <a:picLocks noChangeAspect="1"/>
          </p:cNvPicPr>
          <p:nvPr/>
        </p:nvPicPr>
        <p:blipFill>
          <a:blip r:embed="rId4"/>
          <a:stretch>
            <a:fillRect/>
          </a:stretch>
        </p:blipFill>
        <p:spPr>
          <a:xfrm>
            <a:off x="1256819" y="4842459"/>
            <a:ext cx="5114925" cy="1619250"/>
          </a:xfrm>
          <a:prstGeom prst="rect">
            <a:avLst/>
          </a:prstGeom>
        </p:spPr>
      </p:pic>
      <p:sp>
        <p:nvSpPr>
          <p:cNvPr id="6" name="Rectangle 5"/>
          <p:cNvSpPr/>
          <p:nvPr/>
        </p:nvSpPr>
        <p:spPr>
          <a:xfrm>
            <a:off x="702209" y="2438103"/>
            <a:ext cx="530915" cy="369332"/>
          </a:xfrm>
          <a:prstGeom prst="rect">
            <a:avLst/>
          </a:prstGeom>
        </p:spPr>
        <p:txBody>
          <a:bodyPr wrap="none">
            <a:spAutoFit/>
          </a:bodyPr>
          <a:lstStyle/>
          <a:p>
            <a:r>
              <a:rPr lang="en-US">
                <a:latin typeface="TimesTen-Roman"/>
              </a:rPr>
              <a:t>(1) </a:t>
            </a:r>
            <a:endParaRPr lang="en-US"/>
          </a:p>
        </p:txBody>
      </p:sp>
      <p:sp>
        <p:nvSpPr>
          <p:cNvPr id="7" name="Rectangle 6"/>
          <p:cNvSpPr/>
          <p:nvPr/>
        </p:nvSpPr>
        <p:spPr>
          <a:xfrm>
            <a:off x="725904" y="5037722"/>
            <a:ext cx="530915" cy="369332"/>
          </a:xfrm>
          <a:prstGeom prst="rect">
            <a:avLst/>
          </a:prstGeom>
        </p:spPr>
        <p:txBody>
          <a:bodyPr wrap="none">
            <a:spAutoFit/>
          </a:bodyPr>
          <a:lstStyle/>
          <a:p>
            <a:r>
              <a:rPr lang="en-US">
                <a:latin typeface="TimesTen-Roman"/>
              </a:rPr>
              <a:t>(2) </a:t>
            </a:r>
            <a:endParaRPr lang="en-US"/>
          </a:p>
        </p:txBody>
      </p:sp>
      <p:sp>
        <p:nvSpPr>
          <p:cNvPr id="8" name="Rectangle 7"/>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cont..</a:t>
            </a:r>
          </a:p>
        </p:txBody>
      </p:sp>
    </p:spTree>
    <p:extLst>
      <p:ext uri="{BB962C8B-B14F-4D97-AF65-F5344CB8AC3E}">
        <p14:creationId xmlns:p14="http://schemas.microsoft.com/office/powerpoint/2010/main" val="255394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5902" y="1184224"/>
            <a:ext cx="9855200" cy="4401205"/>
          </a:xfrm>
          <a:prstGeom prst="rect">
            <a:avLst/>
          </a:prstGeom>
          <a:noFill/>
        </p:spPr>
        <p:txBody>
          <a:bodyPr wrap="square" lIns="91440" tIns="45720" rIns="91440" bIns="45720" rtlCol="0" anchor="t">
            <a:spAutoFit/>
          </a:bodyPr>
          <a:lstStyle/>
          <a:p>
            <a:pPr algn="just"/>
            <a:r>
              <a:rPr lang="en-US" sz="2000" dirty="0"/>
              <a:t>The separation and purification of  desired fermentation product is downstream processing or </a:t>
            </a:r>
            <a:r>
              <a:rPr lang="en-US" sz="2000" dirty="0" err="1"/>
              <a:t>bioseparation</a:t>
            </a:r>
            <a:endParaRPr lang="en-US" sz="2000" dirty="0" err="1">
              <a:cs typeface="Arial"/>
            </a:endParaRPr>
          </a:p>
          <a:p>
            <a:endParaRPr lang="en-US" sz="2000" u="sng"/>
          </a:p>
          <a:p>
            <a:r>
              <a:rPr lang="en-US" sz="2000" b="1" i="1" u="sng" dirty="0">
                <a:solidFill>
                  <a:srgbClr val="FF0000"/>
                </a:solidFill>
              </a:rPr>
              <a:t>For extracellular product</a:t>
            </a:r>
            <a:endParaRPr lang="en-US" sz="2000" b="1" i="1" u="sng" dirty="0">
              <a:solidFill>
                <a:srgbClr val="FF0000"/>
              </a:solidFill>
              <a:cs typeface="Arial"/>
            </a:endParaRPr>
          </a:p>
          <a:p>
            <a:pPr>
              <a:buFont typeface="Arial" pitchFamily="34" charset="0"/>
              <a:buChar char="•"/>
              <a:defRPr/>
            </a:pPr>
            <a:r>
              <a:rPr lang="en-US" sz="2000" b="1" dirty="0"/>
              <a:t> Removal of insoluble (biomass)</a:t>
            </a:r>
            <a:endParaRPr lang="en-US" sz="2000" b="1" dirty="0">
              <a:cs typeface="Arial"/>
            </a:endParaRPr>
          </a:p>
          <a:p>
            <a:pPr>
              <a:buFont typeface="Arial" pitchFamily="34" charset="0"/>
              <a:buChar char="•"/>
              <a:defRPr/>
            </a:pPr>
            <a:r>
              <a:rPr lang="en-US" sz="2000" b="1" dirty="0"/>
              <a:t> Product Isolation  </a:t>
            </a:r>
            <a:endParaRPr lang="en-US" sz="2000" b="1" dirty="0">
              <a:cs typeface="Arial"/>
            </a:endParaRPr>
          </a:p>
          <a:p>
            <a:pPr>
              <a:buFont typeface="Arial" pitchFamily="34" charset="0"/>
              <a:buChar char="•"/>
              <a:defRPr/>
            </a:pPr>
            <a:r>
              <a:rPr lang="en-US" sz="2000" b="1" dirty="0"/>
              <a:t> Product Purification  </a:t>
            </a:r>
            <a:endParaRPr lang="en-US" sz="2000" b="1" dirty="0">
              <a:solidFill>
                <a:srgbClr val="000000"/>
              </a:solidFill>
              <a:cs typeface="Arial"/>
            </a:endParaRPr>
          </a:p>
          <a:p>
            <a:r>
              <a:rPr lang="en-US" sz="2000" b="1" i="1" u="sng" dirty="0">
                <a:solidFill>
                  <a:srgbClr val="FF0000"/>
                </a:solidFill>
              </a:rPr>
              <a:t>For intracellular product</a:t>
            </a:r>
            <a:endParaRPr lang="en-US" sz="2000" b="1" i="1" u="sng" dirty="0">
              <a:solidFill>
                <a:srgbClr val="FF0000"/>
              </a:solidFill>
              <a:cs typeface="Arial"/>
            </a:endParaRPr>
          </a:p>
          <a:p>
            <a:pPr>
              <a:buFont typeface="Arial" pitchFamily="34" charset="0"/>
              <a:buChar char="•"/>
              <a:defRPr/>
            </a:pPr>
            <a:r>
              <a:rPr lang="en-US" sz="2000" b="1" dirty="0"/>
              <a:t> separation/concentration of insoluble (biomass)</a:t>
            </a:r>
            <a:endParaRPr lang="en-US" sz="2000" b="1" dirty="0">
              <a:cs typeface="Arial"/>
            </a:endParaRPr>
          </a:p>
          <a:p>
            <a:pPr>
              <a:buFont typeface="Arial" pitchFamily="34" charset="0"/>
              <a:buChar char="•"/>
              <a:defRPr/>
            </a:pPr>
            <a:r>
              <a:rPr lang="en-US" sz="2000" b="1" dirty="0"/>
              <a:t> Cell disruption</a:t>
            </a:r>
            <a:endParaRPr lang="en-US" sz="2000" b="1" dirty="0">
              <a:cs typeface="Arial"/>
            </a:endParaRPr>
          </a:p>
          <a:p>
            <a:pPr>
              <a:buFont typeface="Arial" pitchFamily="34" charset="0"/>
              <a:buChar char="•"/>
              <a:defRPr/>
            </a:pPr>
            <a:r>
              <a:rPr lang="en-US" sz="2000" b="1" dirty="0"/>
              <a:t> Product isolation</a:t>
            </a:r>
            <a:endParaRPr lang="en-US" sz="2000" b="1" dirty="0">
              <a:cs typeface="Arial"/>
            </a:endParaRPr>
          </a:p>
          <a:p>
            <a:pPr>
              <a:buFont typeface="Arial" pitchFamily="34" charset="0"/>
              <a:buChar char="•"/>
              <a:defRPr/>
            </a:pPr>
            <a:r>
              <a:rPr lang="en-US" sz="2000" b="1" dirty="0"/>
              <a:t> Product Purification  </a:t>
            </a:r>
            <a:endParaRPr lang="en-US" sz="2000" b="1" dirty="0">
              <a:cs typeface="Arial"/>
            </a:endParaRPr>
          </a:p>
          <a:p>
            <a:pPr>
              <a:buFont typeface="Arial" pitchFamily="34" charset="0"/>
              <a:buChar char="•"/>
              <a:defRPr/>
            </a:pPr>
            <a:endParaRPr lang="en-US" sz="2000" b="1"/>
          </a:p>
          <a:p>
            <a:endParaRPr lang="en-US" sz="2000"/>
          </a:p>
        </p:txBody>
      </p:sp>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Downstream process</a:t>
            </a:r>
          </a:p>
        </p:txBody>
      </p:sp>
      <p:pic>
        <p:nvPicPr>
          <p:cNvPr id="2" name="Picture 1"/>
          <p:cNvPicPr>
            <a:picLocks noChangeAspect="1"/>
          </p:cNvPicPr>
          <p:nvPr/>
        </p:nvPicPr>
        <p:blipFill>
          <a:blip r:embed="rId2"/>
          <a:stretch>
            <a:fillRect/>
          </a:stretch>
        </p:blipFill>
        <p:spPr>
          <a:xfrm>
            <a:off x="7642181" y="3914591"/>
            <a:ext cx="2181089" cy="2420895"/>
          </a:xfrm>
          <a:prstGeom prst="rect">
            <a:avLst/>
          </a:prstGeom>
        </p:spPr>
      </p:pic>
    </p:spTree>
    <p:extLst>
      <p:ext uri="{BB962C8B-B14F-4D97-AF65-F5344CB8AC3E}">
        <p14:creationId xmlns:p14="http://schemas.microsoft.com/office/powerpoint/2010/main" val="389489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2"/>
          <a:stretch>
            <a:fillRect/>
          </a:stretch>
        </p:blipFill>
        <p:spPr>
          <a:xfrm>
            <a:off x="81804" y="1309005"/>
            <a:ext cx="12168671" cy="5773412"/>
          </a:xfrm>
          <a:prstGeom prst="rect">
            <a:avLst/>
          </a:prstGeom>
        </p:spPr>
      </p:pic>
      <p:sp>
        <p:nvSpPr>
          <p:cNvPr id="46" name="Rectangle 45"/>
          <p:cNvSpPr/>
          <p:nvPr/>
        </p:nvSpPr>
        <p:spPr>
          <a:xfrm>
            <a:off x="532151" y="299805"/>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Product recovery (Downstream process)</a:t>
            </a:r>
          </a:p>
        </p:txBody>
      </p:sp>
    </p:spTree>
    <p:extLst>
      <p:ext uri="{BB962C8B-B14F-4D97-AF65-F5344CB8AC3E}">
        <p14:creationId xmlns:p14="http://schemas.microsoft.com/office/powerpoint/2010/main" val="72937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63804718"/>
              </p:ext>
            </p:extLst>
          </p:nvPr>
        </p:nvGraphicFramePr>
        <p:xfrm>
          <a:off x="1239650" y="1921869"/>
          <a:ext cx="9312167" cy="2763520"/>
        </p:xfrm>
        <a:graphic>
          <a:graphicData uri="http://schemas.openxmlformats.org/drawingml/2006/table">
            <a:tbl>
              <a:tblPr firstRow="1" bandRow="1">
                <a:tableStyleId>{073A0DAA-6AF3-43AB-8588-CEC1D06C72B9}</a:tableStyleId>
              </a:tblPr>
              <a:tblGrid>
                <a:gridCol w="2060028">
                  <a:extLst>
                    <a:ext uri="{9D8B030D-6E8A-4147-A177-3AD203B41FA5}">
                      <a16:colId xmlns:a16="http://schemas.microsoft.com/office/drawing/2014/main" val="2366576167"/>
                    </a:ext>
                  </a:extLst>
                </a:gridCol>
                <a:gridCol w="2343807">
                  <a:extLst>
                    <a:ext uri="{9D8B030D-6E8A-4147-A177-3AD203B41FA5}">
                      <a16:colId xmlns:a16="http://schemas.microsoft.com/office/drawing/2014/main" val="2662911075"/>
                    </a:ext>
                  </a:extLst>
                </a:gridCol>
                <a:gridCol w="2858814">
                  <a:extLst>
                    <a:ext uri="{9D8B030D-6E8A-4147-A177-3AD203B41FA5}">
                      <a16:colId xmlns:a16="http://schemas.microsoft.com/office/drawing/2014/main" val="3168054821"/>
                    </a:ext>
                  </a:extLst>
                </a:gridCol>
                <a:gridCol w="2049518">
                  <a:extLst>
                    <a:ext uri="{9D8B030D-6E8A-4147-A177-3AD203B41FA5}">
                      <a16:colId xmlns:a16="http://schemas.microsoft.com/office/drawing/2014/main" val="3063724599"/>
                    </a:ext>
                  </a:extLst>
                </a:gridCol>
              </a:tblGrid>
              <a:tr h="370840">
                <a:tc>
                  <a:txBody>
                    <a:bodyPr/>
                    <a:lstStyle/>
                    <a:p>
                      <a:r>
                        <a:rPr lang="en-US"/>
                        <a:t>Steps</a:t>
                      </a:r>
                    </a:p>
                  </a:txBody>
                  <a:tcPr/>
                </a:tc>
                <a:tc>
                  <a:txBody>
                    <a:bodyPr/>
                    <a:lstStyle/>
                    <a:p>
                      <a:r>
                        <a:rPr lang="en-US"/>
                        <a:t>Typical unit operation</a:t>
                      </a:r>
                    </a:p>
                  </a:txBody>
                  <a:tcPr/>
                </a:tc>
                <a:tc>
                  <a:txBody>
                    <a:bodyPr/>
                    <a:lstStyle/>
                    <a:p>
                      <a:r>
                        <a:rPr lang="en-US"/>
                        <a:t>Product concentration (g/l)</a:t>
                      </a:r>
                    </a:p>
                  </a:txBody>
                  <a:tcPr/>
                </a:tc>
                <a:tc>
                  <a:txBody>
                    <a:bodyPr/>
                    <a:lstStyle/>
                    <a:p>
                      <a:r>
                        <a:rPr lang="en-US"/>
                        <a:t>Product purity (%)</a:t>
                      </a:r>
                    </a:p>
                  </a:txBody>
                  <a:tcPr/>
                </a:tc>
                <a:extLst>
                  <a:ext uri="{0D108BD9-81ED-4DB2-BD59-A6C34878D82A}">
                    <a16:rowId xmlns:a16="http://schemas.microsoft.com/office/drawing/2014/main" val="1273761658"/>
                  </a:ext>
                </a:extLst>
              </a:tr>
              <a:tr h="370840">
                <a:tc>
                  <a:txBody>
                    <a:bodyPr/>
                    <a:lstStyle/>
                    <a:p>
                      <a:r>
                        <a:rPr lang="en-US"/>
                        <a:t>Harvest broth</a:t>
                      </a:r>
                    </a:p>
                  </a:txBody>
                  <a:tcPr/>
                </a:tc>
                <a:tc>
                  <a:txBody>
                    <a:bodyPr/>
                    <a:lstStyle/>
                    <a:p>
                      <a:endParaRPr lang="en-US"/>
                    </a:p>
                  </a:txBody>
                  <a:tcPr/>
                </a:tc>
                <a:tc>
                  <a:txBody>
                    <a:bodyPr/>
                    <a:lstStyle/>
                    <a:p>
                      <a:r>
                        <a:rPr lang="en-US"/>
                        <a:t>0.1-5</a:t>
                      </a:r>
                    </a:p>
                  </a:txBody>
                  <a:tcPr/>
                </a:tc>
                <a:tc>
                  <a:txBody>
                    <a:bodyPr/>
                    <a:lstStyle/>
                    <a:p>
                      <a:r>
                        <a:rPr lang="en-US"/>
                        <a:t>0.1-1</a:t>
                      </a:r>
                    </a:p>
                  </a:txBody>
                  <a:tcPr/>
                </a:tc>
                <a:extLst>
                  <a:ext uri="{0D108BD9-81ED-4DB2-BD59-A6C34878D82A}">
                    <a16:rowId xmlns:a16="http://schemas.microsoft.com/office/drawing/2014/main" val="2852869218"/>
                  </a:ext>
                </a:extLst>
              </a:tr>
              <a:tr h="370840">
                <a:tc>
                  <a:txBody>
                    <a:bodyPr/>
                    <a:lstStyle/>
                    <a:p>
                      <a:r>
                        <a:rPr lang="en-US"/>
                        <a:t>Cell removal</a:t>
                      </a:r>
                    </a:p>
                  </a:txBody>
                  <a:tcPr/>
                </a:tc>
                <a:tc>
                  <a:txBody>
                    <a:bodyPr/>
                    <a:lstStyle/>
                    <a:p>
                      <a:r>
                        <a:rPr lang="en-US"/>
                        <a:t>Filtration</a:t>
                      </a:r>
                    </a:p>
                  </a:txBody>
                  <a:tcPr/>
                </a:tc>
                <a:tc>
                  <a:txBody>
                    <a:bodyPr/>
                    <a:lstStyle/>
                    <a:p>
                      <a:r>
                        <a:rPr lang="en-US"/>
                        <a:t>1-5</a:t>
                      </a:r>
                    </a:p>
                  </a:txBody>
                  <a:tcPr/>
                </a:tc>
                <a:tc>
                  <a:txBody>
                    <a:bodyPr/>
                    <a:lstStyle/>
                    <a:p>
                      <a:r>
                        <a:rPr lang="en-US"/>
                        <a:t>0.2-2</a:t>
                      </a:r>
                    </a:p>
                  </a:txBody>
                  <a:tcPr/>
                </a:tc>
                <a:extLst>
                  <a:ext uri="{0D108BD9-81ED-4DB2-BD59-A6C34878D82A}">
                    <a16:rowId xmlns:a16="http://schemas.microsoft.com/office/drawing/2014/main" val="3157317564"/>
                  </a:ext>
                </a:extLst>
              </a:tr>
              <a:tr h="370840">
                <a:tc>
                  <a:txBody>
                    <a:bodyPr/>
                    <a:lstStyle/>
                    <a:p>
                      <a:r>
                        <a:rPr lang="en-US"/>
                        <a:t>Primary isolation</a:t>
                      </a:r>
                    </a:p>
                  </a:txBody>
                  <a:tcPr/>
                </a:tc>
                <a:tc>
                  <a:txBody>
                    <a:bodyPr/>
                    <a:lstStyle/>
                    <a:p>
                      <a:r>
                        <a:rPr lang="en-US"/>
                        <a:t>Extraction</a:t>
                      </a:r>
                    </a:p>
                  </a:txBody>
                  <a:tcPr/>
                </a:tc>
                <a:tc>
                  <a:txBody>
                    <a:bodyPr/>
                    <a:lstStyle/>
                    <a:p>
                      <a:r>
                        <a:rPr lang="en-US"/>
                        <a:t>5-50</a:t>
                      </a:r>
                    </a:p>
                  </a:txBody>
                  <a:tcPr/>
                </a:tc>
                <a:tc>
                  <a:txBody>
                    <a:bodyPr/>
                    <a:lstStyle/>
                    <a:p>
                      <a:r>
                        <a:rPr lang="en-US"/>
                        <a:t>1-10</a:t>
                      </a:r>
                    </a:p>
                  </a:txBody>
                  <a:tcPr/>
                </a:tc>
                <a:extLst>
                  <a:ext uri="{0D108BD9-81ED-4DB2-BD59-A6C34878D82A}">
                    <a16:rowId xmlns:a16="http://schemas.microsoft.com/office/drawing/2014/main" val="4049123765"/>
                  </a:ext>
                </a:extLst>
              </a:tr>
              <a:tr h="370840">
                <a:tc>
                  <a:txBody>
                    <a:bodyPr/>
                    <a:lstStyle/>
                    <a:p>
                      <a:r>
                        <a:rPr lang="en-US"/>
                        <a:t>Product enrichment</a:t>
                      </a:r>
                    </a:p>
                  </a:txBody>
                  <a:tcPr/>
                </a:tc>
                <a:tc>
                  <a:txBody>
                    <a:bodyPr/>
                    <a:lstStyle/>
                    <a:p>
                      <a:r>
                        <a:rPr lang="en-US"/>
                        <a:t>Chromatography</a:t>
                      </a:r>
                    </a:p>
                  </a:txBody>
                  <a:tcPr/>
                </a:tc>
                <a:tc>
                  <a:txBody>
                    <a:bodyPr/>
                    <a:lstStyle/>
                    <a:p>
                      <a:r>
                        <a:rPr lang="en-US"/>
                        <a:t>50-200</a:t>
                      </a:r>
                    </a:p>
                  </a:txBody>
                  <a:tcPr/>
                </a:tc>
                <a:tc>
                  <a:txBody>
                    <a:bodyPr/>
                    <a:lstStyle/>
                    <a:p>
                      <a:r>
                        <a:rPr lang="en-US"/>
                        <a:t>50-80</a:t>
                      </a:r>
                    </a:p>
                  </a:txBody>
                  <a:tcPr/>
                </a:tc>
                <a:extLst>
                  <a:ext uri="{0D108BD9-81ED-4DB2-BD59-A6C34878D82A}">
                    <a16:rowId xmlns:a16="http://schemas.microsoft.com/office/drawing/2014/main" val="1687855352"/>
                  </a:ext>
                </a:extLst>
              </a:tr>
              <a:tr h="370840">
                <a:tc>
                  <a:txBody>
                    <a:bodyPr/>
                    <a:lstStyle/>
                    <a:p>
                      <a:r>
                        <a:rPr lang="en-US"/>
                        <a:t>Final isolation</a:t>
                      </a:r>
                    </a:p>
                  </a:txBody>
                  <a:tcPr/>
                </a:tc>
                <a:tc>
                  <a:txBody>
                    <a:bodyPr/>
                    <a:lstStyle/>
                    <a:p>
                      <a:r>
                        <a:rPr lang="en-US"/>
                        <a:t>crystallization</a:t>
                      </a:r>
                    </a:p>
                  </a:txBody>
                  <a:tcPr/>
                </a:tc>
                <a:tc>
                  <a:txBody>
                    <a:bodyPr/>
                    <a:lstStyle/>
                    <a:p>
                      <a:r>
                        <a:rPr lang="en-US"/>
                        <a:t>50-200</a:t>
                      </a:r>
                    </a:p>
                  </a:txBody>
                  <a:tcPr/>
                </a:tc>
                <a:tc>
                  <a:txBody>
                    <a:bodyPr/>
                    <a:lstStyle/>
                    <a:p>
                      <a:r>
                        <a:rPr lang="en-US"/>
                        <a:t>90-100</a:t>
                      </a:r>
                    </a:p>
                  </a:txBody>
                  <a:tcPr/>
                </a:tc>
                <a:extLst>
                  <a:ext uri="{0D108BD9-81ED-4DB2-BD59-A6C34878D82A}">
                    <a16:rowId xmlns:a16="http://schemas.microsoft.com/office/drawing/2014/main" val="2310848131"/>
                  </a:ext>
                </a:extLst>
              </a:tr>
            </a:tbl>
          </a:graphicData>
        </a:graphic>
      </p:graphicFrame>
      <p:sp>
        <p:nvSpPr>
          <p:cNvPr id="3" name="Rectangle 2"/>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Typical product quality during downstream</a:t>
            </a:r>
          </a:p>
        </p:txBody>
      </p:sp>
    </p:spTree>
    <p:extLst>
      <p:ext uri="{BB962C8B-B14F-4D97-AF65-F5344CB8AC3E}">
        <p14:creationId xmlns:p14="http://schemas.microsoft.com/office/powerpoint/2010/main" val="304789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19725" y="1317443"/>
            <a:ext cx="11650355" cy="542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50" b="0" i="0" u="none" strike="noStrike" cap="none" normalizeH="0" baseline="0">
                <a:ln>
                  <a:noFill/>
                </a:ln>
                <a:solidFill>
                  <a:srgbClr val="FF0000"/>
                </a:solidFill>
                <a:effectLst/>
                <a:cs typeface="Arial" panose="020B0604020202020204" pitchFamily="34" charset="0"/>
              </a:rPr>
              <a:t>Dimensions and Units</a:t>
            </a:r>
            <a:r>
              <a:rPr kumimoji="0" lang="en-US" altLang="en-US" sz="1650" b="0" i="0" u="none" strike="noStrike" cap="none" normalizeH="0" baseline="0">
                <a:ln>
                  <a:noFill/>
                </a:ln>
                <a:solidFill>
                  <a:srgbClr val="000000"/>
                </a:solidFill>
                <a:effectLst/>
                <a:cs typeface="Arial" panose="020B0604020202020204" pitchFamily="34" charset="0"/>
              </a:rPr>
              <a:t>:</a:t>
            </a:r>
            <a:r>
              <a:rPr kumimoji="0" lang="en-US" altLang="en-US" sz="1650" b="1" i="0" u="none" strike="noStrike" cap="none" normalizeH="0" baseline="0">
                <a:ln>
                  <a:noFill/>
                </a:ln>
                <a:solidFill>
                  <a:srgbClr val="000000"/>
                </a:solidFill>
                <a:effectLst/>
                <a:cs typeface="Arial" panose="020B0604020202020204" pitchFamily="34" charset="0"/>
              </a:rPr>
              <a:t> </a:t>
            </a:r>
            <a:r>
              <a:rPr kumimoji="0" lang="en-US" altLang="en-US" sz="1650" b="0" i="0" u="none" strike="noStrike" cap="none" normalizeH="0" baseline="0">
                <a:ln>
                  <a:noFill/>
                </a:ln>
                <a:solidFill>
                  <a:srgbClr val="000000"/>
                </a:solidFill>
                <a:effectLst/>
                <a:cs typeface="Arial" panose="020B0604020202020204" pitchFamily="34" charset="0"/>
              </a:rPr>
              <a:t>Dimensions and System of Units, Fundamental and derived units, Dimensional consistency, Dimensional equations, Different ways of expression of units of quantities and physical constant, Unit conversion and significance.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50" b="0" i="0" u="none" strike="noStrike" cap="none" normalizeH="0" baseline="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50" b="0" i="0" u="none" strike="noStrike" cap="none" normalizeH="0" baseline="0">
                <a:ln>
                  <a:noFill/>
                </a:ln>
                <a:solidFill>
                  <a:srgbClr val="FF0000"/>
                </a:solidFill>
                <a:effectLst/>
                <a:cs typeface="Arial" panose="020B0604020202020204" pitchFamily="34" charset="0"/>
              </a:rPr>
              <a:t>Basic Biochemical Calculations</a:t>
            </a:r>
            <a:r>
              <a:rPr kumimoji="0" lang="en-US" altLang="en-US" sz="1650" b="0" i="0" u="none" strike="noStrike" cap="none" normalizeH="0" baseline="0">
                <a:ln>
                  <a:noFill/>
                </a:ln>
                <a:solidFill>
                  <a:srgbClr val="000000"/>
                </a:solidFill>
                <a:effectLst/>
                <a:cs typeface="Arial" panose="020B0604020202020204" pitchFamily="34" charset="0"/>
              </a:rPr>
              <a:t>:</a:t>
            </a:r>
            <a:r>
              <a:rPr kumimoji="0" lang="en-US" altLang="en-US" sz="1650" b="1" i="0" u="none" strike="noStrike" cap="none" normalizeH="0" baseline="0">
                <a:ln>
                  <a:noFill/>
                </a:ln>
                <a:solidFill>
                  <a:srgbClr val="000000"/>
                </a:solidFill>
                <a:effectLst/>
                <a:cs typeface="Arial" panose="020B0604020202020204" pitchFamily="34" charset="0"/>
              </a:rPr>
              <a:t> </a:t>
            </a:r>
            <a:r>
              <a:rPr kumimoji="0" lang="en-US" altLang="en-US" sz="1650" b="0" i="0" u="none" strike="noStrike" cap="none" normalizeH="0" baseline="0">
                <a:ln>
                  <a:noFill/>
                </a:ln>
                <a:solidFill>
                  <a:srgbClr val="000000"/>
                </a:solidFill>
                <a:effectLst/>
                <a:cs typeface="Arial" panose="020B0604020202020204" pitchFamily="34" charset="0"/>
              </a:rPr>
              <a:t>Mole, molecular weight, mole/mass fractions calculations, composition of gas, liquid and solid mixtures, Ideal gas law and other equations of state equations &amp; applications, Dalton's law, </a:t>
            </a:r>
            <a:r>
              <a:rPr kumimoji="0" lang="en-US" altLang="en-US" sz="1650" b="0" i="0" u="none" strike="noStrike" cap="none" normalizeH="0" baseline="0" err="1">
                <a:ln>
                  <a:noFill/>
                </a:ln>
                <a:solidFill>
                  <a:srgbClr val="000000"/>
                </a:solidFill>
                <a:effectLst/>
                <a:cs typeface="Arial" panose="020B0604020202020204" pitchFamily="34" charset="0"/>
              </a:rPr>
              <a:t>Raoult's</a:t>
            </a:r>
            <a:r>
              <a:rPr kumimoji="0" lang="en-US" altLang="en-US" sz="1650" b="0" i="0" u="none" strike="noStrike" cap="none" normalizeH="0" baseline="0">
                <a:ln>
                  <a:noFill/>
                </a:ln>
                <a:solidFill>
                  <a:srgbClr val="000000"/>
                </a:solidFill>
                <a:effectLst/>
                <a:cs typeface="Arial" panose="020B0604020202020204" pitchFamily="34" charset="0"/>
              </a:rPr>
              <a:t> law, Henry's law, Solutions and properties.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50" b="0" i="0" u="none" strike="noStrike" cap="none" normalizeH="0" baseline="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50" b="0" i="0" u="none" strike="noStrike" cap="none" normalizeH="0" baseline="0">
                <a:ln>
                  <a:noFill/>
                </a:ln>
                <a:solidFill>
                  <a:srgbClr val="FF0000"/>
                </a:solidFill>
                <a:effectLst/>
                <a:cs typeface="Arial" panose="020B0604020202020204" pitchFamily="34" charset="0"/>
              </a:rPr>
              <a:t>Material Balances without biochemical reaction</a:t>
            </a:r>
            <a:r>
              <a:rPr kumimoji="0" lang="en-US" altLang="en-US" sz="1650" b="0" i="0" u="none" strike="noStrike" cap="none" normalizeH="0" baseline="0">
                <a:ln>
                  <a:noFill/>
                </a:ln>
                <a:solidFill>
                  <a:srgbClr val="000000"/>
                </a:solidFill>
                <a:effectLst/>
                <a:cs typeface="Arial" panose="020B0604020202020204" pitchFamily="34" charset="0"/>
              </a:rPr>
              <a:t>:</a:t>
            </a:r>
            <a:r>
              <a:rPr kumimoji="0" lang="en-US" altLang="en-US" sz="1650" b="1" i="0" u="none" strike="noStrike" cap="none" normalizeH="0" baseline="0">
                <a:ln>
                  <a:noFill/>
                </a:ln>
                <a:solidFill>
                  <a:srgbClr val="000000"/>
                </a:solidFill>
                <a:effectLst/>
                <a:cs typeface="Arial" panose="020B0604020202020204" pitchFamily="34" charset="0"/>
              </a:rPr>
              <a:t> </a:t>
            </a:r>
            <a:r>
              <a:rPr kumimoji="0" lang="en-US" altLang="en-US" sz="1650" b="0" i="0" u="none" strike="noStrike" cap="none" normalizeH="0" baseline="0">
                <a:ln>
                  <a:noFill/>
                </a:ln>
                <a:solidFill>
                  <a:srgbClr val="000000"/>
                </a:solidFill>
                <a:effectLst/>
                <a:cs typeface="Arial" panose="020B0604020202020204" pitchFamily="34" charset="0"/>
              </a:rPr>
              <a:t>Process flow sheet, degree of freedom, Material balance with and without recycle; Bypass and purge streams, Material balances around </a:t>
            </a:r>
            <a:r>
              <a:rPr kumimoji="0" lang="en-US" altLang="en-US" sz="1650" b="0" i="0" u="none" strike="noStrike" cap="none" normalizeH="0" baseline="0" err="1">
                <a:ln>
                  <a:noFill/>
                </a:ln>
                <a:solidFill>
                  <a:srgbClr val="000000"/>
                </a:solidFill>
                <a:effectLst/>
                <a:cs typeface="Arial" panose="020B0604020202020204" pitchFamily="34" charset="0"/>
              </a:rPr>
              <a:t>equipments</a:t>
            </a:r>
            <a:r>
              <a:rPr kumimoji="0" lang="en-US" altLang="en-US" sz="1650" b="0" i="0" u="none" strike="noStrike" cap="none" normalizeH="0" baseline="0">
                <a:ln>
                  <a:noFill/>
                </a:ln>
                <a:solidFill>
                  <a:srgbClr val="000000"/>
                </a:solidFill>
                <a:effectLst/>
                <a:cs typeface="Arial" panose="020B0604020202020204" pitchFamily="34" charset="0"/>
              </a:rPr>
              <a:t> related to unit operations like filtration, extraction, distillation column, adsorption and drying/freeze drying. Material balance of unsteady state operations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50" b="0" i="0" u="none" strike="noStrike" cap="none" normalizeH="0" baseline="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50" b="0" i="0" u="none" strike="noStrike" cap="none" normalizeH="0" baseline="0">
                <a:ln>
                  <a:noFill/>
                </a:ln>
                <a:solidFill>
                  <a:srgbClr val="FF0000"/>
                </a:solidFill>
                <a:effectLst/>
                <a:cs typeface="Arial" panose="020B0604020202020204" pitchFamily="34" charset="0"/>
              </a:rPr>
              <a:t>Material balance involving biochemical reaction</a:t>
            </a:r>
            <a:r>
              <a:rPr kumimoji="0" lang="en-US" altLang="en-US" sz="1650" b="0" i="0" u="none" strike="noStrike" cap="none" normalizeH="0" baseline="0">
                <a:ln>
                  <a:noFill/>
                </a:ln>
                <a:solidFill>
                  <a:srgbClr val="000000"/>
                </a:solidFill>
                <a:effectLst/>
                <a:cs typeface="Arial" panose="020B0604020202020204" pitchFamily="34" charset="0"/>
              </a:rPr>
              <a:t>: Concept of limiting and excess reactants, percentage conversion, yield and selectivity. Single and multiple reaction Lumped and Distributed processes, Material balance involving reactions with reference to penicillin, lactic acid, and ethanol and biopharmaceuticals production.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50" b="0" i="0" u="none" strike="noStrike" cap="none" normalizeH="0" baseline="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50" b="0" i="0" u="none" strike="noStrike" cap="none" normalizeH="0" baseline="0">
                <a:ln>
                  <a:noFill/>
                </a:ln>
                <a:solidFill>
                  <a:srgbClr val="FF0000"/>
                </a:solidFill>
                <a:effectLst/>
                <a:cs typeface="Arial" panose="020B0604020202020204" pitchFamily="34" charset="0"/>
              </a:rPr>
              <a:t>Energy Balance</a:t>
            </a:r>
            <a:r>
              <a:rPr kumimoji="0" lang="en-US" altLang="en-US" sz="1650" b="0" i="0" u="none" strike="noStrike" cap="none" normalizeH="0" baseline="0">
                <a:ln>
                  <a:noFill/>
                </a:ln>
                <a:solidFill>
                  <a:srgbClr val="000000"/>
                </a:solidFill>
                <a:effectLst/>
                <a:cs typeface="Arial" panose="020B0604020202020204" pitchFamily="34" charset="0"/>
              </a:rPr>
              <a:t>: Law of thermodynamics, heat capacity of gas, liquid, solid and mixtures, sensible heat change in gas and liquid, enthalpy change in phase transformation, enthalpy change accompanied by biochemical reaction, Standard heat of reaction, heat of mixing and dissolution of solids, Hess's law, Humidity chart, Energy balance involving biochemical reaction. </a:t>
            </a:r>
            <a:endParaRPr kumimoji="0" lang="en-US" altLang="en-US" sz="1650" b="0" i="0" u="none" strike="noStrike" cap="none" normalizeH="0" baseline="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50" b="0" i="0" u="none" strike="noStrike" cap="none" normalizeH="0" baseline="0">
                <a:ln>
                  <a:noFill/>
                </a:ln>
                <a:solidFill>
                  <a:srgbClr val="FF0000"/>
                </a:solidFill>
                <a:effectLst/>
                <a:cs typeface="Arial" panose="020B0604020202020204" pitchFamily="34" charset="0"/>
              </a:rPr>
              <a:t>Case Studies: </a:t>
            </a:r>
            <a:r>
              <a:rPr kumimoji="0" lang="en-US" altLang="en-US" sz="1650" b="0" i="0" u="none" strike="noStrike" cap="none" normalizeH="0" baseline="0">
                <a:ln>
                  <a:noFill/>
                </a:ln>
                <a:solidFill>
                  <a:srgbClr val="000000"/>
                </a:solidFill>
                <a:effectLst/>
                <a:cs typeface="Arial" panose="020B0604020202020204" pitchFamily="34" charset="0"/>
              </a:rPr>
              <a:t>Flow chart based material and energy balance calculations. </a:t>
            </a:r>
            <a:endParaRPr kumimoji="0" lang="en-US" altLang="en-US" sz="1650" b="0" i="0" u="none" strike="noStrike" cap="none" normalizeH="0" baseline="0">
              <a:ln>
                <a:noFill/>
              </a:ln>
              <a:solidFill>
                <a:schemeClr val="tx1"/>
              </a:solidFill>
              <a:effectLst/>
            </a:endParaRPr>
          </a:p>
        </p:txBody>
      </p:sp>
      <p:sp>
        <p:nvSpPr>
          <p:cNvPr id="6" name="Rectangle 5"/>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Topics </a:t>
            </a:r>
          </a:p>
        </p:txBody>
      </p:sp>
    </p:spTree>
    <p:extLst>
      <p:ext uri="{BB962C8B-B14F-4D97-AF65-F5344CB8AC3E}">
        <p14:creationId xmlns:p14="http://schemas.microsoft.com/office/powerpoint/2010/main" val="189029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87886769"/>
              </p:ext>
            </p:extLst>
          </p:nvPr>
        </p:nvGraphicFramePr>
        <p:xfrm>
          <a:off x="2029502" y="2326396"/>
          <a:ext cx="8127998" cy="2214880"/>
        </p:xfrm>
        <a:graphic>
          <a:graphicData uri="http://schemas.openxmlformats.org/drawingml/2006/table">
            <a:tbl>
              <a:tblPr firstRow="1" bandRow="1">
                <a:tableStyleId>{2D5ABB26-0587-4C30-8999-92F81FD0307C}</a:tableStyleId>
              </a:tblPr>
              <a:tblGrid>
                <a:gridCol w="3407833">
                  <a:extLst>
                    <a:ext uri="{9D8B030D-6E8A-4147-A177-3AD203B41FA5}">
                      <a16:colId xmlns:a16="http://schemas.microsoft.com/office/drawing/2014/main" val="1898527495"/>
                    </a:ext>
                  </a:extLst>
                </a:gridCol>
                <a:gridCol w="2010832">
                  <a:extLst>
                    <a:ext uri="{9D8B030D-6E8A-4147-A177-3AD203B41FA5}">
                      <a16:colId xmlns:a16="http://schemas.microsoft.com/office/drawing/2014/main" val="2340891585"/>
                    </a:ext>
                  </a:extLst>
                </a:gridCol>
                <a:gridCol w="2709333">
                  <a:extLst>
                    <a:ext uri="{9D8B030D-6E8A-4147-A177-3AD203B41FA5}">
                      <a16:colId xmlns:a16="http://schemas.microsoft.com/office/drawing/2014/main" val="1028182071"/>
                    </a:ext>
                  </a:extLst>
                </a:gridCol>
              </a:tblGrid>
              <a:tr h="370840">
                <a:tc>
                  <a:txBody>
                    <a:bodyPr/>
                    <a:lstStyle/>
                    <a:p>
                      <a:r>
                        <a:rPr lang="en-US" b="1"/>
                        <a:t>Exam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Contribution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071156"/>
                  </a:ext>
                </a:extLst>
              </a:tr>
              <a:tr h="370840">
                <a:tc>
                  <a:txBody>
                    <a:bodyPr/>
                    <a:lstStyle/>
                    <a:p>
                      <a:r>
                        <a:rPr lang="en-US" b="1"/>
                        <a:t>Quiz-1</a:t>
                      </a:r>
                    </a:p>
                  </a:txBody>
                  <a:tcPr>
                    <a:lnT w="12700" cap="flat" cmpd="sng" algn="ctr">
                      <a:solidFill>
                        <a:schemeClr val="tx1"/>
                      </a:solidFill>
                      <a:prstDash val="solid"/>
                      <a:round/>
                      <a:headEnd type="none" w="med" len="med"/>
                      <a:tailEnd type="none" w="med" len="med"/>
                    </a:lnT>
                  </a:tcPr>
                </a:tc>
                <a:tc>
                  <a:txBody>
                    <a:bodyPr/>
                    <a:lstStyle/>
                    <a:p>
                      <a:r>
                        <a:rPr lang="en-US" b="1"/>
                        <a:t>10%</a:t>
                      </a:r>
                    </a:p>
                  </a:txBody>
                  <a:tcPr>
                    <a:lnT w="12700" cap="flat" cmpd="sng" algn="ctr">
                      <a:solidFill>
                        <a:schemeClr val="tx1"/>
                      </a:solidFill>
                      <a:prstDash val="solid"/>
                      <a:round/>
                      <a:headEnd type="none" w="med" len="med"/>
                      <a:tailEnd type="none" w="med" len="med"/>
                    </a:lnT>
                  </a:tcPr>
                </a:tc>
                <a:tc>
                  <a:txBody>
                    <a:bodyPr/>
                    <a:lstStyle/>
                    <a:p>
                      <a:r>
                        <a:rPr lang="en-US" b="1"/>
                        <a:t>August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7282728"/>
                  </a:ext>
                </a:extLst>
              </a:tr>
              <a:tr h="370840">
                <a:tc>
                  <a:txBody>
                    <a:bodyPr/>
                    <a:lstStyle/>
                    <a:p>
                      <a:r>
                        <a:rPr lang="en-US" b="1" err="1"/>
                        <a:t>Midsem</a:t>
                      </a:r>
                      <a:endParaRPr lang="en-US" b="1"/>
                    </a:p>
                  </a:txBody>
                  <a:tcPr/>
                </a:tc>
                <a:tc>
                  <a:txBody>
                    <a:bodyPr/>
                    <a:lstStyle/>
                    <a:p>
                      <a:r>
                        <a:rPr lang="en-US" b="1"/>
                        <a:t>30%</a:t>
                      </a:r>
                    </a:p>
                  </a:txBody>
                  <a:tcPr/>
                </a:tc>
                <a:tc>
                  <a:txBody>
                    <a:bodyPr/>
                    <a:lstStyle/>
                    <a:p>
                      <a:r>
                        <a:rPr lang="en-US" b="1"/>
                        <a:t>September</a:t>
                      </a:r>
                    </a:p>
                  </a:txBody>
                  <a:tcPr/>
                </a:tc>
                <a:extLst>
                  <a:ext uri="{0D108BD9-81ED-4DB2-BD59-A6C34878D82A}">
                    <a16:rowId xmlns:a16="http://schemas.microsoft.com/office/drawing/2014/main" val="861062181"/>
                  </a:ext>
                </a:extLst>
              </a:tr>
              <a:tr h="320040">
                <a:tc>
                  <a:txBody>
                    <a:bodyPr/>
                    <a:lstStyle/>
                    <a:p>
                      <a:r>
                        <a:rPr lang="en-US" b="1"/>
                        <a:t>Quiz-2</a:t>
                      </a:r>
                    </a:p>
                  </a:txBody>
                  <a:tcPr/>
                </a:tc>
                <a:tc>
                  <a:txBody>
                    <a:bodyPr/>
                    <a:lstStyle/>
                    <a:p>
                      <a:r>
                        <a:rPr lang="en-US" b="1"/>
                        <a:t>10%</a:t>
                      </a:r>
                    </a:p>
                  </a:txBody>
                  <a:tcPr/>
                </a:tc>
                <a:tc>
                  <a:txBody>
                    <a:bodyPr/>
                    <a:lstStyle/>
                    <a:p>
                      <a:r>
                        <a:rPr lang="en-US" b="1"/>
                        <a:t>October</a:t>
                      </a:r>
                    </a:p>
                  </a:txBody>
                  <a:tcPr/>
                </a:tc>
                <a:extLst>
                  <a:ext uri="{0D108BD9-81ED-4DB2-BD59-A6C34878D82A}">
                    <a16:rowId xmlns:a16="http://schemas.microsoft.com/office/drawing/2014/main" val="936398992"/>
                  </a:ext>
                </a:extLst>
              </a:tr>
              <a:tr h="3200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a:t>Assignment-1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a:t>10%</a:t>
                      </a:r>
                    </a:p>
                  </a:txBody>
                  <a:tcPr/>
                </a:tc>
                <a:tc>
                  <a:txBody>
                    <a:bodyPr/>
                    <a:lstStyle/>
                    <a:p>
                      <a:r>
                        <a:rPr lang="en-US" b="1"/>
                        <a:t>October-November</a:t>
                      </a:r>
                    </a:p>
                  </a:txBody>
                  <a:tcPr/>
                </a:tc>
                <a:extLst>
                  <a:ext uri="{0D108BD9-81ED-4DB2-BD59-A6C34878D82A}">
                    <a16:rowId xmlns:a16="http://schemas.microsoft.com/office/drawing/2014/main" val="1414232170"/>
                  </a:ext>
                </a:extLst>
              </a:tr>
              <a:tr h="370840">
                <a:tc>
                  <a:txBody>
                    <a:bodyPr/>
                    <a:lstStyle/>
                    <a:p>
                      <a:r>
                        <a:rPr lang="en-US" b="1" err="1"/>
                        <a:t>Endsem</a:t>
                      </a:r>
                      <a:endParaRPr lang="en-US" b="1"/>
                    </a:p>
                  </a:txBody>
                  <a:tcPr>
                    <a:lnB w="12700" cap="flat" cmpd="sng" algn="ctr">
                      <a:solidFill>
                        <a:schemeClr val="tx1"/>
                      </a:solidFill>
                      <a:prstDash val="solid"/>
                      <a:round/>
                      <a:headEnd type="none" w="med" len="med"/>
                      <a:tailEnd type="none" w="med" len="med"/>
                    </a:lnB>
                  </a:tcPr>
                </a:tc>
                <a:tc>
                  <a:txBody>
                    <a:bodyPr/>
                    <a:lstStyle/>
                    <a:p>
                      <a:r>
                        <a:rPr lang="en-US" b="1"/>
                        <a:t>40%</a:t>
                      </a:r>
                    </a:p>
                  </a:txBody>
                  <a:tcPr>
                    <a:lnB w="12700" cap="flat" cmpd="sng" algn="ctr">
                      <a:solidFill>
                        <a:schemeClr val="tx1"/>
                      </a:solidFill>
                      <a:prstDash val="solid"/>
                      <a:round/>
                      <a:headEnd type="none" w="med" len="med"/>
                      <a:tailEnd type="none" w="med" len="med"/>
                    </a:lnB>
                  </a:tcPr>
                </a:tc>
                <a:tc>
                  <a:txBody>
                    <a:bodyPr/>
                    <a:lstStyle/>
                    <a:p>
                      <a:r>
                        <a:rPr lang="en-US" b="1"/>
                        <a:t>November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614763"/>
                  </a:ext>
                </a:extLst>
              </a:tr>
            </a:tbl>
          </a:graphicData>
        </a:graphic>
      </p:graphicFrame>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Evaluation</a:t>
            </a:r>
          </a:p>
        </p:txBody>
      </p:sp>
    </p:spTree>
    <p:extLst>
      <p:ext uri="{BB962C8B-B14F-4D97-AF65-F5344CB8AC3E}">
        <p14:creationId xmlns:p14="http://schemas.microsoft.com/office/powerpoint/2010/main" val="213905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03093" y="1544132"/>
            <a:ext cx="1020093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cs typeface="Arial" panose="020B0604020202020204" pitchFamily="34" charset="0"/>
              </a:rPr>
              <a:t>Text Books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a:ln>
                  <a:noFill/>
                </a:ln>
                <a:solidFill>
                  <a:srgbClr val="000000"/>
                </a:solidFill>
                <a:effectLst/>
                <a:cs typeface="Arial" panose="020B0604020202020204" pitchFamily="34" charset="0"/>
              </a:rPr>
              <a:t>David M. </a:t>
            </a:r>
            <a:r>
              <a:rPr kumimoji="0" lang="en-US" altLang="en-US" b="0" i="0" u="none" strike="noStrike" cap="none" normalizeH="0" baseline="0" err="1">
                <a:ln>
                  <a:noFill/>
                </a:ln>
                <a:solidFill>
                  <a:srgbClr val="000000"/>
                </a:solidFill>
                <a:effectLst/>
                <a:cs typeface="Arial" panose="020B0604020202020204" pitchFamily="34" charset="0"/>
              </a:rPr>
              <a:t>Himmelblau</a:t>
            </a:r>
            <a:r>
              <a:rPr kumimoji="0" lang="en-US" altLang="en-US" b="0" i="0" u="none" strike="noStrike" cap="none" normalizeH="0" baseline="0">
                <a:ln>
                  <a:noFill/>
                </a:ln>
                <a:solidFill>
                  <a:srgbClr val="000000"/>
                </a:solidFill>
                <a:effectLst/>
                <a:cs typeface="Arial" panose="020B0604020202020204" pitchFamily="34" charset="0"/>
              </a:rPr>
              <a:t>, James B. Riggs, PHI Learning Pvt. Ltd, 7th edition, 2006. Basic Principles &amp; Calculations in Chemical Engineering",</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n-US" altLang="en-US"/>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a:ln>
                  <a:noFill/>
                </a:ln>
                <a:solidFill>
                  <a:srgbClr val="000000"/>
                </a:solidFill>
                <a:effectLst/>
                <a:cs typeface="Arial" panose="020B0604020202020204" pitchFamily="34" charset="0"/>
              </a:rPr>
              <a:t>Richard M. Felder, Ronald W. Rousseau, Wiley, 3rd edition, 2004. Elementary Principles of Chemical Processes.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n-US" altLang="en-US"/>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a:ln>
                  <a:noFill/>
                </a:ln>
                <a:solidFill>
                  <a:srgbClr val="000000"/>
                </a:solidFill>
                <a:effectLst/>
                <a:cs typeface="Arial" panose="020B0604020202020204" pitchFamily="34" charset="0"/>
              </a:rPr>
              <a:t>Pauline M. Doran. Bioprocess Engineering Principles. 2nd ed. Elsevier Science &amp; Technology Books. 1995.</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a:solidFill>
                <a:srgbClr val="000000"/>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cs typeface="Arial" panose="020B0604020202020204" pitchFamily="34" charset="0"/>
              </a:rPr>
              <a:t>References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err="1">
                <a:ln>
                  <a:noFill/>
                </a:ln>
                <a:solidFill>
                  <a:srgbClr val="000000"/>
                </a:solidFill>
                <a:effectLst/>
                <a:cs typeface="Arial" panose="020B0604020202020204" pitchFamily="34" charset="0"/>
              </a:rPr>
              <a:t>O.A.Hougen</a:t>
            </a:r>
            <a:r>
              <a:rPr kumimoji="0" lang="en-US" altLang="en-US" b="0" i="0" u="none" strike="noStrike" cap="none" normalizeH="0" baseline="0">
                <a:ln>
                  <a:noFill/>
                </a:ln>
                <a:solidFill>
                  <a:srgbClr val="000000"/>
                </a:solidFill>
                <a:effectLst/>
                <a:cs typeface="Arial" panose="020B0604020202020204" pitchFamily="34" charset="0"/>
              </a:rPr>
              <a:t>, </a:t>
            </a:r>
            <a:r>
              <a:rPr kumimoji="0" lang="en-US" altLang="en-US" b="0" i="0" u="none" strike="noStrike" cap="none" normalizeH="0" baseline="0" err="1">
                <a:ln>
                  <a:noFill/>
                </a:ln>
                <a:solidFill>
                  <a:srgbClr val="000000"/>
                </a:solidFill>
                <a:effectLst/>
                <a:cs typeface="Arial" panose="020B0604020202020204" pitchFamily="34" charset="0"/>
              </a:rPr>
              <a:t>K.M.Watson</a:t>
            </a:r>
            <a:r>
              <a:rPr kumimoji="0" lang="en-US" altLang="en-US" b="0" i="0" u="none" strike="noStrike" cap="none" normalizeH="0" baseline="0">
                <a:ln>
                  <a:noFill/>
                </a:ln>
                <a:solidFill>
                  <a:srgbClr val="000000"/>
                </a:solidFill>
                <a:effectLst/>
                <a:cs typeface="Arial" panose="020B0604020202020204" pitchFamily="34" charset="0"/>
              </a:rPr>
              <a:t>, </a:t>
            </a:r>
            <a:r>
              <a:rPr kumimoji="0" lang="en-US" altLang="en-US" b="0" i="0" u="none" strike="noStrike" cap="none" normalizeH="0" baseline="0" err="1">
                <a:ln>
                  <a:noFill/>
                </a:ln>
                <a:solidFill>
                  <a:srgbClr val="000000"/>
                </a:solidFill>
                <a:effectLst/>
                <a:cs typeface="Arial" panose="020B0604020202020204" pitchFamily="34" charset="0"/>
              </a:rPr>
              <a:t>R.A.Ragatz</a:t>
            </a:r>
            <a:r>
              <a:rPr kumimoji="0" lang="en-US" altLang="en-US" b="0" i="0" u="none" strike="noStrike" cap="none" normalizeH="0" baseline="0">
                <a:ln>
                  <a:noFill/>
                </a:ln>
                <a:solidFill>
                  <a:srgbClr val="000000"/>
                </a:solidFill>
                <a:effectLst/>
                <a:cs typeface="Arial" panose="020B0604020202020204" pitchFamily="34" charset="0"/>
              </a:rPr>
              <a:t>, CBS Publishers New Delhi, 2nd edition, 2004.Chemical Process Principles Part-I: Material and Energy Balances.</a:t>
            </a:r>
            <a:endParaRPr kumimoji="0" lang="en-US" altLang="en-US" b="0" i="0" u="none" strike="noStrike" cap="none" normalizeH="0" baseline="0">
              <a:ln>
                <a:noFill/>
              </a:ln>
              <a:solidFill>
                <a:schemeClr val="tx1"/>
              </a:solidFill>
              <a:effectLst/>
            </a:endParaRPr>
          </a:p>
        </p:txBody>
      </p:sp>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Books</a:t>
            </a:r>
          </a:p>
        </p:txBody>
      </p:sp>
    </p:spTree>
    <p:extLst>
      <p:ext uri="{BB962C8B-B14F-4D97-AF65-F5344CB8AC3E}">
        <p14:creationId xmlns:p14="http://schemas.microsoft.com/office/powerpoint/2010/main" val="218886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3440" y="1204984"/>
            <a:ext cx="9453154" cy="1477328"/>
          </a:xfrm>
          <a:prstGeom prst="rect">
            <a:avLst/>
          </a:prstGeom>
        </p:spPr>
        <p:txBody>
          <a:bodyPr wrap="square">
            <a:spAutoFit/>
          </a:bodyPr>
          <a:lstStyle/>
          <a:p>
            <a:pPr marL="285750" indent="-285750">
              <a:buFont typeface="Courier New" panose="02070309020205020404" pitchFamily="49" charset="0"/>
              <a:buChar char="o"/>
            </a:pPr>
            <a:r>
              <a:rPr lang="en-US"/>
              <a:t>Dimensions are the general expression of a characteristic of measurement such as length, time, mass, temperature, and so on; </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units are the means of explicitly expressing the dimensions, such as feet or centimeters for length, or hours or seconds for time. Primarily two types of units are used in this text:</a:t>
            </a:r>
          </a:p>
        </p:txBody>
      </p:sp>
      <p:sp>
        <p:nvSpPr>
          <p:cNvPr id="5" name="Rectangle 4"/>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Units and dimensions</a:t>
            </a:r>
          </a:p>
        </p:txBody>
      </p:sp>
      <p:sp>
        <p:nvSpPr>
          <p:cNvPr id="4" name="Rectangle 3"/>
          <p:cNvSpPr/>
          <p:nvPr/>
        </p:nvSpPr>
        <p:spPr>
          <a:xfrm>
            <a:off x="2095599" y="3232752"/>
            <a:ext cx="9453154" cy="3970318"/>
          </a:xfrm>
          <a:prstGeom prst="rect">
            <a:avLst/>
          </a:prstGeom>
        </p:spPr>
        <p:txBody>
          <a:bodyPr wrap="square">
            <a:spAutoFit/>
          </a:bodyPr>
          <a:lstStyle/>
          <a:p>
            <a:pPr marL="285750" indent="-285750">
              <a:buFont typeface="Courier New" panose="02070309020205020404" pitchFamily="49" charset="0"/>
              <a:buChar char="o"/>
            </a:pPr>
            <a:r>
              <a:rPr lang="en-US" err="1"/>
              <a:t>Systeme</a:t>
            </a:r>
            <a:r>
              <a:rPr lang="en-US"/>
              <a:t> </a:t>
            </a:r>
            <a:r>
              <a:rPr lang="en-US" err="1"/>
              <a:t>Internationale</a:t>
            </a:r>
            <a:r>
              <a:rPr lang="en-US"/>
              <a:t> </a:t>
            </a:r>
            <a:r>
              <a:rPr lang="en-US" err="1"/>
              <a:t>d’Unites</a:t>
            </a:r>
            <a:r>
              <a:rPr lang="en-US"/>
              <a:t> or SI </a:t>
            </a:r>
          </a:p>
          <a:p>
            <a:pPr marL="1200150" lvl="2" indent="-285750">
              <a:buFont typeface="Wingdings" panose="05000000000000000000" pitchFamily="2" charset="2"/>
              <a:buChar char="§"/>
            </a:pPr>
            <a:r>
              <a:rPr lang="en-US"/>
              <a:t>Accepted by engineering community</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CGS system</a:t>
            </a:r>
          </a:p>
          <a:p>
            <a:pPr marL="1200150" lvl="2" indent="-285750">
              <a:buFont typeface="Wingdings" panose="05000000000000000000" pitchFamily="2" charset="2"/>
              <a:buChar char="§"/>
            </a:pPr>
            <a:r>
              <a:rPr lang="en-US"/>
              <a:t>almost identical to SI, the principal difference being that grams (g) and centimeters (cm) are used instead of kilograms and meters</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American Engineering system or AE system</a:t>
            </a:r>
          </a:p>
          <a:p>
            <a:pPr marL="1200150" lvl="2" indent="-285750">
              <a:buFont typeface="Wingdings" panose="05000000000000000000" pitchFamily="2" charset="2"/>
              <a:buChar char="§"/>
            </a:pPr>
            <a:r>
              <a:rPr lang="en-US"/>
              <a:t>This system has difficulty. Occurrence of conversion factors (such as 1 </a:t>
            </a:r>
            <a:r>
              <a:rPr lang="en-US" err="1"/>
              <a:t>ft</a:t>
            </a:r>
            <a:r>
              <a:rPr lang="en-US"/>
              <a:t>=12 inch, 1 yard=3 feet, 1 mile=1760 yard), which, unlike those in the metric systems, are not multiples of 10. </a:t>
            </a:r>
          </a:p>
          <a:p>
            <a:pPr marL="1200150" lvl="2" indent="-285750">
              <a:buFont typeface="Wingdings" panose="05000000000000000000" pitchFamily="2" charset="2"/>
              <a:buChar char="§"/>
            </a:pPr>
            <a:r>
              <a:rPr lang="en-US"/>
              <a:t>It has also problem with force unit (</a:t>
            </a:r>
            <a:r>
              <a:rPr lang="en-US" err="1"/>
              <a:t>Ib</a:t>
            </a:r>
            <a:r>
              <a:rPr lang="en-US" baseline="-25000" err="1"/>
              <a:t>f</a:t>
            </a:r>
            <a:r>
              <a:rPr lang="en-US"/>
              <a:t>)</a:t>
            </a:r>
          </a:p>
          <a:p>
            <a:endParaRPr lang="en-US"/>
          </a:p>
          <a:p>
            <a:endParaRPr lang="en-US"/>
          </a:p>
        </p:txBody>
      </p:sp>
      <p:sp>
        <p:nvSpPr>
          <p:cNvPr id="3" name="Rectangle 2"/>
          <p:cNvSpPr/>
          <p:nvPr/>
        </p:nvSpPr>
        <p:spPr>
          <a:xfrm>
            <a:off x="680316" y="2832642"/>
            <a:ext cx="2438488" cy="400110"/>
          </a:xfrm>
          <a:prstGeom prst="rect">
            <a:avLst/>
          </a:prstGeom>
        </p:spPr>
        <p:txBody>
          <a:bodyPr wrap="none">
            <a:spAutoFit/>
          </a:bodyPr>
          <a:lstStyle/>
          <a:p>
            <a:pPr marL="342900" indent="-342900" algn="ctr">
              <a:buFont typeface="Wingdings" panose="05000000000000000000" pitchFamily="2" charset="2"/>
              <a:buChar char="Ø"/>
            </a:pPr>
            <a:r>
              <a:rPr lang="en-US" sz="2000" b="1">
                <a:solidFill>
                  <a:srgbClr val="FF0000"/>
                </a:solidFill>
              </a:rPr>
              <a:t>System of units</a:t>
            </a:r>
          </a:p>
        </p:txBody>
      </p:sp>
    </p:spTree>
    <p:extLst>
      <p:ext uri="{BB962C8B-B14F-4D97-AF65-F5344CB8AC3E}">
        <p14:creationId xmlns:p14="http://schemas.microsoft.com/office/powerpoint/2010/main" val="41802995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7C07CA-6915-45E8-9E6E-3A45C14F8EE7}">
  <ds:schemaRefs>
    <ds:schemaRef ds:uri="http://schemas.microsoft.com/sharepoint/v3/contenttype/forms"/>
  </ds:schemaRefs>
</ds:datastoreItem>
</file>

<file path=customXml/itemProps2.xml><?xml version="1.0" encoding="utf-8"?>
<ds:datastoreItem xmlns:ds="http://schemas.openxmlformats.org/officeDocument/2006/customXml" ds:itemID="{440F01D3-18C7-49DA-B814-C15BBD6CB1B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808279-B723-4022-B427-56B777224FDD}">
  <ds:schemaRefs>
    <ds:schemaRef ds:uri="27852407-7cbe-4f37-a29e-557c205093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revision>8</cp:revision>
  <dcterms:created xsi:type="dcterms:W3CDTF">2021-02-04T11:25:09Z</dcterms:created>
  <dcterms:modified xsi:type="dcterms:W3CDTF">2022-08-10T17:53:03Z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