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3"/>
  </p:notesMasterIdLst>
  <p:sldIdLst>
    <p:sldId id="256" r:id="rId5"/>
    <p:sldId id="549" r:id="rId6"/>
    <p:sldId id="553" r:id="rId7"/>
    <p:sldId id="573" r:id="rId8"/>
    <p:sldId id="567" r:id="rId9"/>
    <p:sldId id="574" r:id="rId10"/>
    <p:sldId id="575" r:id="rId11"/>
    <p:sldId id="571" r:id="rId12"/>
    <p:sldId id="568" r:id="rId13"/>
    <p:sldId id="576" r:id="rId14"/>
    <p:sldId id="579" r:id="rId15"/>
    <p:sldId id="580" r:id="rId16"/>
    <p:sldId id="569" r:id="rId17"/>
    <p:sldId id="570" r:id="rId18"/>
    <p:sldId id="572" r:id="rId19"/>
    <p:sldId id="554" r:id="rId20"/>
    <p:sldId id="556" r:id="rId21"/>
    <p:sldId id="581" r:id="rId2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23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F9119F-04CE-70BF-BD62-44E8B71EBB06}" v="1" dt="2022-11-10T13:08:19.281"/>
    <p1510:client id="{A5A3BCED-BFDD-46F9-81FA-301D55BF4B7F}" v="1" dt="2022-10-16T11:37:52.0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5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KIRAT SINGH" userId="S::jaskirat@iitg.ac.in::fd361d6d-28c7-4a72-be6f-5ab0ae4832ba" providerId="AD" clId="Web-{A5A3BCED-BFDD-46F9-81FA-301D55BF4B7F}"/>
    <pc:docChg chg="modSld">
      <pc:chgData name="JASKIRAT SINGH" userId="S::jaskirat@iitg.ac.in::fd361d6d-28c7-4a72-be6f-5ab0ae4832ba" providerId="AD" clId="Web-{A5A3BCED-BFDD-46F9-81FA-301D55BF4B7F}" dt="2022-10-16T11:37:52.058" v="0" actId="1076"/>
      <pc:docMkLst>
        <pc:docMk/>
      </pc:docMkLst>
      <pc:sldChg chg="modSp">
        <pc:chgData name="JASKIRAT SINGH" userId="S::jaskirat@iitg.ac.in::fd361d6d-28c7-4a72-be6f-5ab0ae4832ba" providerId="AD" clId="Web-{A5A3BCED-BFDD-46F9-81FA-301D55BF4B7F}" dt="2022-10-16T11:37:52.058" v="0" actId="1076"/>
        <pc:sldMkLst>
          <pc:docMk/>
          <pc:sldMk cId="970381930" sldId="579"/>
        </pc:sldMkLst>
        <pc:spChg chg="mod">
          <ac:chgData name="JASKIRAT SINGH" userId="S::jaskirat@iitg.ac.in::fd361d6d-28c7-4a72-be6f-5ab0ae4832ba" providerId="AD" clId="Web-{A5A3BCED-BFDD-46F9-81FA-301D55BF4B7F}" dt="2022-10-16T11:37:52.058" v="0" actId="1076"/>
          <ac:spMkLst>
            <pc:docMk/>
            <pc:sldMk cId="970381930" sldId="579"/>
            <ac:spMk id="5" creationId="{00000000-0000-0000-0000-000000000000}"/>
          </ac:spMkLst>
        </pc:spChg>
      </pc:sldChg>
    </pc:docChg>
  </pc:docChgLst>
  <pc:docChgLst>
    <pc:chgData name="SUJAY DAGANI" userId="S::d.sujay@iitg.ac.in::68888728-e54b-451c-91f8-9d20f726ce06" providerId="AD" clId="Web-{8AF9119F-04CE-70BF-BD62-44E8B71EBB06}"/>
    <pc:docChg chg="modSld">
      <pc:chgData name="SUJAY DAGANI" userId="S::d.sujay@iitg.ac.in::68888728-e54b-451c-91f8-9d20f726ce06" providerId="AD" clId="Web-{8AF9119F-04CE-70BF-BD62-44E8B71EBB06}" dt="2022-11-10T13:08:19.281" v="0" actId="1076"/>
      <pc:docMkLst>
        <pc:docMk/>
      </pc:docMkLst>
      <pc:sldChg chg="modSp">
        <pc:chgData name="SUJAY DAGANI" userId="S::d.sujay@iitg.ac.in::68888728-e54b-451c-91f8-9d20f726ce06" providerId="AD" clId="Web-{8AF9119F-04CE-70BF-BD62-44E8B71EBB06}" dt="2022-11-10T13:08:19.281" v="0" actId="1076"/>
        <pc:sldMkLst>
          <pc:docMk/>
          <pc:sldMk cId="0" sldId="567"/>
        </pc:sldMkLst>
        <pc:spChg chg="mod">
          <ac:chgData name="SUJAY DAGANI" userId="S::d.sujay@iitg.ac.in::68888728-e54b-451c-91f8-9d20f726ce06" providerId="AD" clId="Web-{8AF9119F-04CE-70BF-BD62-44E8B71EBB06}" dt="2022-11-10T13:08:19.281" v="0" actId="1076"/>
          <ac:spMkLst>
            <pc:docMk/>
            <pc:sldMk cId="0" sldId="567"/>
            <ac:spMk id="40" creationId="{00000000-0000-0000-0000-000000000000}"/>
          </ac:spMkLst>
        </pc:spChg>
      </pc:sldChg>
    </pc:docChg>
  </pc:docChgLst>
  <pc:docChgLst>
    <pc:chgData name="GAUTAM KUMAR" userId="a9e108db-7978-42e4-915e-ee9db8f11ecf" providerId="ADAL" clId="{B2D22FA7-F68E-E940-82A4-201D27F81F1D}"/>
    <pc:docChg chg="custSel modSld">
      <pc:chgData name="GAUTAM KUMAR" userId="a9e108db-7978-42e4-915e-ee9db8f11ecf" providerId="ADAL" clId="{B2D22FA7-F68E-E940-82A4-201D27F81F1D}" dt="2021-10-29T04:04:32.659" v="38" actId="1076"/>
      <pc:docMkLst>
        <pc:docMk/>
      </pc:docMkLst>
      <pc:sldChg chg="delSp modSp">
        <pc:chgData name="GAUTAM KUMAR" userId="a9e108db-7978-42e4-915e-ee9db8f11ecf" providerId="ADAL" clId="{B2D22FA7-F68E-E940-82A4-201D27F81F1D}" dt="2021-10-29T03:34:49.266" v="4" actId="21"/>
        <pc:sldMkLst>
          <pc:docMk/>
          <pc:sldMk cId="0" sldId="553"/>
        </pc:sldMkLst>
        <pc:spChg chg="del mod">
          <ac:chgData name="GAUTAM KUMAR" userId="a9e108db-7978-42e4-915e-ee9db8f11ecf" providerId="ADAL" clId="{B2D22FA7-F68E-E940-82A4-201D27F81F1D}" dt="2021-10-29T03:34:44.873" v="2" actId="21"/>
          <ac:spMkLst>
            <pc:docMk/>
            <pc:sldMk cId="0" sldId="553"/>
            <ac:spMk id="16387" creationId="{00000000-0000-0000-0000-000000000000}"/>
          </ac:spMkLst>
        </pc:spChg>
        <pc:spChg chg="del">
          <ac:chgData name="GAUTAM KUMAR" userId="a9e108db-7978-42e4-915e-ee9db8f11ecf" providerId="ADAL" clId="{B2D22FA7-F68E-E940-82A4-201D27F81F1D}" dt="2021-10-29T03:34:49.266" v="4" actId="21"/>
          <ac:spMkLst>
            <pc:docMk/>
            <pc:sldMk cId="0" sldId="553"/>
            <ac:spMk id="16396" creationId="{00000000-0000-0000-0000-000000000000}"/>
          </ac:spMkLst>
        </pc:spChg>
        <pc:spChg chg="del">
          <ac:chgData name="GAUTAM KUMAR" userId="a9e108db-7978-42e4-915e-ee9db8f11ecf" providerId="ADAL" clId="{B2D22FA7-F68E-E940-82A4-201D27F81F1D}" dt="2021-10-29T03:34:47.117" v="3" actId="21"/>
          <ac:spMkLst>
            <pc:docMk/>
            <pc:sldMk cId="0" sldId="553"/>
            <ac:spMk id="16400" creationId="{00000000-0000-0000-0000-000000000000}"/>
          </ac:spMkLst>
        </pc:spChg>
        <pc:picChg chg="del">
          <ac:chgData name="GAUTAM KUMAR" userId="a9e108db-7978-42e4-915e-ee9db8f11ecf" providerId="ADAL" clId="{B2D22FA7-F68E-E940-82A4-201D27F81F1D}" dt="2021-10-29T03:34:42.152" v="1" actId="21"/>
          <ac:picMkLst>
            <pc:docMk/>
            <pc:sldMk cId="0" sldId="553"/>
            <ac:picMk id="77826" creationId="{00000000-0000-0000-0000-000000000000}"/>
          </ac:picMkLst>
        </pc:picChg>
      </pc:sldChg>
      <pc:sldChg chg="delSp modSp">
        <pc:chgData name="GAUTAM KUMAR" userId="a9e108db-7978-42e4-915e-ee9db8f11ecf" providerId="ADAL" clId="{B2D22FA7-F68E-E940-82A4-201D27F81F1D}" dt="2021-10-29T03:54:46.403" v="36" actId="1076"/>
        <pc:sldMkLst>
          <pc:docMk/>
          <pc:sldMk cId="0" sldId="567"/>
        </pc:sldMkLst>
        <pc:spChg chg="del">
          <ac:chgData name="GAUTAM KUMAR" userId="a9e108db-7978-42e4-915e-ee9db8f11ecf" providerId="ADAL" clId="{B2D22FA7-F68E-E940-82A4-201D27F81F1D}" dt="2021-10-29T03:53:33.645" v="22" actId="21"/>
          <ac:spMkLst>
            <pc:docMk/>
            <pc:sldMk cId="0" sldId="567"/>
            <ac:spMk id="17411" creationId="{00000000-0000-0000-0000-000000000000}"/>
          </ac:spMkLst>
        </pc:spChg>
        <pc:spChg chg="del">
          <ac:chgData name="GAUTAM KUMAR" userId="a9e108db-7978-42e4-915e-ee9db8f11ecf" providerId="ADAL" clId="{B2D22FA7-F68E-E940-82A4-201D27F81F1D}" dt="2021-10-29T03:53:31.753" v="21" actId="21"/>
          <ac:spMkLst>
            <pc:docMk/>
            <pc:sldMk cId="0" sldId="567"/>
            <ac:spMk id="17413" creationId="{00000000-0000-0000-0000-000000000000}"/>
          </ac:spMkLst>
        </pc:spChg>
        <pc:spChg chg="del">
          <ac:chgData name="GAUTAM KUMAR" userId="a9e108db-7978-42e4-915e-ee9db8f11ecf" providerId="ADAL" clId="{B2D22FA7-F68E-E940-82A4-201D27F81F1D}" dt="2021-10-29T03:53:37.563" v="24" actId="21"/>
          <ac:spMkLst>
            <pc:docMk/>
            <pc:sldMk cId="0" sldId="567"/>
            <ac:spMk id="17415" creationId="{00000000-0000-0000-0000-000000000000}"/>
          </ac:spMkLst>
        </pc:spChg>
        <pc:spChg chg="mod">
          <ac:chgData name="GAUTAM KUMAR" userId="a9e108db-7978-42e4-915e-ee9db8f11ecf" providerId="ADAL" clId="{B2D22FA7-F68E-E940-82A4-201D27F81F1D}" dt="2021-10-29T03:54:05.408" v="32" actId="14100"/>
          <ac:spMkLst>
            <pc:docMk/>
            <pc:sldMk cId="0" sldId="567"/>
            <ac:spMk id="17418" creationId="{00000000-0000-0000-0000-000000000000}"/>
          </ac:spMkLst>
        </pc:spChg>
        <pc:spChg chg="del">
          <ac:chgData name="GAUTAM KUMAR" userId="a9e108db-7978-42e4-915e-ee9db8f11ecf" providerId="ADAL" clId="{B2D22FA7-F68E-E940-82A4-201D27F81F1D}" dt="2021-10-29T03:53:28.532" v="20" actId="21"/>
          <ac:spMkLst>
            <pc:docMk/>
            <pc:sldMk cId="0" sldId="567"/>
            <ac:spMk id="17424" creationId="{00000000-0000-0000-0000-000000000000}"/>
          </ac:spMkLst>
        </pc:spChg>
        <pc:spChg chg="del">
          <ac:chgData name="GAUTAM KUMAR" userId="a9e108db-7978-42e4-915e-ee9db8f11ecf" providerId="ADAL" clId="{B2D22FA7-F68E-E940-82A4-201D27F81F1D}" dt="2021-10-29T03:53:26.461" v="19" actId="21"/>
          <ac:spMkLst>
            <pc:docMk/>
            <pc:sldMk cId="0" sldId="567"/>
            <ac:spMk id="17425" creationId="{00000000-0000-0000-0000-000000000000}"/>
          </ac:spMkLst>
        </pc:spChg>
        <pc:spChg chg="del">
          <ac:chgData name="GAUTAM KUMAR" userId="a9e108db-7978-42e4-915e-ee9db8f11ecf" providerId="ADAL" clId="{B2D22FA7-F68E-E940-82A4-201D27F81F1D}" dt="2021-10-29T03:53:50.915" v="30" actId="21"/>
          <ac:spMkLst>
            <pc:docMk/>
            <pc:sldMk cId="0" sldId="567"/>
            <ac:spMk id="17432" creationId="{00000000-0000-0000-0000-000000000000}"/>
          </ac:spMkLst>
        </pc:spChg>
        <pc:spChg chg="del mod">
          <ac:chgData name="GAUTAM KUMAR" userId="a9e108db-7978-42e4-915e-ee9db8f11ecf" providerId="ADAL" clId="{B2D22FA7-F68E-E940-82A4-201D27F81F1D}" dt="2021-10-29T03:41:47.821" v="15" actId="21"/>
          <ac:spMkLst>
            <pc:docMk/>
            <pc:sldMk cId="0" sldId="567"/>
            <ac:spMk id="17434" creationId="{00000000-0000-0000-0000-000000000000}"/>
          </ac:spMkLst>
        </pc:spChg>
        <pc:spChg chg="del mod">
          <ac:chgData name="GAUTAM KUMAR" userId="a9e108db-7978-42e4-915e-ee9db8f11ecf" providerId="ADAL" clId="{B2D22FA7-F68E-E940-82A4-201D27F81F1D}" dt="2021-10-29T03:41:32.645" v="11" actId="21"/>
          <ac:spMkLst>
            <pc:docMk/>
            <pc:sldMk cId="0" sldId="567"/>
            <ac:spMk id="17435" creationId="{00000000-0000-0000-0000-000000000000}"/>
          </ac:spMkLst>
        </pc:spChg>
        <pc:spChg chg="del">
          <ac:chgData name="GAUTAM KUMAR" userId="a9e108db-7978-42e4-915e-ee9db8f11ecf" providerId="ADAL" clId="{B2D22FA7-F68E-E940-82A4-201D27F81F1D}" dt="2021-10-29T03:53:41.264" v="26" actId="21"/>
          <ac:spMkLst>
            <pc:docMk/>
            <pc:sldMk cId="0" sldId="567"/>
            <ac:spMk id="17436" creationId="{00000000-0000-0000-0000-000000000000}"/>
          </ac:spMkLst>
        </pc:spChg>
        <pc:spChg chg="del">
          <ac:chgData name="GAUTAM KUMAR" userId="a9e108db-7978-42e4-915e-ee9db8f11ecf" providerId="ADAL" clId="{B2D22FA7-F68E-E940-82A4-201D27F81F1D}" dt="2021-10-29T03:53:43.340" v="27" actId="21"/>
          <ac:spMkLst>
            <pc:docMk/>
            <pc:sldMk cId="0" sldId="567"/>
            <ac:spMk id="17437" creationId="{00000000-0000-0000-0000-000000000000}"/>
          </ac:spMkLst>
        </pc:spChg>
        <pc:spChg chg="del">
          <ac:chgData name="GAUTAM KUMAR" userId="a9e108db-7978-42e4-915e-ee9db8f11ecf" providerId="ADAL" clId="{B2D22FA7-F68E-E940-82A4-201D27F81F1D}" dt="2021-10-29T03:53:39.343" v="25" actId="21"/>
          <ac:spMkLst>
            <pc:docMk/>
            <pc:sldMk cId="0" sldId="567"/>
            <ac:spMk id="17439" creationId="{00000000-0000-0000-0000-000000000000}"/>
          </ac:spMkLst>
        </pc:spChg>
        <pc:spChg chg="del mod">
          <ac:chgData name="GAUTAM KUMAR" userId="a9e108db-7978-42e4-915e-ee9db8f11ecf" providerId="ADAL" clId="{B2D22FA7-F68E-E940-82A4-201D27F81F1D}" dt="2021-10-29T03:41:19.659" v="7" actId="21"/>
          <ac:spMkLst>
            <pc:docMk/>
            <pc:sldMk cId="0" sldId="567"/>
            <ac:spMk id="17442" creationId="{00000000-0000-0000-0000-000000000000}"/>
          </ac:spMkLst>
        </pc:spChg>
        <pc:spChg chg="del mod">
          <ac:chgData name="GAUTAM KUMAR" userId="a9e108db-7978-42e4-915e-ee9db8f11ecf" providerId="ADAL" clId="{B2D22FA7-F68E-E940-82A4-201D27F81F1D}" dt="2021-10-29T03:53:49.023" v="29" actId="21"/>
          <ac:spMkLst>
            <pc:docMk/>
            <pc:sldMk cId="0" sldId="567"/>
            <ac:spMk id="17443" creationId="{00000000-0000-0000-0000-000000000000}"/>
          </ac:spMkLst>
        </pc:spChg>
        <pc:spChg chg="del mod">
          <ac:chgData name="GAUTAM KUMAR" userId="a9e108db-7978-42e4-915e-ee9db8f11ecf" providerId="ADAL" clId="{B2D22FA7-F68E-E940-82A4-201D27F81F1D}" dt="2021-10-29T03:41:40.993" v="13" actId="21"/>
          <ac:spMkLst>
            <pc:docMk/>
            <pc:sldMk cId="0" sldId="567"/>
            <ac:spMk id="17453" creationId="{00000000-0000-0000-0000-000000000000}"/>
          </ac:spMkLst>
        </pc:spChg>
        <pc:spChg chg="del">
          <ac:chgData name="GAUTAM KUMAR" userId="a9e108db-7978-42e4-915e-ee9db8f11ecf" providerId="ADAL" clId="{B2D22FA7-F68E-E940-82A4-201D27F81F1D}" dt="2021-10-29T03:53:35.429" v="23" actId="21"/>
          <ac:spMkLst>
            <pc:docMk/>
            <pc:sldMk cId="0" sldId="567"/>
            <ac:spMk id="17454" creationId="{00000000-0000-0000-0000-000000000000}"/>
          </ac:spMkLst>
        </pc:spChg>
        <pc:picChg chg="mod">
          <ac:chgData name="GAUTAM KUMAR" userId="a9e108db-7978-42e4-915e-ee9db8f11ecf" providerId="ADAL" clId="{B2D22FA7-F68E-E940-82A4-201D27F81F1D}" dt="2021-10-29T03:54:28.459" v="35" actId="1076"/>
          <ac:picMkLst>
            <pc:docMk/>
            <pc:sldMk cId="0" sldId="567"/>
            <ac:picMk id="33794" creationId="{00000000-0000-0000-0000-000000000000}"/>
          </ac:picMkLst>
        </pc:picChg>
        <pc:picChg chg="mod">
          <ac:chgData name="GAUTAM KUMAR" userId="a9e108db-7978-42e4-915e-ee9db8f11ecf" providerId="ADAL" clId="{B2D22FA7-F68E-E940-82A4-201D27F81F1D}" dt="2021-10-29T03:54:46.403" v="36" actId="1076"/>
          <ac:picMkLst>
            <pc:docMk/>
            <pc:sldMk cId="0" sldId="567"/>
            <ac:picMk id="33795" creationId="{00000000-0000-0000-0000-000000000000}"/>
          </ac:picMkLst>
        </pc:picChg>
      </pc:sldChg>
      <pc:sldChg chg="modSp">
        <pc:chgData name="GAUTAM KUMAR" userId="a9e108db-7978-42e4-915e-ee9db8f11ecf" providerId="ADAL" clId="{B2D22FA7-F68E-E940-82A4-201D27F81F1D}" dt="2021-10-29T04:04:32.659" v="38" actId="1076"/>
        <pc:sldMkLst>
          <pc:docMk/>
          <pc:sldMk cId="0" sldId="568"/>
        </pc:sldMkLst>
        <pc:picChg chg="mod">
          <ac:chgData name="GAUTAM KUMAR" userId="a9e108db-7978-42e4-915e-ee9db8f11ecf" providerId="ADAL" clId="{B2D22FA7-F68E-E940-82A4-201D27F81F1D}" dt="2021-10-29T04:04:32.659" v="38" actId="1076"/>
          <ac:picMkLst>
            <pc:docMk/>
            <pc:sldMk cId="0" sldId="568"/>
            <ac:picMk id="3" creationId="{00000000-0000-0000-0000-000000000000}"/>
          </ac:picMkLst>
        </pc:picChg>
      </pc:sldChg>
      <pc:sldChg chg="modSp">
        <pc:chgData name="GAUTAM KUMAR" userId="a9e108db-7978-42e4-915e-ee9db8f11ecf" providerId="ADAL" clId="{B2D22FA7-F68E-E940-82A4-201D27F81F1D}" dt="2021-10-29T04:00:19.103" v="37" actId="1076"/>
        <pc:sldMkLst>
          <pc:docMk/>
          <pc:sldMk cId="0" sldId="571"/>
        </pc:sldMkLst>
        <pc:picChg chg="mod">
          <ac:chgData name="GAUTAM KUMAR" userId="a9e108db-7978-42e4-915e-ee9db8f11ecf" providerId="ADAL" clId="{B2D22FA7-F68E-E940-82A4-201D27F81F1D}" dt="2021-10-29T04:00:19.103" v="37" actId="1076"/>
          <ac:picMkLst>
            <pc:docMk/>
            <pc:sldMk cId="0" sldId="571"/>
            <ac:picMk id="3686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35F22A8-0EC3-4E6C-8466-B73AB57EA72F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1E28598-D3D6-40E7-9750-9909AC0D8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733048"/>
            <a:ext cx="10993549" cy="1475013"/>
          </a:xfrm>
        </p:spPr>
        <p:txBody>
          <a:bodyPr/>
          <a:lstStyle/>
          <a:p>
            <a:r>
              <a:rPr lang="en-US" b="1" dirty="0"/>
              <a:t>BT201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16624" y="5072250"/>
            <a:ext cx="3154783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13/10/2022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0685" y="3513908"/>
            <a:ext cx="87078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92D050"/>
                </a:solidFill>
              </a:rPr>
              <a:t>Biochemical Process Calculations:</a:t>
            </a: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Multiphase system</a:t>
            </a:r>
          </a:p>
        </p:txBody>
      </p:sp>
    </p:spTree>
    <p:extLst>
      <p:ext uri="{BB962C8B-B14F-4D97-AF65-F5344CB8AC3E}">
        <p14:creationId xmlns:p14="http://schemas.microsoft.com/office/powerpoint/2010/main" val="142537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8028" y="1038512"/>
            <a:ext cx="8878570" cy="2450465"/>
          </a:xfrm>
          <a:prstGeom prst="rect">
            <a:avLst/>
          </a:prstGeom>
        </p:spPr>
        <p:txBody>
          <a:bodyPr vert="horz" wrap="square" lIns="0" tIns="2330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835"/>
              </a:spcBef>
              <a:buClr>
                <a:srgbClr val="0A082D"/>
              </a:buClr>
              <a:buFont typeface="Arial"/>
              <a:buChar char="•"/>
              <a:tabLst>
                <a:tab pos="241300" algn="l"/>
              </a:tabLst>
            </a:pPr>
            <a:r>
              <a:rPr sz="3200" b="1" dirty="0">
                <a:solidFill>
                  <a:srgbClr val="483CDD"/>
                </a:solidFill>
                <a:latin typeface="Arial"/>
                <a:cs typeface="Arial"/>
              </a:rPr>
              <a:t>Single component phase</a:t>
            </a:r>
            <a:r>
              <a:rPr sz="3200" b="1" spc="-85" dirty="0">
                <a:solidFill>
                  <a:srgbClr val="483CDD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483CDD"/>
                </a:solidFill>
                <a:latin typeface="Arial"/>
                <a:cs typeface="Arial"/>
              </a:rPr>
              <a:t>equilibrium</a:t>
            </a:r>
            <a:endParaRPr sz="3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90"/>
              </a:spcBef>
              <a:buClr>
                <a:srgbClr val="0A082D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85" dirty="0">
                <a:solidFill>
                  <a:srgbClr val="FF0000"/>
                </a:solidFill>
                <a:latin typeface="Trebuchet MS"/>
                <a:cs typeface="Trebuchet MS"/>
              </a:rPr>
              <a:t>Pure </a:t>
            </a:r>
            <a:r>
              <a:rPr sz="2000" spc="-100" dirty="0">
                <a:solidFill>
                  <a:srgbClr val="FF0000"/>
                </a:solidFill>
                <a:latin typeface="Trebuchet MS"/>
                <a:cs typeface="Trebuchet MS"/>
              </a:rPr>
              <a:t>water </a:t>
            </a:r>
            <a:r>
              <a:rPr sz="2000" spc="-90" dirty="0">
                <a:solidFill>
                  <a:srgbClr val="585858"/>
                </a:solidFill>
                <a:latin typeface="Trebuchet MS"/>
                <a:cs typeface="Trebuchet MS"/>
              </a:rPr>
              <a:t>is </a:t>
            </a:r>
            <a:r>
              <a:rPr sz="2000" spc="-135" dirty="0">
                <a:solidFill>
                  <a:srgbClr val="585858"/>
                </a:solidFill>
                <a:latin typeface="Trebuchet MS"/>
                <a:cs typeface="Trebuchet MS"/>
              </a:rPr>
              <a:t>placed </a:t>
            </a:r>
            <a:r>
              <a:rPr sz="2000" spc="-114" dirty="0">
                <a:solidFill>
                  <a:srgbClr val="585858"/>
                </a:solidFill>
                <a:latin typeface="Trebuchet MS"/>
                <a:cs typeface="Trebuchet MS"/>
              </a:rPr>
              <a:t>in </a:t>
            </a:r>
            <a:r>
              <a:rPr sz="2000" spc="-195" dirty="0">
                <a:solidFill>
                  <a:srgbClr val="585858"/>
                </a:solidFill>
                <a:latin typeface="Trebuchet MS"/>
                <a:cs typeface="Trebuchet MS"/>
              </a:rPr>
              <a:t>a </a:t>
            </a:r>
            <a:r>
              <a:rPr sz="2000" spc="-135" dirty="0">
                <a:solidFill>
                  <a:srgbClr val="585858"/>
                </a:solidFill>
                <a:latin typeface="Trebuchet MS"/>
                <a:cs typeface="Trebuchet MS"/>
              </a:rPr>
              <a:t>leak </a:t>
            </a:r>
            <a:r>
              <a:rPr sz="2000" spc="-65" dirty="0">
                <a:solidFill>
                  <a:srgbClr val="585858"/>
                </a:solidFill>
                <a:latin typeface="Trebuchet MS"/>
                <a:cs typeface="Trebuchet MS"/>
              </a:rPr>
              <a:t>proof </a:t>
            </a:r>
            <a:r>
              <a:rPr sz="2000" spc="-100" dirty="0">
                <a:solidFill>
                  <a:srgbClr val="585858"/>
                </a:solidFill>
                <a:latin typeface="Trebuchet MS"/>
                <a:cs typeface="Trebuchet MS"/>
              </a:rPr>
              <a:t>cylinder </a:t>
            </a:r>
            <a:r>
              <a:rPr sz="2000" spc="-140" dirty="0">
                <a:solidFill>
                  <a:srgbClr val="585858"/>
                </a:solidFill>
                <a:latin typeface="Trebuchet MS"/>
                <a:cs typeface="Trebuchet MS"/>
              </a:rPr>
              <a:t>fitted </a:t>
            </a:r>
            <a:r>
              <a:rPr sz="2000" spc="-105" dirty="0">
                <a:solidFill>
                  <a:srgbClr val="585858"/>
                </a:solidFill>
                <a:latin typeface="Trebuchet MS"/>
                <a:cs typeface="Trebuchet MS"/>
              </a:rPr>
              <a:t>with </a:t>
            </a:r>
            <a:r>
              <a:rPr sz="2000" spc="-114" dirty="0">
                <a:solidFill>
                  <a:srgbClr val="585858"/>
                </a:solidFill>
                <a:latin typeface="Trebuchet MS"/>
                <a:cs typeface="Trebuchet MS"/>
              </a:rPr>
              <a:t>movable</a:t>
            </a:r>
            <a:r>
              <a:rPr sz="2000" spc="-8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Trebuchet MS"/>
                <a:cs typeface="Trebuchet MS"/>
              </a:rPr>
              <a:t>piston</a:t>
            </a:r>
            <a:endParaRPr sz="20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50"/>
              </a:spcBef>
              <a:buClr>
                <a:srgbClr val="0A082D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75" dirty="0">
                <a:solidFill>
                  <a:srgbClr val="00AFEF"/>
                </a:solidFill>
                <a:latin typeface="Trebuchet MS"/>
                <a:cs typeface="Trebuchet MS"/>
              </a:rPr>
              <a:t>Pressure </a:t>
            </a:r>
            <a:r>
              <a:rPr sz="2000" spc="-135" dirty="0">
                <a:solidFill>
                  <a:srgbClr val="00AFEF"/>
                </a:solidFill>
                <a:latin typeface="Trebuchet MS"/>
                <a:cs typeface="Trebuchet MS"/>
              </a:rPr>
              <a:t>can </a:t>
            </a:r>
            <a:r>
              <a:rPr sz="2000" spc="-120" dirty="0">
                <a:solidFill>
                  <a:srgbClr val="00AFEF"/>
                </a:solidFill>
                <a:latin typeface="Trebuchet MS"/>
                <a:cs typeface="Trebuchet MS"/>
              </a:rPr>
              <a:t>be </a:t>
            </a:r>
            <a:r>
              <a:rPr sz="2000" spc="-135" dirty="0">
                <a:solidFill>
                  <a:srgbClr val="00AFEF"/>
                </a:solidFill>
                <a:latin typeface="Trebuchet MS"/>
                <a:cs typeface="Trebuchet MS"/>
              </a:rPr>
              <a:t>adjusted </a:t>
            </a:r>
            <a:r>
              <a:rPr sz="2000" spc="-125" dirty="0">
                <a:solidFill>
                  <a:srgbClr val="585858"/>
                </a:solidFill>
                <a:latin typeface="Trebuchet MS"/>
                <a:cs typeface="Trebuchet MS"/>
              </a:rPr>
              <a:t>by </a:t>
            </a:r>
            <a:r>
              <a:rPr sz="2000" spc="-100" dirty="0">
                <a:solidFill>
                  <a:srgbClr val="585858"/>
                </a:solidFill>
                <a:latin typeface="Trebuchet MS"/>
                <a:cs typeface="Trebuchet MS"/>
              </a:rPr>
              <a:t>varying </a:t>
            </a:r>
            <a:r>
              <a:rPr sz="2000" spc="-105" dirty="0">
                <a:solidFill>
                  <a:srgbClr val="585858"/>
                </a:solidFill>
                <a:latin typeface="Trebuchet MS"/>
                <a:cs typeface="Trebuchet MS"/>
              </a:rPr>
              <a:t>force</a:t>
            </a:r>
            <a:r>
              <a:rPr sz="2000" spc="23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Trebuchet MS"/>
                <a:cs typeface="Trebuchet MS"/>
              </a:rPr>
              <a:t>F</a:t>
            </a:r>
            <a:endParaRPr sz="20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40"/>
              </a:spcBef>
              <a:buClr>
                <a:srgbClr val="0A082D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75" dirty="0">
                <a:solidFill>
                  <a:srgbClr val="6F2F9F"/>
                </a:solidFill>
                <a:latin typeface="Trebuchet MS"/>
                <a:cs typeface="Trebuchet MS"/>
              </a:rPr>
              <a:t>Heat </a:t>
            </a:r>
            <a:r>
              <a:rPr sz="2000" spc="-135" dirty="0">
                <a:solidFill>
                  <a:srgbClr val="6F2F9F"/>
                </a:solidFill>
                <a:latin typeface="Trebuchet MS"/>
                <a:cs typeface="Trebuchet MS"/>
              </a:rPr>
              <a:t>can </a:t>
            </a:r>
            <a:r>
              <a:rPr sz="2000" spc="-120" dirty="0">
                <a:solidFill>
                  <a:srgbClr val="6F2F9F"/>
                </a:solidFill>
                <a:latin typeface="Trebuchet MS"/>
                <a:cs typeface="Trebuchet MS"/>
              </a:rPr>
              <a:t>be </a:t>
            </a:r>
            <a:r>
              <a:rPr sz="2000" spc="-130" dirty="0">
                <a:solidFill>
                  <a:srgbClr val="6F2F9F"/>
                </a:solidFill>
                <a:latin typeface="Trebuchet MS"/>
                <a:cs typeface="Trebuchet MS"/>
              </a:rPr>
              <a:t>added </a:t>
            </a:r>
            <a:r>
              <a:rPr sz="2000" spc="20" dirty="0">
                <a:solidFill>
                  <a:srgbClr val="6F2F9F"/>
                </a:solidFill>
                <a:latin typeface="Trebuchet MS"/>
                <a:cs typeface="Trebuchet MS"/>
              </a:rPr>
              <a:t>or </a:t>
            </a:r>
            <a:r>
              <a:rPr sz="2000" spc="-100" dirty="0">
                <a:solidFill>
                  <a:srgbClr val="6F2F9F"/>
                </a:solidFill>
                <a:latin typeface="Trebuchet MS"/>
                <a:cs typeface="Trebuchet MS"/>
              </a:rPr>
              <a:t>withdrawn </a:t>
            </a:r>
            <a:r>
              <a:rPr sz="2000" spc="-80" dirty="0">
                <a:solidFill>
                  <a:srgbClr val="585858"/>
                </a:solidFill>
                <a:latin typeface="Trebuchet MS"/>
                <a:cs typeface="Trebuchet MS"/>
              </a:rPr>
              <a:t>(for </a:t>
            </a:r>
            <a:r>
              <a:rPr sz="2000" spc="-135" dirty="0">
                <a:solidFill>
                  <a:srgbClr val="585858"/>
                </a:solidFill>
                <a:latin typeface="Trebuchet MS"/>
                <a:cs typeface="Trebuchet MS"/>
              </a:rPr>
              <a:t>adjusting </a:t>
            </a:r>
            <a:r>
              <a:rPr sz="2000" spc="-50" dirty="0">
                <a:solidFill>
                  <a:srgbClr val="585858"/>
                </a:solidFill>
                <a:latin typeface="Trebuchet MS"/>
                <a:cs typeface="Trebuchet MS"/>
              </a:rPr>
              <a:t>to </a:t>
            </a:r>
            <a:r>
              <a:rPr sz="2000" spc="-145" dirty="0">
                <a:solidFill>
                  <a:srgbClr val="585858"/>
                </a:solidFill>
                <a:latin typeface="Trebuchet MS"/>
                <a:cs typeface="Trebuchet MS"/>
              </a:rPr>
              <a:t>any </a:t>
            </a:r>
            <a:r>
              <a:rPr sz="2000" spc="-95" dirty="0">
                <a:solidFill>
                  <a:srgbClr val="585858"/>
                </a:solidFill>
                <a:latin typeface="Trebuchet MS"/>
                <a:cs typeface="Trebuchet MS"/>
              </a:rPr>
              <a:t>desired</a:t>
            </a:r>
            <a:r>
              <a:rPr sz="2000" spc="254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Trebuchet MS"/>
                <a:cs typeface="Trebuchet MS"/>
              </a:rPr>
              <a:t>temperature)</a:t>
            </a:r>
            <a:endParaRPr sz="20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35"/>
              </a:spcBef>
              <a:buClr>
                <a:srgbClr val="0A082D"/>
              </a:buClr>
              <a:buFont typeface="Arial"/>
              <a:buChar char="•"/>
              <a:tabLst>
                <a:tab pos="240665" algn="l"/>
                <a:tab pos="241300" algn="l"/>
                <a:tab pos="4054475" algn="l"/>
              </a:tabLst>
            </a:pPr>
            <a:r>
              <a:rPr sz="2000" spc="-55" dirty="0">
                <a:solidFill>
                  <a:srgbClr val="585858"/>
                </a:solidFill>
                <a:latin typeface="Trebuchet MS"/>
                <a:cs typeface="Trebuchet MS"/>
              </a:rPr>
              <a:t>The </a:t>
            </a:r>
            <a:r>
              <a:rPr sz="2000" spc="-125" dirty="0">
                <a:solidFill>
                  <a:srgbClr val="585858"/>
                </a:solidFill>
                <a:latin typeface="Trebuchet MS"/>
                <a:cs typeface="Trebuchet MS"/>
              </a:rPr>
              <a:t>state </a:t>
            </a:r>
            <a:r>
              <a:rPr sz="2000" spc="-105" dirty="0">
                <a:solidFill>
                  <a:srgbClr val="585858"/>
                </a:solidFill>
                <a:latin typeface="Trebuchet MS"/>
                <a:cs typeface="Trebuchet MS"/>
              </a:rPr>
              <a:t>of </a:t>
            </a:r>
            <a:r>
              <a:rPr sz="2000" spc="-100" dirty="0">
                <a:solidFill>
                  <a:srgbClr val="585858"/>
                </a:solidFill>
                <a:latin typeface="Trebuchet MS"/>
                <a:cs typeface="Trebuchet MS"/>
              </a:rPr>
              <a:t>water </a:t>
            </a:r>
            <a:r>
              <a:rPr sz="2000" spc="-90" dirty="0">
                <a:solidFill>
                  <a:srgbClr val="585858"/>
                </a:solidFill>
                <a:latin typeface="Trebuchet MS"/>
                <a:cs typeface="Trebuchet MS"/>
              </a:rPr>
              <a:t>follows</a:t>
            </a:r>
            <a:r>
              <a:rPr sz="2000" spc="13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Trebuchet MS"/>
                <a:cs typeface="Trebuchet MS"/>
              </a:rPr>
              <a:t>the</a:t>
            </a:r>
            <a:r>
              <a:rPr sz="2000" spc="-10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path	</a:t>
            </a:r>
            <a:r>
              <a:rPr sz="2000" b="1" spc="29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2000" b="1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90" dirty="0">
                <a:solidFill>
                  <a:srgbClr val="FF0000"/>
                </a:solidFill>
                <a:latin typeface="Trebuchet MS"/>
                <a:cs typeface="Trebuchet MS"/>
              </a:rPr>
              <a:t>(V)</a:t>
            </a:r>
            <a:r>
              <a:rPr sz="2000" b="1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11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000" b="1" spc="110" dirty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sz="2000" b="1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15" dirty="0">
                <a:solidFill>
                  <a:srgbClr val="FF0000"/>
                </a:solidFill>
                <a:latin typeface="Trebuchet MS"/>
                <a:cs typeface="Trebuchet MS"/>
              </a:rPr>
              <a:t>(V-L)</a:t>
            </a:r>
            <a:r>
              <a:rPr sz="2000" b="1" spc="15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0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320" dirty="0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r>
              <a:rPr sz="2000" b="1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45" dirty="0">
                <a:solidFill>
                  <a:srgbClr val="FF0000"/>
                </a:solidFill>
                <a:latin typeface="Trebuchet MS"/>
                <a:cs typeface="Trebuchet MS"/>
              </a:rPr>
              <a:t>(L)</a:t>
            </a:r>
            <a:r>
              <a:rPr sz="2000" b="1" spc="45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0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90" dirty="0">
                <a:solidFill>
                  <a:srgbClr val="FF0000"/>
                </a:solidFill>
                <a:latin typeface="Trebuchet MS"/>
                <a:cs typeface="Trebuchet MS"/>
              </a:rPr>
              <a:t>D(L-V)</a:t>
            </a:r>
            <a:r>
              <a:rPr sz="2000" b="1" spc="9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0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13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2000" b="1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80" dirty="0">
                <a:solidFill>
                  <a:srgbClr val="FF0000"/>
                </a:solidFill>
                <a:latin typeface="Trebuchet MS"/>
                <a:cs typeface="Trebuchet MS"/>
              </a:rPr>
              <a:t>(V)</a:t>
            </a:r>
            <a:endParaRPr sz="2000" dirty="0">
              <a:latin typeface="Trebuchet MS"/>
              <a:cs typeface="Trebuchet MS"/>
            </a:endParaRPr>
          </a:p>
        </p:txBody>
      </p:sp>
      <p:grpSp>
        <p:nvGrpSpPr>
          <p:cNvPr id="4" name="object 5"/>
          <p:cNvGrpSpPr/>
          <p:nvPr/>
        </p:nvGrpSpPr>
        <p:grpSpPr>
          <a:xfrm>
            <a:off x="7315199" y="1184224"/>
            <a:ext cx="4610942" cy="5632626"/>
            <a:chOff x="7315199" y="429794"/>
            <a:chExt cx="4610942" cy="6387056"/>
          </a:xfrm>
        </p:grpSpPr>
        <p:sp>
          <p:nvSpPr>
            <p:cNvPr id="5" name="object 6"/>
            <p:cNvSpPr/>
            <p:nvPr/>
          </p:nvSpPr>
          <p:spPr>
            <a:xfrm>
              <a:off x="10044683" y="429794"/>
              <a:ext cx="1881458" cy="27462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7"/>
            <p:cNvSpPr/>
            <p:nvPr/>
          </p:nvSpPr>
          <p:spPr>
            <a:xfrm>
              <a:off x="7315199" y="3185119"/>
              <a:ext cx="4424374" cy="36317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4"/>
          <p:cNvSpPr/>
          <p:nvPr/>
        </p:nvSpPr>
        <p:spPr>
          <a:xfrm>
            <a:off x="1161287" y="3488977"/>
            <a:ext cx="5908662" cy="3173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80536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165" dirty="0">
                <a:solidFill>
                  <a:schemeClr val="bg1"/>
                </a:solidFill>
              </a:rPr>
              <a:t>A phase diagram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83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7498927" y="937507"/>
            <a:ext cx="4437930" cy="3331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5"/>
          <p:cNvSpPr txBox="1"/>
          <p:nvPr/>
        </p:nvSpPr>
        <p:spPr>
          <a:xfrm>
            <a:off x="730473" y="1320528"/>
            <a:ext cx="10647680" cy="5318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Several familiar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terms may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be defined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reference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phase</a:t>
            </a:r>
            <a:r>
              <a:rPr sz="1800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diagram.</a:t>
            </a:r>
            <a:endParaRPr sz="1800" dirty="0">
              <a:latin typeface="Arial"/>
              <a:cs typeface="Arial"/>
            </a:endParaRPr>
          </a:p>
          <a:p>
            <a:pPr marL="279400" marR="4305935" indent="-228600" algn="just">
              <a:lnSpc>
                <a:spcPct val="110000"/>
              </a:lnSpc>
              <a:buClr>
                <a:srgbClr val="0A082D"/>
              </a:buClr>
              <a:buFont typeface="Wingdings"/>
              <a:buChar char=""/>
              <a:tabLst>
                <a:tab pos="2794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If ( </a:t>
            </a:r>
            <a:r>
              <a:rPr sz="1800" i="1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, </a:t>
            </a:r>
            <a:r>
              <a:rPr sz="1800" i="1" spc="-5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) falls on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vapor–liquid equilibrium curve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, </a:t>
            </a:r>
            <a:r>
              <a:rPr sz="1800" b="1" i="1" dirty="0">
                <a:solidFill>
                  <a:srgbClr val="483CDD"/>
                </a:solidFill>
                <a:latin typeface="Arial"/>
                <a:cs typeface="Arial"/>
              </a:rPr>
              <a:t>P </a:t>
            </a:r>
            <a:r>
              <a:rPr sz="1800" b="1" spc="-5" dirty="0">
                <a:solidFill>
                  <a:srgbClr val="483CDD"/>
                </a:solidFill>
                <a:latin typeface="Arial"/>
                <a:cs typeface="Arial"/>
              </a:rPr>
              <a:t>is the  </a:t>
            </a:r>
            <a:r>
              <a:rPr sz="1800" b="1" spc="-10" dirty="0">
                <a:solidFill>
                  <a:srgbClr val="483CDD"/>
                </a:solidFill>
                <a:latin typeface="Arial"/>
                <a:cs typeface="Arial"/>
              </a:rPr>
              <a:t>vapor </a:t>
            </a:r>
            <a:r>
              <a:rPr sz="1800" b="1" spc="-5" dirty="0">
                <a:solidFill>
                  <a:srgbClr val="483CDD"/>
                </a:solidFill>
                <a:latin typeface="Arial"/>
                <a:cs typeface="Arial"/>
              </a:rPr>
              <a:t>pressure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substance at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temperature </a:t>
            </a:r>
            <a:r>
              <a:rPr sz="1800" spc="-95" dirty="0">
                <a:solidFill>
                  <a:srgbClr val="585858"/>
                </a:solidFill>
                <a:latin typeface="Arial"/>
                <a:cs typeface="Arial"/>
              </a:rPr>
              <a:t>T,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and </a:t>
            </a:r>
            <a:r>
              <a:rPr sz="1800" i="1" dirty="0">
                <a:solidFill>
                  <a:srgbClr val="585858"/>
                </a:solidFill>
                <a:latin typeface="Arial"/>
                <a:cs typeface="Arial"/>
              </a:rPr>
              <a:t>T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is 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boiling point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of 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substance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at pressure </a:t>
            </a:r>
            <a:r>
              <a:rPr sz="1800" b="1" i="1" dirty="0">
                <a:solidFill>
                  <a:srgbClr val="00AFEF"/>
                </a:solidFill>
                <a:latin typeface="Arial"/>
                <a:cs typeface="Arial"/>
              </a:rPr>
              <a:t>P</a:t>
            </a:r>
            <a:r>
              <a:rPr sz="1800" b="1" i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1003300" marR="4634865" indent="-254635" algn="just">
              <a:lnSpc>
                <a:spcPct val="142200"/>
              </a:lnSpc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-----If </a:t>
            </a:r>
            <a:r>
              <a:rPr sz="1800" i="1" spc="-5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=1 atm,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is called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normal boiling point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of 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substance.</a:t>
            </a:r>
            <a:endParaRPr sz="2000" dirty="0">
              <a:latin typeface="Arial"/>
              <a:cs typeface="Arial"/>
            </a:endParaRPr>
          </a:p>
          <a:p>
            <a:pPr marL="279400" marR="4377690" indent="-228600" algn="just">
              <a:lnSpc>
                <a:spcPct val="110000"/>
              </a:lnSpc>
              <a:spcBef>
                <a:spcPts val="1485"/>
              </a:spcBef>
              <a:buClr>
                <a:srgbClr val="0A082D"/>
              </a:buClr>
              <a:buFont typeface="Wingdings"/>
              <a:buChar char=""/>
              <a:tabLst>
                <a:tab pos="2794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If ( </a:t>
            </a:r>
            <a:r>
              <a:rPr sz="1800" i="1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, </a:t>
            </a:r>
            <a:r>
              <a:rPr sz="1800" i="1" spc="-5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) falls on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solid–liquid equilibrium curve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, then </a:t>
            </a:r>
            <a:r>
              <a:rPr sz="1800" i="1" dirty="0">
                <a:solidFill>
                  <a:srgbClr val="585858"/>
                </a:solidFill>
                <a:latin typeface="Arial"/>
                <a:cs typeface="Arial"/>
              </a:rPr>
              <a:t>T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6F2F9F"/>
                </a:solidFill>
                <a:latin typeface="Arial"/>
                <a:cs typeface="Arial"/>
              </a:rPr>
              <a:t> the melting point or freezing point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at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pressure</a:t>
            </a:r>
            <a:r>
              <a:rPr sz="1800" spc="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29" dirty="0">
                <a:solidFill>
                  <a:srgbClr val="585858"/>
                </a:solidFill>
                <a:latin typeface="Arial"/>
                <a:cs typeface="Arial"/>
              </a:rPr>
              <a:t>P.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"/>
            </a:pPr>
            <a:endParaRPr sz="1850" dirty="0">
              <a:latin typeface="Arial"/>
              <a:cs typeface="Arial"/>
            </a:endParaRPr>
          </a:p>
          <a:p>
            <a:pPr marL="337185" indent="-287020">
              <a:lnSpc>
                <a:spcPct val="100000"/>
              </a:lnSpc>
              <a:buFont typeface="Wingdings"/>
              <a:buChar char=""/>
              <a:tabLst>
                <a:tab pos="337820" algn="l"/>
              </a:tabLst>
            </a:pPr>
            <a:r>
              <a:rPr sz="1800" dirty="0">
                <a:latin typeface="Arial"/>
                <a:cs typeface="Arial"/>
              </a:rPr>
              <a:t>If ( </a:t>
            </a:r>
            <a:r>
              <a:rPr sz="1800" i="1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i="1" dirty="0">
                <a:latin typeface="Arial"/>
                <a:cs typeface="Arial"/>
              </a:rPr>
              <a:t>P </a:t>
            </a:r>
            <a:r>
              <a:rPr sz="1800" dirty="0">
                <a:latin typeface="Arial"/>
                <a:cs typeface="Arial"/>
              </a:rPr>
              <a:t>) </a:t>
            </a:r>
            <a:r>
              <a:rPr sz="1800" spc="-5" dirty="0">
                <a:latin typeface="Arial"/>
                <a:cs typeface="Arial"/>
              </a:rPr>
              <a:t>falls on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solid–vapor equilibrium curve, then </a:t>
            </a:r>
            <a:r>
              <a:rPr sz="1800" i="1" dirty="0">
                <a:latin typeface="Arial"/>
                <a:cs typeface="Arial"/>
              </a:rPr>
              <a:t>P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vapor pressure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solid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</a:p>
          <a:p>
            <a:pPr marL="3371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temperature </a:t>
            </a:r>
            <a:r>
              <a:rPr sz="1800" i="1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i="1" dirty="0">
                <a:latin typeface="Arial"/>
                <a:cs typeface="Arial"/>
              </a:rPr>
              <a:t>T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AFEF"/>
                </a:solidFill>
                <a:latin typeface="Arial"/>
                <a:cs typeface="Arial"/>
              </a:rPr>
              <a:t>sublimation </a:t>
            </a:r>
            <a:r>
              <a:rPr sz="1800" spc="-10" dirty="0">
                <a:solidFill>
                  <a:srgbClr val="00AFEF"/>
                </a:solidFill>
                <a:latin typeface="Arial"/>
                <a:cs typeface="Arial"/>
              </a:rPr>
              <a:t>point </a:t>
            </a:r>
            <a:r>
              <a:rPr sz="1800" spc="-5" dirty="0">
                <a:solidFill>
                  <a:srgbClr val="00AFEF"/>
                </a:solidFill>
                <a:latin typeface="Arial"/>
                <a:cs typeface="Arial"/>
              </a:rPr>
              <a:t>at pressure</a:t>
            </a:r>
            <a:r>
              <a:rPr sz="1800" spc="7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337185" marR="89535" indent="-287020">
              <a:lnSpc>
                <a:spcPct val="100000"/>
              </a:lnSpc>
              <a:buFont typeface="Wingdings"/>
              <a:buChar char=""/>
              <a:tabLst>
                <a:tab pos="33782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point </a:t>
            </a:r>
            <a:r>
              <a:rPr sz="1800" dirty="0">
                <a:latin typeface="Arial"/>
                <a:cs typeface="Arial"/>
              </a:rPr>
              <a:t>( </a:t>
            </a:r>
            <a:r>
              <a:rPr sz="1800" i="1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i="1" spc="-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) </a:t>
            </a:r>
            <a:r>
              <a:rPr sz="1800" dirty="0">
                <a:latin typeface="Arial"/>
                <a:cs typeface="Arial"/>
              </a:rPr>
              <a:t>at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solid, liquid, and vapor phases can all coexist is called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triple point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 substance.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"/>
            </a:pPr>
            <a:endParaRPr sz="1850" dirty="0">
              <a:latin typeface="Arial"/>
              <a:cs typeface="Arial"/>
            </a:endParaRPr>
          </a:p>
          <a:p>
            <a:pPr marL="337185" indent="-287020">
              <a:lnSpc>
                <a:spcPts val="2155"/>
              </a:lnSpc>
              <a:buFont typeface="Wingdings"/>
              <a:buChar char=""/>
              <a:tabLst>
                <a:tab pos="33782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vapor–liquid equilibrium curve terminates </a:t>
            </a:r>
            <a:r>
              <a:rPr sz="1800" dirty="0">
                <a:latin typeface="Arial"/>
                <a:cs typeface="Arial"/>
              </a:rPr>
              <a:t>at </a:t>
            </a:r>
            <a:r>
              <a:rPr sz="1800" spc="-5" dirty="0">
                <a:latin typeface="Arial"/>
                <a:cs typeface="Arial"/>
              </a:rPr>
              <a:t>the critical temperature and critical pressure and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26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</a:t>
            </a:r>
            <a:r>
              <a:rPr sz="1800" i="1" spc="-7" baseline="-20833" dirty="0">
                <a:latin typeface="Arial"/>
                <a:cs typeface="Arial"/>
              </a:rPr>
              <a:t>C</a:t>
            </a:r>
            <a:endParaRPr sz="1800" baseline="-20833" dirty="0">
              <a:latin typeface="Arial"/>
              <a:cs typeface="Arial"/>
            </a:endParaRPr>
          </a:p>
          <a:p>
            <a:pPr marL="337185">
              <a:lnSpc>
                <a:spcPts val="2155"/>
              </a:lnSpc>
            </a:pPr>
            <a:r>
              <a:rPr sz="1800" spc="-5" dirty="0">
                <a:latin typeface="Arial"/>
                <a:cs typeface="Arial"/>
              </a:rPr>
              <a:t>and </a:t>
            </a:r>
            <a:r>
              <a:rPr sz="1800" i="1" spc="-5" dirty="0">
                <a:latin typeface="Arial"/>
                <a:cs typeface="Arial"/>
              </a:rPr>
              <a:t>P</a:t>
            </a:r>
            <a:r>
              <a:rPr sz="1800" i="1" spc="-7" baseline="-20833" dirty="0">
                <a:latin typeface="Arial"/>
                <a:cs typeface="Arial"/>
              </a:rPr>
              <a:t>C </a:t>
            </a:r>
            <a:r>
              <a:rPr sz="1800" dirty="0">
                <a:latin typeface="Arial"/>
                <a:cs typeface="Arial"/>
              </a:rPr>
              <a:t>). </a:t>
            </a:r>
            <a:r>
              <a:rPr sz="1800" spc="-5" dirty="0">
                <a:latin typeface="Arial"/>
                <a:cs typeface="Arial"/>
              </a:rPr>
              <a:t>Above and </a:t>
            </a:r>
            <a:r>
              <a:rPr sz="1800" dirty="0">
                <a:latin typeface="Arial"/>
                <a:cs typeface="Arial"/>
              </a:rPr>
              <a:t>to the </a:t>
            </a:r>
            <a:r>
              <a:rPr sz="1800" spc="-5" dirty="0">
                <a:latin typeface="Arial"/>
                <a:cs typeface="Arial"/>
              </a:rPr>
              <a:t>right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5" dirty="0">
                <a:latin typeface="Arial"/>
                <a:cs typeface="Arial"/>
              </a:rPr>
              <a:t>critical point, </a:t>
            </a:r>
            <a:r>
              <a:rPr sz="1800" spc="-15" dirty="0"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separate phases never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coexist.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0536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165" dirty="0">
                <a:solidFill>
                  <a:schemeClr val="bg1"/>
                </a:solidFill>
              </a:rPr>
              <a:t>Phase diagram……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381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932614" y="2483386"/>
            <a:ext cx="1737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300" baseline="11574" dirty="0">
                <a:solidFill>
                  <a:srgbClr val="0D0D0D"/>
                </a:solidFill>
                <a:latin typeface="DejaVu Sans Condensed"/>
                <a:cs typeface="DejaVu Sans Condensed"/>
              </a:rPr>
              <a:t>𝒑</a:t>
            </a:r>
            <a:r>
              <a:rPr sz="1750" spc="200" dirty="0">
                <a:solidFill>
                  <a:srgbClr val="0D0D0D"/>
                </a:solidFill>
                <a:latin typeface="DejaVu Sans Condensed"/>
                <a:cs typeface="DejaVu Sans Condensed"/>
              </a:rPr>
              <a:t>𝑨 </a:t>
            </a:r>
            <a:r>
              <a:rPr sz="3600" spc="-30" baseline="11574" dirty="0">
                <a:solidFill>
                  <a:srgbClr val="0D0D0D"/>
                </a:solidFill>
                <a:latin typeface="DejaVu Sans Condensed"/>
                <a:cs typeface="DejaVu Sans Condensed"/>
              </a:rPr>
              <a:t>= </a:t>
            </a:r>
            <a:r>
              <a:rPr sz="3600" spc="262" baseline="11574" dirty="0">
                <a:solidFill>
                  <a:srgbClr val="0D0D0D"/>
                </a:solidFill>
                <a:latin typeface="DejaVu Sans Condensed"/>
                <a:cs typeface="DejaVu Sans Condensed"/>
              </a:rPr>
              <a:t>𝒚</a:t>
            </a:r>
            <a:r>
              <a:rPr sz="1750" spc="175" dirty="0">
                <a:solidFill>
                  <a:srgbClr val="0D0D0D"/>
                </a:solidFill>
                <a:latin typeface="DejaVu Sans Condensed"/>
                <a:cs typeface="DejaVu Sans Condensed"/>
              </a:rPr>
              <a:t>𝑨</a:t>
            </a:r>
            <a:r>
              <a:rPr sz="1750" spc="-30" dirty="0">
                <a:solidFill>
                  <a:srgbClr val="0D0D0D"/>
                </a:solidFill>
                <a:latin typeface="DejaVu Sans Condensed"/>
                <a:cs typeface="DejaVu Sans Condensed"/>
              </a:rPr>
              <a:t> </a:t>
            </a:r>
            <a:r>
              <a:rPr sz="3600" spc="-7" baseline="11574" dirty="0">
                <a:solidFill>
                  <a:srgbClr val="0D0D0D"/>
                </a:solidFill>
                <a:latin typeface="DejaVu Sans Condensed"/>
                <a:cs typeface="DejaVu Sans Condensed"/>
              </a:rPr>
              <a:t>𝑷</a:t>
            </a:r>
            <a:r>
              <a:rPr sz="1750" spc="-5" dirty="0">
                <a:solidFill>
                  <a:srgbClr val="0D0D0D"/>
                </a:solidFill>
                <a:latin typeface="DejaVu Sans Condensed"/>
                <a:cs typeface="DejaVu Sans Condensed"/>
              </a:rPr>
              <a:t>𝒕𝒐𝒕</a:t>
            </a:r>
            <a:endParaRPr sz="1750">
              <a:latin typeface="DejaVu Sans Condensed"/>
              <a:cs typeface="DejaVu Sans Condensed"/>
            </a:endParaRPr>
          </a:p>
        </p:txBody>
      </p:sp>
      <p:sp>
        <p:nvSpPr>
          <p:cNvPr id="3" name="object 5"/>
          <p:cNvSpPr txBox="1"/>
          <p:nvPr/>
        </p:nvSpPr>
        <p:spPr>
          <a:xfrm>
            <a:off x="3654225" y="2576349"/>
            <a:ext cx="17272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395" dirty="0">
                <a:solidFill>
                  <a:srgbClr val="0D0D0D"/>
                </a:solidFill>
                <a:latin typeface="DejaVu Sans Condensed"/>
                <a:cs typeface="DejaVu Sans Condensed"/>
              </a:rPr>
              <a:t>𝑨</a:t>
            </a:r>
            <a:endParaRPr sz="1750">
              <a:latin typeface="DejaVu Sans Condensed"/>
              <a:cs typeface="DejaVu Sans Condensed"/>
            </a:endParaRPr>
          </a:p>
        </p:txBody>
      </p:sp>
      <p:sp>
        <p:nvSpPr>
          <p:cNvPr id="4" name="object 6"/>
          <p:cNvSpPr txBox="1"/>
          <p:nvPr/>
        </p:nvSpPr>
        <p:spPr>
          <a:xfrm>
            <a:off x="2741857" y="2420901"/>
            <a:ext cx="1610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0D0D0D"/>
                </a:solidFill>
                <a:latin typeface="DejaVu Sans Condensed"/>
                <a:cs typeface="DejaVu Sans Condensed"/>
              </a:rPr>
              <a:t>= </a:t>
            </a:r>
            <a:r>
              <a:rPr sz="2400" spc="145" dirty="0">
                <a:solidFill>
                  <a:srgbClr val="0D0D0D"/>
                </a:solidFill>
                <a:latin typeface="DejaVu Sans Condensed"/>
                <a:cs typeface="DejaVu Sans Condensed"/>
              </a:rPr>
              <a:t>𝒙</a:t>
            </a:r>
            <a:r>
              <a:rPr sz="2625" spc="217" baseline="-15873" dirty="0">
                <a:solidFill>
                  <a:srgbClr val="0D0D0D"/>
                </a:solidFill>
                <a:latin typeface="DejaVu Sans Condensed"/>
                <a:cs typeface="DejaVu Sans Condensed"/>
              </a:rPr>
              <a:t>𝑨 </a:t>
            </a:r>
            <a:r>
              <a:rPr sz="2400" spc="-145" dirty="0">
                <a:solidFill>
                  <a:srgbClr val="0D0D0D"/>
                </a:solidFill>
                <a:latin typeface="DejaVu Sans Condensed"/>
                <a:cs typeface="DejaVu Sans Condensed"/>
              </a:rPr>
              <a:t>𝒑</a:t>
            </a:r>
            <a:r>
              <a:rPr sz="2625" spc="-217" baseline="30158" dirty="0">
                <a:solidFill>
                  <a:srgbClr val="0D0D0D"/>
                </a:solidFill>
                <a:latin typeface="DejaVu Sans Condensed"/>
                <a:cs typeface="DejaVu Sans Condensed"/>
              </a:rPr>
              <a:t>∗ </a:t>
            </a:r>
            <a:r>
              <a:rPr sz="2400" b="1" spc="120" dirty="0">
                <a:solidFill>
                  <a:srgbClr val="0D0D0D"/>
                </a:solidFill>
                <a:latin typeface="Trebuchet MS"/>
                <a:cs typeface="Trebuchet MS"/>
              </a:rPr>
              <a:t>(</a:t>
            </a:r>
            <a:r>
              <a:rPr sz="2400" spc="120" dirty="0">
                <a:solidFill>
                  <a:srgbClr val="0D0D0D"/>
                </a:solidFill>
                <a:latin typeface="DejaVu Sans Condensed"/>
                <a:cs typeface="DejaVu Sans Condensed"/>
              </a:rPr>
              <a:t>𝑻</a:t>
            </a:r>
            <a:r>
              <a:rPr sz="2400" spc="-355" dirty="0">
                <a:solidFill>
                  <a:srgbClr val="0D0D0D"/>
                </a:solidFill>
                <a:latin typeface="DejaVu Sans Condensed"/>
                <a:cs typeface="DejaVu Sans Condensed"/>
              </a:rPr>
              <a:t> </a:t>
            </a:r>
            <a:r>
              <a:rPr sz="2400" b="1" spc="40" dirty="0">
                <a:solidFill>
                  <a:srgbClr val="0D0D0D"/>
                </a:solidFill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1044121" y="5427309"/>
            <a:ext cx="1737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300" baseline="11574" dirty="0">
                <a:solidFill>
                  <a:srgbClr val="0D0D0D"/>
                </a:solidFill>
                <a:latin typeface="DejaVu Sans Condensed"/>
                <a:cs typeface="DejaVu Sans Condensed"/>
              </a:rPr>
              <a:t>𝒑</a:t>
            </a:r>
            <a:r>
              <a:rPr sz="1750" spc="200" dirty="0">
                <a:solidFill>
                  <a:srgbClr val="0D0D0D"/>
                </a:solidFill>
                <a:latin typeface="DejaVu Sans Condensed"/>
                <a:cs typeface="DejaVu Sans Condensed"/>
              </a:rPr>
              <a:t>𝑨 </a:t>
            </a:r>
            <a:r>
              <a:rPr sz="3600" spc="-30" baseline="11574" dirty="0">
                <a:solidFill>
                  <a:srgbClr val="0D0D0D"/>
                </a:solidFill>
                <a:latin typeface="DejaVu Sans Condensed"/>
                <a:cs typeface="DejaVu Sans Condensed"/>
              </a:rPr>
              <a:t>= </a:t>
            </a:r>
            <a:r>
              <a:rPr sz="3600" spc="262" baseline="11574" dirty="0">
                <a:solidFill>
                  <a:srgbClr val="0D0D0D"/>
                </a:solidFill>
                <a:latin typeface="DejaVu Sans Condensed"/>
                <a:cs typeface="DejaVu Sans Condensed"/>
              </a:rPr>
              <a:t>𝒚</a:t>
            </a:r>
            <a:r>
              <a:rPr sz="1750" spc="175" dirty="0">
                <a:solidFill>
                  <a:srgbClr val="0D0D0D"/>
                </a:solidFill>
                <a:latin typeface="DejaVu Sans Condensed"/>
                <a:cs typeface="DejaVu Sans Condensed"/>
              </a:rPr>
              <a:t>𝑨</a:t>
            </a:r>
            <a:r>
              <a:rPr sz="1750" spc="-25" dirty="0">
                <a:solidFill>
                  <a:srgbClr val="0D0D0D"/>
                </a:solidFill>
                <a:latin typeface="DejaVu Sans Condensed"/>
                <a:cs typeface="DejaVu Sans Condensed"/>
              </a:rPr>
              <a:t> </a:t>
            </a:r>
            <a:r>
              <a:rPr sz="3600" spc="-7" baseline="11574" dirty="0">
                <a:solidFill>
                  <a:srgbClr val="0D0D0D"/>
                </a:solidFill>
                <a:latin typeface="DejaVu Sans Condensed"/>
                <a:cs typeface="DejaVu Sans Condensed"/>
              </a:rPr>
              <a:t>𝑷</a:t>
            </a:r>
            <a:r>
              <a:rPr sz="1750" spc="-5" dirty="0">
                <a:solidFill>
                  <a:srgbClr val="0D0D0D"/>
                </a:solidFill>
                <a:latin typeface="DejaVu Sans Condensed"/>
                <a:cs typeface="DejaVu Sans Condensed"/>
              </a:rPr>
              <a:t>𝒕𝒐𝒕</a:t>
            </a:r>
            <a:endParaRPr sz="1750">
              <a:latin typeface="DejaVu Sans Condensed"/>
              <a:cs typeface="DejaVu Sans Condensed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2853363" y="5364824"/>
            <a:ext cx="186232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0D0D0D"/>
                </a:solidFill>
                <a:latin typeface="DejaVu Sans Condensed"/>
                <a:cs typeface="DejaVu Sans Condensed"/>
              </a:rPr>
              <a:t>=</a:t>
            </a:r>
            <a:r>
              <a:rPr sz="2400" spc="-45" dirty="0">
                <a:solidFill>
                  <a:srgbClr val="0D0D0D"/>
                </a:solidFill>
                <a:latin typeface="DejaVu Sans Condensed"/>
                <a:cs typeface="DejaVu Sans Condensed"/>
              </a:rPr>
              <a:t> </a:t>
            </a:r>
            <a:r>
              <a:rPr sz="2400" spc="145" dirty="0">
                <a:solidFill>
                  <a:srgbClr val="0D0D0D"/>
                </a:solidFill>
                <a:latin typeface="DejaVu Sans Condensed"/>
                <a:cs typeface="DejaVu Sans Condensed"/>
              </a:rPr>
              <a:t>𝒙</a:t>
            </a:r>
            <a:r>
              <a:rPr sz="2625" spc="217" baseline="-15873" dirty="0">
                <a:solidFill>
                  <a:srgbClr val="0D0D0D"/>
                </a:solidFill>
                <a:latin typeface="DejaVu Sans Condensed"/>
                <a:cs typeface="DejaVu Sans Condensed"/>
              </a:rPr>
              <a:t>𝑨</a:t>
            </a:r>
            <a:r>
              <a:rPr sz="2625" spc="-30" baseline="-15873" dirty="0">
                <a:solidFill>
                  <a:srgbClr val="0D0D0D"/>
                </a:solidFill>
                <a:latin typeface="DejaVu Sans Condensed"/>
                <a:cs typeface="DejaVu Sans Condensed"/>
              </a:rPr>
              <a:t> </a:t>
            </a:r>
            <a:r>
              <a:rPr sz="2400" spc="400" dirty="0">
                <a:solidFill>
                  <a:srgbClr val="0D0D0D"/>
                </a:solidFill>
                <a:latin typeface="DejaVu Sans Condensed"/>
                <a:cs typeface="DejaVu Sans Condensed"/>
              </a:rPr>
              <a:t>𝑯</a:t>
            </a:r>
            <a:r>
              <a:rPr sz="2625" spc="600" baseline="-15873" dirty="0">
                <a:solidFill>
                  <a:srgbClr val="0D0D0D"/>
                </a:solidFill>
                <a:latin typeface="DejaVu Sans Condensed"/>
                <a:cs typeface="DejaVu Sans Condensed"/>
              </a:rPr>
              <a:t>𝑨</a:t>
            </a:r>
            <a:r>
              <a:rPr sz="2625" spc="-44" baseline="-15873" dirty="0">
                <a:solidFill>
                  <a:srgbClr val="0D0D0D"/>
                </a:solidFill>
                <a:latin typeface="DejaVu Sans Condensed"/>
                <a:cs typeface="DejaVu Sans Condensed"/>
              </a:rPr>
              <a:t> </a:t>
            </a:r>
            <a:r>
              <a:rPr sz="2400" b="1" spc="120" dirty="0">
                <a:solidFill>
                  <a:srgbClr val="0D0D0D"/>
                </a:solidFill>
                <a:latin typeface="Trebuchet MS"/>
                <a:cs typeface="Trebuchet MS"/>
              </a:rPr>
              <a:t>(</a:t>
            </a:r>
            <a:r>
              <a:rPr sz="2400" spc="120" dirty="0">
                <a:solidFill>
                  <a:srgbClr val="0D0D0D"/>
                </a:solidFill>
                <a:latin typeface="DejaVu Sans Condensed"/>
                <a:cs typeface="DejaVu Sans Condensed"/>
              </a:rPr>
              <a:t>𝑻</a:t>
            </a:r>
            <a:r>
              <a:rPr sz="2400" spc="-204" dirty="0">
                <a:solidFill>
                  <a:srgbClr val="0D0D0D"/>
                </a:solidFill>
                <a:latin typeface="DejaVu Sans Condensed"/>
                <a:cs typeface="DejaVu Sans Condensed"/>
              </a:rPr>
              <a:t> </a:t>
            </a:r>
            <a:r>
              <a:rPr sz="2400" b="1" spc="40" dirty="0">
                <a:solidFill>
                  <a:srgbClr val="0D0D0D"/>
                </a:solidFill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5194862" y="5402924"/>
            <a:ext cx="5787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305" dirty="0">
                <a:solidFill>
                  <a:srgbClr val="0D0D0D"/>
                </a:solidFill>
                <a:latin typeface="DejaVu Sans Condensed"/>
                <a:cs typeface="DejaVu Sans Condensed"/>
              </a:rPr>
              <a:t>𝑯</a:t>
            </a:r>
            <a:r>
              <a:rPr sz="1950" spc="457" baseline="-14957" dirty="0">
                <a:solidFill>
                  <a:srgbClr val="0D0D0D"/>
                </a:solidFill>
                <a:latin typeface="DejaVu Sans Condensed"/>
                <a:cs typeface="DejaVu Sans Condensed"/>
              </a:rPr>
              <a:t>𝑨</a:t>
            </a:r>
            <a:r>
              <a:rPr sz="1950" spc="-22" baseline="-14957" dirty="0">
                <a:solidFill>
                  <a:srgbClr val="0D0D0D"/>
                </a:solidFill>
                <a:latin typeface="DejaVu Sans Condensed"/>
                <a:cs typeface="DejaVu Sans Condensed"/>
              </a:rPr>
              <a:t> </a:t>
            </a:r>
            <a:r>
              <a:rPr sz="1800" b="1" spc="90" dirty="0">
                <a:solidFill>
                  <a:srgbClr val="0D0D0D"/>
                </a:solidFill>
                <a:latin typeface="Trebuchet MS"/>
                <a:cs typeface="Trebuchet MS"/>
              </a:rPr>
              <a:t>(</a:t>
            </a:r>
            <a:r>
              <a:rPr sz="1800" spc="90" dirty="0">
                <a:solidFill>
                  <a:srgbClr val="0D0D0D"/>
                </a:solidFill>
                <a:latin typeface="DejaVu Sans Condensed"/>
                <a:cs typeface="DejaVu Sans Condensed"/>
              </a:rPr>
              <a:t>𝑻</a:t>
            </a:r>
            <a:r>
              <a:rPr sz="1800" spc="-150" dirty="0">
                <a:solidFill>
                  <a:srgbClr val="0D0D0D"/>
                </a:solidFill>
                <a:latin typeface="DejaVu Sans Condensed"/>
                <a:cs typeface="DejaVu Sans Condensed"/>
              </a:rPr>
              <a:t> </a:t>
            </a:r>
            <a:r>
              <a:rPr sz="1800" b="1" spc="-75" dirty="0">
                <a:solidFill>
                  <a:srgbClr val="0D0D0D"/>
                </a:solidFill>
                <a:latin typeface="Trebuchet MS"/>
                <a:cs typeface="Trebuchet MS"/>
              </a:rPr>
              <a:t>):</a:t>
            </a:r>
            <a:r>
              <a:rPr sz="1800" b="1" spc="-23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800" b="1" spc="10" dirty="0">
                <a:solidFill>
                  <a:srgbClr val="0D0D0D"/>
                </a:solidFill>
                <a:latin typeface="Trebuchet MS"/>
                <a:cs typeface="Trebuchet MS"/>
              </a:rPr>
              <a:t>Henry’</a:t>
            </a:r>
            <a:r>
              <a:rPr sz="1800" b="1" spc="-4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800" b="1" spc="10" dirty="0">
                <a:solidFill>
                  <a:srgbClr val="0D0D0D"/>
                </a:solidFill>
                <a:latin typeface="Trebuchet MS"/>
                <a:cs typeface="Trebuchet MS"/>
              </a:rPr>
              <a:t>Law</a:t>
            </a:r>
            <a:r>
              <a:rPr sz="1800" b="1" spc="-5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D0D0D"/>
                </a:solidFill>
                <a:latin typeface="Trebuchet MS"/>
                <a:cs typeface="Trebuchet MS"/>
              </a:rPr>
              <a:t>constant</a:t>
            </a:r>
            <a:r>
              <a:rPr sz="1800" b="1" spc="-5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0D0D0D"/>
                </a:solidFill>
                <a:latin typeface="Trebuchet MS"/>
                <a:cs typeface="Trebuchet MS"/>
              </a:rPr>
              <a:t>for</a:t>
            </a:r>
            <a:r>
              <a:rPr sz="1800" b="1" spc="-22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800" b="1" spc="265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800" b="1" spc="-5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0D0D0D"/>
                </a:solidFill>
                <a:latin typeface="Trebuchet MS"/>
                <a:cs typeface="Trebuchet MS"/>
              </a:rPr>
              <a:t>in</a:t>
            </a:r>
            <a:r>
              <a:rPr sz="1800" b="1" spc="-6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800" b="1" spc="-4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800" b="1" spc="-40" dirty="0">
                <a:solidFill>
                  <a:srgbClr val="0D0D0D"/>
                </a:solidFill>
                <a:latin typeface="Trebuchet MS"/>
                <a:cs typeface="Trebuchet MS"/>
              </a:rPr>
              <a:t>specific</a:t>
            </a:r>
            <a:r>
              <a:rPr sz="1800" b="1" spc="-6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0D0D0D"/>
                </a:solidFill>
                <a:latin typeface="Trebuchet MS"/>
                <a:cs typeface="Trebuchet MS"/>
              </a:rPr>
              <a:t>solvent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936805" y="5984153"/>
            <a:ext cx="8350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rebuchet MS"/>
                <a:cs typeface="Trebuchet MS"/>
              </a:rPr>
              <a:t>Henry’s </a:t>
            </a:r>
            <a:r>
              <a:rPr sz="1800" spc="-145" dirty="0">
                <a:latin typeface="Trebuchet MS"/>
                <a:cs typeface="Trebuchet MS"/>
              </a:rPr>
              <a:t>law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14" dirty="0">
                <a:latin typeface="Trebuchet MS"/>
                <a:cs typeface="Trebuchet MS"/>
              </a:rPr>
              <a:t>generally </a:t>
            </a:r>
            <a:r>
              <a:rPr sz="1800" spc="-125" dirty="0">
                <a:latin typeface="Trebuchet MS"/>
                <a:cs typeface="Trebuchet MS"/>
              </a:rPr>
              <a:t>valid </a:t>
            </a:r>
            <a:r>
              <a:rPr sz="1800" spc="-65" dirty="0">
                <a:latin typeface="Trebuchet MS"/>
                <a:cs typeface="Trebuchet MS"/>
              </a:rPr>
              <a:t>for solutions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90" dirty="0">
                <a:latin typeface="Trebuchet MS"/>
                <a:cs typeface="Trebuchet MS"/>
              </a:rPr>
              <a:t>which </a:t>
            </a:r>
            <a:r>
              <a:rPr sz="1800" i="1" spc="40" dirty="0">
                <a:latin typeface="Alfios"/>
                <a:cs typeface="Alfios"/>
              </a:rPr>
              <a:t>x</a:t>
            </a:r>
            <a:r>
              <a:rPr sz="1800" spc="60" baseline="-20833" dirty="0">
                <a:latin typeface="Trebuchet MS"/>
                <a:cs typeface="Trebuchet MS"/>
              </a:rPr>
              <a:t>A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75" dirty="0">
                <a:latin typeface="Trebuchet MS"/>
                <a:cs typeface="Trebuchet MS"/>
              </a:rPr>
              <a:t>close </a:t>
            </a:r>
            <a:r>
              <a:rPr sz="1800" spc="-45" dirty="0">
                <a:latin typeface="Trebuchet MS"/>
                <a:cs typeface="Trebuchet MS"/>
              </a:rPr>
              <a:t>to 0 </a:t>
            </a:r>
            <a:r>
              <a:rPr sz="1800" spc="-110" dirty="0">
                <a:latin typeface="Trebuchet MS"/>
                <a:cs typeface="Trebuchet MS"/>
              </a:rPr>
              <a:t>(</a:t>
            </a:r>
            <a:r>
              <a:rPr sz="1800" spc="-110" dirty="0">
                <a:solidFill>
                  <a:srgbClr val="FF0000"/>
                </a:solidFill>
                <a:latin typeface="Trebuchet MS"/>
                <a:cs typeface="Trebuchet MS"/>
              </a:rPr>
              <a:t>dilute </a:t>
            </a:r>
            <a:r>
              <a:rPr sz="1800" spc="-65" dirty="0">
                <a:solidFill>
                  <a:srgbClr val="FF0000"/>
                </a:solidFill>
                <a:latin typeface="Trebuchet MS"/>
                <a:cs typeface="Trebuchet MS"/>
              </a:rPr>
              <a:t>solutions </a:t>
            </a:r>
            <a:r>
              <a:rPr sz="1800" spc="-95" dirty="0">
                <a:solidFill>
                  <a:srgbClr val="FF0000"/>
                </a:solidFill>
                <a:latin typeface="Trebuchet MS"/>
                <a:cs typeface="Trebuchet MS"/>
              </a:rPr>
              <a:t>of </a:t>
            </a:r>
            <a:r>
              <a:rPr sz="1800" spc="135" dirty="0">
                <a:solidFill>
                  <a:srgbClr val="FF0000"/>
                </a:solidFill>
                <a:latin typeface="Trebuchet MS"/>
                <a:cs typeface="Trebuchet MS"/>
              </a:rPr>
              <a:t>A </a:t>
            </a:r>
            <a:r>
              <a:rPr sz="1800" spc="-80" dirty="0">
                <a:latin typeface="Trebuchet MS"/>
                <a:cs typeface="Trebuchet MS"/>
              </a:rPr>
              <a:t>)  provided </a:t>
            </a:r>
            <a:r>
              <a:rPr sz="1800" spc="-125" dirty="0">
                <a:latin typeface="Trebuchet MS"/>
                <a:cs typeface="Trebuchet MS"/>
              </a:rPr>
              <a:t>that </a:t>
            </a:r>
            <a:r>
              <a:rPr sz="1800" spc="-55" dirty="0">
                <a:latin typeface="Trebuchet MS"/>
                <a:cs typeface="Trebuchet MS"/>
              </a:rPr>
              <a:t>does </a:t>
            </a:r>
            <a:r>
              <a:rPr sz="1800" spc="-60" dirty="0">
                <a:latin typeface="Trebuchet MS"/>
                <a:cs typeface="Trebuchet MS"/>
              </a:rPr>
              <a:t>not </a:t>
            </a:r>
            <a:r>
              <a:rPr sz="1800" spc="-105" dirty="0">
                <a:latin typeface="Trebuchet MS"/>
                <a:cs typeface="Trebuchet MS"/>
              </a:rPr>
              <a:t>dissociate, </a:t>
            </a:r>
            <a:r>
              <a:rPr sz="1800" spc="-110" dirty="0">
                <a:latin typeface="Trebuchet MS"/>
                <a:cs typeface="Trebuchet MS"/>
              </a:rPr>
              <a:t>ionize, </a:t>
            </a:r>
            <a:r>
              <a:rPr sz="1800" spc="20" dirty="0">
                <a:latin typeface="Trebuchet MS"/>
                <a:cs typeface="Trebuchet MS"/>
              </a:rPr>
              <a:t>or </a:t>
            </a:r>
            <a:r>
              <a:rPr sz="1800" spc="-110" dirty="0">
                <a:latin typeface="Trebuchet MS"/>
                <a:cs typeface="Trebuchet MS"/>
              </a:rPr>
              <a:t>react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114" dirty="0">
                <a:latin typeface="Trebuchet MS"/>
                <a:cs typeface="Trebuchet MS"/>
              </a:rPr>
              <a:t>liquid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phase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1044121" y="3574569"/>
            <a:ext cx="892175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 marR="30480">
              <a:lnSpc>
                <a:spcPts val="2150"/>
              </a:lnSpc>
              <a:spcBef>
                <a:spcPts val="180"/>
              </a:spcBef>
            </a:pPr>
            <a:r>
              <a:rPr sz="1800" i="1" spc="-15" dirty="0">
                <a:latin typeface="Arial"/>
                <a:cs typeface="Arial"/>
              </a:rPr>
              <a:t>Raoult’s </a:t>
            </a:r>
            <a:r>
              <a:rPr sz="1800" i="1" spc="-5" dirty="0">
                <a:latin typeface="Arial"/>
                <a:cs typeface="Arial"/>
              </a:rPr>
              <a:t>law is an approximation that is generally valid when </a:t>
            </a:r>
            <a:r>
              <a:rPr sz="1800" spc="-10" dirty="0">
                <a:latin typeface="Arial"/>
                <a:cs typeface="Arial"/>
              </a:rPr>
              <a:t>x</a:t>
            </a:r>
            <a:r>
              <a:rPr sz="1800" i="1" spc="-15" baseline="-20833" dirty="0">
                <a:latin typeface="Arial"/>
                <a:cs typeface="Arial"/>
              </a:rPr>
              <a:t>A </a:t>
            </a:r>
            <a:r>
              <a:rPr sz="1800" i="1" spc="-5" dirty="0">
                <a:latin typeface="Arial"/>
                <a:cs typeface="Arial"/>
              </a:rPr>
              <a:t>is close to 1 </a:t>
            </a:r>
            <a:r>
              <a:rPr sz="1800" spc="-125" dirty="0">
                <a:latin typeface="Trebuchet MS"/>
                <a:cs typeface="Trebuchet MS"/>
              </a:rPr>
              <a:t>that </a:t>
            </a:r>
            <a:r>
              <a:rPr sz="1800" spc="-145" dirty="0">
                <a:latin typeface="Trebuchet MS"/>
                <a:cs typeface="Trebuchet MS"/>
              </a:rPr>
              <a:t>is, </a:t>
            </a:r>
            <a:r>
              <a:rPr sz="1800" spc="-90" dirty="0">
                <a:latin typeface="Trebuchet MS"/>
                <a:cs typeface="Trebuchet MS"/>
              </a:rPr>
              <a:t>when 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114" dirty="0">
                <a:solidFill>
                  <a:srgbClr val="FF0000"/>
                </a:solidFill>
                <a:latin typeface="Trebuchet MS"/>
                <a:cs typeface="Trebuchet MS"/>
              </a:rPr>
              <a:t>liquid </a:t>
            </a:r>
            <a:r>
              <a:rPr sz="1800" spc="-80" dirty="0">
                <a:solidFill>
                  <a:srgbClr val="FF0000"/>
                </a:solidFill>
                <a:latin typeface="Trebuchet MS"/>
                <a:cs typeface="Trebuchet MS"/>
              </a:rPr>
              <a:t>is </a:t>
            </a:r>
            <a:r>
              <a:rPr sz="1800" spc="-90" dirty="0">
                <a:solidFill>
                  <a:srgbClr val="FF0000"/>
                </a:solidFill>
                <a:latin typeface="Trebuchet MS"/>
                <a:cs typeface="Trebuchet MS"/>
              </a:rPr>
              <a:t>almost </a:t>
            </a:r>
            <a:r>
              <a:rPr sz="1800" spc="-85" dirty="0">
                <a:solidFill>
                  <a:srgbClr val="FF0000"/>
                </a:solidFill>
                <a:latin typeface="Trebuchet MS"/>
                <a:cs typeface="Trebuchet MS"/>
              </a:rPr>
              <a:t>pure</a:t>
            </a:r>
            <a:r>
              <a:rPr sz="18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13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2"/>
          <p:cNvSpPr/>
          <p:nvPr/>
        </p:nvSpPr>
        <p:spPr>
          <a:xfrm>
            <a:off x="9956345" y="1589433"/>
            <a:ext cx="914400" cy="1938655"/>
          </a:xfrm>
          <a:custGeom>
            <a:avLst/>
            <a:gdLst/>
            <a:ahLst/>
            <a:cxnLst/>
            <a:rect l="l" t="t" r="r" b="b"/>
            <a:pathLst>
              <a:path w="914400" h="1938654">
                <a:moveTo>
                  <a:pt x="0" y="1938527"/>
                </a:moveTo>
                <a:lnTo>
                  <a:pt x="914400" y="1938527"/>
                </a:lnTo>
                <a:lnTo>
                  <a:pt x="914400" y="975360"/>
                </a:lnTo>
                <a:lnTo>
                  <a:pt x="0" y="975360"/>
                </a:lnTo>
                <a:lnTo>
                  <a:pt x="0" y="1938527"/>
                </a:lnTo>
                <a:close/>
              </a:path>
              <a:path w="914400" h="1938654">
                <a:moveTo>
                  <a:pt x="0" y="964691"/>
                </a:moveTo>
                <a:lnTo>
                  <a:pt x="914400" y="964691"/>
                </a:lnTo>
                <a:lnTo>
                  <a:pt x="914400" y="0"/>
                </a:lnTo>
                <a:lnTo>
                  <a:pt x="0" y="0"/>
                </a:lnTo>
                <a:lnTo>
                  <a:pt x="0" y="964691"/>
                </a:lnTo>
                <a:close/>
              </a:path>
            </a:pathLst>
          </a:custGeom>
          <a:ln w="19812">
            <a:solidFill>
              <a:srgbClr val="46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/>
          <p:cNvSpPr txBox="1"/>
          <p:nvPr/>
        </p:nvSpPr>
        <p:spPr>
          <a:xfrm>
            <a:off x="9966252" y="2574699"/>
            <a:ext cx="894715" cy="9436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778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400"/>
              </a:spcBef>
            </a:pPr>
            <a:r>
              <a:rPr sz="1800" spc="-95" dirty="0">
                <a:latin typeface="Trebuchet MS"/>
                <a:cs typeface="Trebuchet MS"/>
              </a:rPr>
              <a:t>Liquid</a:t>
            </a: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800" spc="105" dirty="0">
                <a:latin typeface="Trebuchet MS"/>
                <a:cs typeface="Trebuchet MS"/>
              </a:rPr>
              <a:t>A+B+C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4"/>
          <p:cNvSpPr txBox="1"/>
          <p:nvPr/>
        </p:nvSpPr>
        <p:spPr>
          <a:xfrm>
            <a:off x="9966252" y="1599339"/>
            <a:ext cx="894715" cy="944880"/>
          </a:xfrm>
          <a:prstGeom prst="rect">
            <a:avLst/>
          </a:prstGeom>
          <a:solidFill>
            <a:srgbClr val="DBD7F8"/>
          </a:solidFill>
        </p:spPr>
        <p:txBody>
          <a:bodyPr vert="horz" wrap="square" lIns="0" tIns="175895" rIns="0" bIns="0" rtlCol="0">
            <a:spAutoFit/>
          </a:bodyPr>
          <a:lstStyle/>
          <a:p>
            <a:pPr marL="95250" marR="19050" indent="-41275">
              <a:lnSpc>
                <a:spcPct val="100000"/>
              </a:lnSpc>
              <a:spcBef>
                <a:spcPts val="1385"/>
              </a:spcBef>
            </a:pPr>
            <a:r>
              <a:rPr sz="1800" spc="-70" dirty="0">
                <a:latin typeface="Trebuchet MS"/>
                <a:cs typeface="Trebuchet MS"/>
              </a:rPr>
              <a:t>Vapour  </a:t>
            </a:r>
            <a:r>
              <a:rPr sz="1800" spc="135" dirty="0">
                <a:latin typeface="Trebuchet MS"/>
                <a:cs typeface="Trebuchet MS"/>
              </a:rPr>
              <a:t>A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100" dirty="0">
                <a:latin typeface="Trebuchet MS"/>
                <a:cs typeface="Trebuchet MS"/>
              </a:rPr>
              <a:t>+B+C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5"/>
          <p:cNvSpPr txBox="1"/>
          <p:nvPr/>
        </p:nvSpPr>
        <p:spPr>
          <a:xfrm>
            <a:off x="932614" y="1470180"/>
            <a:ext cx="760222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  <a:tabLst>
                <a:tab pos="2040889" algn="l"/>
              </a:tabLst>
            </a:pPr>
            <a:r>
              <a:rPr sz="2400" b="1" spc="-40" dirty="0">
                <a:solidFill>
                  <a:srgbClr val="00AF50"/>
                </a:solidFill>
                <a:latin typeface="Trebuchet MS"/>
                <a:cs typeface="Trebuchet MS"/>
              </a:rPr>
              <a:t>Raoult’s</a:t>
            </a:r>
            <a:r>
              <a:rPr sz="2400" b="1" spc="-3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b="1" spc="-50" dirty="0">
                <a:solidFill>
                  <a:srgbClr val="00AF50"/>
                </a:solidFill>
                <a:latin typeface="Trebuchet MS"/>
                <a:cs typeface="Trebuchet MS"/>
              </a:rPr>
              <a:t>Law:	</a:t>
            </a:r>
            <a:r>
              <a:rPr sz="2400" b="1" spc="25" dirty="0">
                <a:solidFill>
                  <a:srgbClr val="00AF50"/>
                </a:solidFill>
                <a:latin typeface="Trebuchet MS"/>
                <a:cs typeface="Trebuchet MS"/>
              </a:rPr>
              <a:t>Describe </a:t>
            </a:r>
            <a:r>
              <a:rPr sz="2400" b="1" spc="-20" dirty="0">
                <a:solidFill>
                  <a:srgbClr val="00AF50"/>
                </a:solidFill>
                <a:latin typeface="Trebuchet MS"/>
                <a:cs typeface="Trebuchet MS"/>
              </a:rPr>
              <a:t>the </a:t>
            </a:r>
            <a:r>
              <a:rPr sz="2400" b="1" dirty="0">
                <a:solidFill>
                  <a:srgbClr val="00AF50"/>
                </a:solidFill>
                <a:latin typeface="Trebuchet MS"/>
                <a:cs typeface="Trebuchet MS"/>
              </a:rPr>
              <a:t>vapour </a:t>
            </a:r>
            <a:r>
              <a:rPr sz="2400" b="1" spc="-35" dirty="0">
                <a:solidFill>
                  <a:srgbClr val="00AF50"/>
                </a:solidFill>
                <a:latin typeface="Trebuchet MS"/>
                <a:cs typeface="Trebuchet MS"/>
              </a:rPr>
              <a:t>liquid </a:t>
            </a:r>
            <a:r>
              <a:rPr sz="2400" b="1" spc="-30" dirty="0">
                <a:solidFill>
                  <a:srgbClr val="00AF50"/>
                </a:solidFill>
                <a:latin typeface="Trebuchet MS"/>
                <a:cs typeface="Trebuchet MS"/>
              </a:rPr>
              <a:t>equilibria</a:t>
            </a:r>
            <a:r>
              <a:rPr sz="2400" b="1" spc="-32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b="1" spc="-55" dirty="0">
                <a:solidFill>
                  <a:srgbClr val="00AF50"/>
                </a:solidFill>
                <a:latin typeface="Trebuchet MS"/>
                <a:cs typeface="Trebuchet MS"/>
              </a:rPr>
              <a:t>of  </a:t>
            </a:r>
            <a:r>
              <a:rPr sz="2400" b="1" spc="-40" dirty="0">
                <a:solidFill>
                  <a:srgbClr val="00AF50"/>
                </a:solidFill>
                <a:latin typeface="Trebuchet MS"/>
                <a:cs typeface="Trebuchet MS"/>
              </a:rPr>
              <a:t>ideal</a:t>
            </a:r>
            <a:r>
              <a:rPr sz="2400" b="1" spc="-7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Trebuchet MS"/>
                <a:cs typeface="Trebuchet MS"/>
              </a:rPr>
              <a:t>solution</a:t>
            </a:r>
            <a:endParaRPr sz="2400" dirty="0">
              <a:latin typeface="Trebuchet MS"/>
              <a:cs typeface="Trebuchet MS"/>
            </a:endParaRPr>
          </a:p>
          <a:p>
            <a:pPr marL="4165600">
              <a:lnSpc>
                <a:spcPts val="1925"/>
              </a:lnSpc>
            </a:pPr>
            <a:r>
              <a:rPr sz="1800" spc="135" dirty="0">
                <a:solidFill>
                  <a:srgbClr val="0D0D0D"/>
                </a:solidFill>
                <a:latin typeface="DejaVu Sans Condensed"/>
                <a:cs typeface="DejaVu Sans Condensed"/>
              </a:rPr>
              <a:t>𝒚</a:t>
            </a:r>
            <a:r>
              <a:rPr sz="1950" spc="202" baseline="-14957" dirty="0">
                <a:solidFill>
                  <a:srgbClr val="0D0D0D"/>
                </a:solidFill>
                <a:latin typeface="DejaVu Sans Condensed"/>
                <a:cs typeface="DejaVu Sans Condensed"/>
              </a:rPr>
              <a:t>𝑨 </a:t>
            </a:r>
            <a:r>
              <a:rPr sz="1800" spc="-270" dirty="0">
                <a:latin typeface="Trebuchet MS"/>
                <a:cs typeface="Trebuchet MS"/>
              </a:rPr>
              <a:t>: </a:t>
            </a:r>
            <a:r>
              <a:rPr sz="1800" spc="-85" dirty="0">
                <a:latin typeface="Trebuchet MS"/>
                <a:cs typeface="Trebuchet MS"/>
              </a:rPr>
              <a:t>mole </a:t>
            </a:r>
            <a:r>
              <a:rPr sz="1800" spc="-100" dirty="0">
                <a:latin typeface="Trebuchet MS"/>
                <a:cs typeface="Trebuchet MS"/>
              </a:rPr>
              <a:t>fraction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135" dirty="0">
                <a:latin typeface="Trebuchet MS"/>
                <a:cs typeface="Trebuchet MS"/>
              </a:rPr>
              <a:t>A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120" dirty="0">
                <a:latin typeface="Trebuchet MS"/>
                <a:cs typeface="Trebuchet MS"/>
              </a:rPr>
              <a:t>gas</a:t>
            </a:r>
            <a:r>
              <a:rPr sz="1800" spc="-36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phase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4" name="object 16"/>
          <p:cNvSpPr txBox="1"/>
          <p:nvPr/>
        </p:nvSpPr>
        <p:spPr>
          <a:xfrm>
            <a:off x="5060241" y="2445920"/>
            <a:ext cx="3507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solidFill>
                  <a:srgbClr val="0D0D0D"/>
                </a:solidFill>
                <a:latin typeface="DejaVu Sans Condensed"/>
                <a:cs typeface="DejaVu Sans Condensed"/>
              </a:rPr>
              <a:t>𝒙</a:t>
            </a:r>
            <a:r>
              <a:rPr sz="1950" spc="179" baseline="-14957" dirty="0">
                <a:solidFill>
                  <a:srgbClr val="0D0D0D"/>
                </a:solidFill>
                <a:latin typeface="DejaVu Sans Condensed"/>
                <a:cs typeface="DejaVu Sans Condensed"/>
              </a:rPr>
              <a:t>𝑨 </a:t>
            </a:r>
            <a:r>
              <a:rPr sz="1800" spc="-270" dirty="0">
                <a:latin typeface="Trebuchet MS"/>
                <a:cs typeface="Trebuchet MS"/>
              </a:rPr>
              <a:t>: </a:t>
            </a:r>
            <a:r>
              <a:rPr sz="1800" spc="-85" dirty="0">
                <a:latin typeface="Trebuchet MS"/>
                <a:cs typeface="Trebuchet MS"/>
              </a:rPr>
              <a:t>mole </a:t>
            </a:r>
            <a:r>
              <a:rPr sz="1800" spc="-100" dirty="0">
                <a:latin typeface="Trebuchet MS"/>
                <a:cs typeface="Trebuchet MS"/>
              </a:rPr>
              <a:t>fraction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135" dirty="0">
                <a:latin typeface="Trebuchet MS"/>
                <a:cs typeface="Trebuchet MS"/>
              </a:rPr>
              <a:t>A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114" dirty="0">
                <a:latin typeface="Trebuchet MS"/>
                <a:cs typeface="Trebuchet MS"/>
              </a:rPr>
              <a:t>liquid</a:t>
            </a:r>
            <a:r>
              <a:rPr sz="1800" spc="-31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phase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7"/>
          <p:cNvSpPr txBox="1"/>
          <p:nvPr/>
        </p:nvSpPr>
        <p:spPr>
          <a:xfrm>
            <a:off x="5227373" y="2828140"/>
            <a:ext cx="13652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320" dirty="0">
                <a:solidFill>
                  <a:srgbClr val="0D0D0D"/>
                </a:solidFill>
                <a:latin typeface="DejaVu Sans Condensed"/>
                <a:cs typeface="DejaVu Sans Condensed"/>
              </a:rPr>
              <a:t>𝑨</a:t>
            </a:r>
            <a:endParaRPr sz="1300">
              <a:latin typeface="DejaVu Sans Condensed"/>
              <a:cs typeface="DejaVu Sans Condensed"/>
            </a:endParaRPr>
          </a:p>
        </p:txBody>
      </p:sp>
      <p:sp>
        <p:nvSpPr>
          <p:cNvPr id="16" name="object 18"/>
          <p:cNvSpPr txBox="1"/>
          <p:nvPr/>
        </p:nvSpPr>
        <p:spPr>
          <a:xfrm>
            <a:off x="5085641" y="2719936"/>
            <a:ext cx="3780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5" dirty="0">
                <a:solidFill>
                  <a:srgbClr val="0D0D0D"/>
                </a:solidFill>
                <a:latin typeface="DejaVu Sans Condensed"/>
                <a:cs typeface="DejaVu Sans Condensed"/>
              </a:rPr>
              <a:t>𝒑 </a:t>
            </a:r>
            <a:r>
              <a:rPr sz="1800" spc="-270" dirty="0">
                <a:latin typeface="Trebuchet MS"/>
                <a:cs typeface="Trebuchet MS"/>
              </a:rPr>
              <a:t>: </a:t>
            </a:r>
            <a:r>
              <a:rPr sz="1800" spc="-114" dirty="0">
                <a:latin typeface="Trebuchet MS"/>
                <a:cs typeface="Trebuchet MS"/>
              </a:rPr>
              <a:t>partial </a:t>
            </a:r>
            <a:r>
              <a:rPr sz="1800" spc="-70" dirty="0">
                <a:latin typeface="Trebuchet MS"/>
                <a:cs typeface="Trebuchet MS"/>
              </a:rPr>
              <a:t>pressure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140" dirty="0">
                <a:latin typeface="Trebuchet MS"/>
                <a:cs typeface="Trebuchet MS"/>
              </a:rPr>
              <a:t>A </a:t>
            </a:r>
            <a:r>
              <a:rPr sz="1800" spc="-105" dirty="0">
                <a:latin typeface="Trebuchet MS"/>
                <a:cs typeface="Trebuchet MS"/>
              </a:rPr>
              <a:t>in the </a:t>
            </a:r>
            <a:r>
              <a:rPr sz="1800" spc="-120" dirty="0">
                <a:latin typeface="Trebuchet MS"/>
                <a:cs typeface="Trebuchet MS"/>
              </a:rPr>
              <a:t>gas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phase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7" name="object 19"/>
          <p:cNvSpPr txBox="1"/>
          <p:nvPr/>
        </p:nvSpPr>
        <p:spPr>
          <a:xfrm>
            <a:off x="5227373" y="3110639"/>
            <a:ext cx="13652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315" dirty="0">
                <a:solidFill>
                  <a:srgbClr val="0D0D0D"/>
                </a:solidFill>
                <a:latin typeface="DejaVu Sans Condensed"/>
                <a:cs typeface="DejaVu Sans Condensed"/>
              </a:rPr>
              <a:t>𝑨</a:t>
            </a:r>
            <a:endParaRPr sz="1300">
              <a:latin typeface="DejaVu Sans Condensed"/>
              <a:cs typeface="DejaVu Sans Condensed"/>
            </a:endParaRPr>
          </a:p>
        </p:txBody>
      </p:sp>
      <p:sp>
        <p:nvSpPr>
          <p:cNvPr id="18" name="object 20"/>
          <p:cNvSpPr txBox="1"/>
          <p:nvPr/>
        </p:nvSpPr>
        <p:spPr>
          <a:xfrm>
            <a:off x="5060241" y="2994814"/>
            <a:ext cx="4724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0D0D0D"/>
                </a:solidFill>
                <a:latin typeface="DejaVu Sans Condensed"/>
                <a:cs typeface="DejaVu Sans Condensed"/>
              </a:rPr>
              <a:t>𝒑</a:t>
            </a:r>
            <a:r>
              <a:rPr sz="1950" spc="-157" baseline="29914" dirty="0">
                <a:solidFill>
                  <a:srgbClr val="0D0D0D"/>
                </a:solidFill>
                <a:latin typeface="DejaVu Sans Condensed"/>
                <a:cs typeface="DejaVu Sans Condensed"/>
              </a:rPr>
              <a:t>∗ </a:t>
            </a:r>
            <a:r>
              <a:rPr sz="1800" b="1" spc="90" dirty="0">
                <a:solidFill>
                  <a:srgbClr val="0D0D0D"/>
                </a:solidFill>
                <a:latin typeface="Trebuchet MS"/>
                <a:cs typeface="Trebuchet MS"/>
              </a:rPr>
              <a:t>(</a:t>
            </a:r>
            <a:r>
              <a:rPr sz="1800" spc="90" dirty="0">
                <a:solidFill>
                  <a:srgbClr val="0D0D0D"/>
                </a:solidFill>
                <a:latin typeface="DejaVu Sans Condensed"/>
                <a:cs typeface="DejaVu Sans Condensed"/>
              </a:rPr>
              <a:t>𝑻 </a:t>
            </a:r>
            <a:r>
              <a:rPr sz="1800" b="1" spc="-80" dirty="0">
                <a:solidFill>
                  <a:srgbClr val="0D0D0D"/>
                </a:solidFill>
                <a:latin typeface="Trebuchet MS"/>
                <a:cs typeface="Trebuchet MS"/>
              </a:rPr>
              <a:t>): </a:t>
            </a:r>
            <a:r>
              <a:rPr sz="1800" b="1" dirty="0">
                <a:solidFill>
                  <a:srgbClr val="FF0000"/>
                </a:solidFill>
                <a:latin typeface="Trebuchet MS"/>
                <a:cs typeface="Trebuchet MS"/>
              </a:rPr>
              <a:t>vapour </a:t>
            </a:r>
            <a:r>
              <a:rPr sz="1800" b="1" spc="-20" dirty="0">
                <a:solidFill>
                  <a:srgbClr val="FF0000"/>
                </a:solidFill>
                <a:latin typeface="Trebuchet MS"/>
                <a:cs typeface="Trebuchet MS"/>
              </a:rPr>
              <a:t>pressure </a:t>
            </a:r>
            <a:r>
              <a:rPr sz="1800" b="1" spc="-40" dirty="0">
                <a:solidFill>
                  <a:srgbClr val="FF0000"/>
                </a:solidFill>
                <a:latin typeface="Trebuchet MS"/>
                <a:cs typeface="Trebuchet MS"/>
              </a:rPr>
              <a:t>of </a:t>
            </a:r>
            <a:r>
              <a:rPr sz="1800" b="1" spc="26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800" b="1" spc="-3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Trebuchet MS"/>
                <a:cs typeface="Trebuchet MS"/>
              </a:rPr>
              <a:t>(depends </a:t>
            </a:r>
            <a:r>
              <a:rPr sz="1800" b="1" spc="15" dirty="0">
                <a:solidFill>
                  <a:srgbClr val="FF0000"/>
                </a:solidFill>
                <a:latin typeface="Trebuchet MS"/>
                <a:cs typeface="Trebuchet MS"/>
              </a:rPr>
              <a:t>on </a:t>
            </a:r>
            <a:r>
              <a:rPr sz="1800" b="1" spc="5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1800" spc="55" dirty="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21"/>
          <p:cNvSpPr txBox="1"/>
          <p:nvPr/>
        </p:nvSpPr>
        <p:spPr>
          <a:xfrm>
            <a:off x="1069521" y="4827742"/>
            <a:ext cx="19456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20" dirty="0">
                <a:solidFill>
                  <a:srgbClr val="FF0000"/>
                </a:solidFill>
                <a:latin typeface="Trebuchet MS"/>
                <a:cs typeface="Trebuchet MS"/>
              </a:rPr>
              <a:t>Henry’</a:t>
            </a:r>
            <a:r>
              <a:rPr sz="2800" b="1" spc="-1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b="1" spc="15" dirty="0">
                <a:solidFill>
                  <a:srgbClr val="FF0000"/>
                </a:solidFill>
                <a:latin typeface="Trebuchet MS"/>
                <a:cs typeface="Trebuchet MS"/>
              </a:rPr>
              <a:t>Law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0536" y="599607"/>
            <a:ext cx="11347554" cy="74065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180" dirty="0">
                <a:solidFill>
                  <a:schemeClr val="bg1"/>
                </a:solidFill>
                <a:cs typeface="Impact"/>
              </a:rPr>
              <a:t>Vapor-Liquid and gas liquid equilibrium calculation for ideal solution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72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3"/>
          <p:cNvSpPr txBox="1"/>
          <p:nvPr/>
        </p:nvSpPr>
        <p:spPr>
          <a:xfrm>
            <a:off x="1070559" y="1127851"/>
            <a:ext cx="7351395" cy="110744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10"/>
              </a:spcBef>
              <a:buClr>
                <a:srgbClr val="0A082D"/>
              </a:buClr>
              <a:buChar char="•"/>
              <a:tabLst>
                <a:tab pos="240665" algn="l"/>
                <a:tab pos="241935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Important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liquid-vapor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equilibrium</a:t>
            </a:r>
            <a:endParaRPr sz="1800" dirty="0">
              <a:latin typeface="Arial"/>
              <a:cs typeface="Arial"/>
            </a:endParaRPr>
          </a:p>
          <a:p>
            <a:pPr marL="241300" marR="5080" indent="-229235">
              <a:lnSpc>
                <a:spcPct val="110000"/>
              </a:lnSpc>
              <a:spcBef>
                <a:spcPts val="695"/>
              </a:spcBef>
              <a:buClr>
                <a:srgbClr val="0A082D"/>
              </a:buClr>
              <a:buChar char="•"/>
              <a:tabLst>
                <a:tab pos="240665" algn="l"/>
                <a:tab pos="241935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distillation components are separated based on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relative volatility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(</a:t>
            </a:r>
            <a:r>
              <a:rPr sz="1800" dirty="0">
                <a:solidFill>
                  <a:srgbClr val="6F2F9F"/>
                </a:solidFill>
                <a:latin typeface="Arial"/>
                <a:cs typeface="Arial"/>
              </a:rPr>
              <a:t>top </a:t>
            </a:r>
            <a:r>
              <a:rPr sz="1800" spc="-5" dirty="0">
                <a:solidFill>
                  <a:srgbClr val="6F2F9F"/>
                </a:solidFill>
                <a:latin typeface="Arial"/>
                <a:cs typeface="Arial"/>
              </a:rPr>
              <a:t>product: high volatility and </a:t>
            </a:r>
            <a:r>
              <a:rPr sz="1800" dirty="0">
                <a:solidFill>
                  <a:srgbClr val="6F2F9F"/>
                </a:solidFill>
                <a:latin typeface="Arial"/>
                <a:cs typeface="Arial"/>
              </a:rPr>
              <a:t>bottom </a:t>
            </a:r>
            <a:r>
              <a:rPr sz="1800" spc="-5" dirty="0">
                <a:solidFill>
                  <a:srgbClr val="6F2F9F"/>
                </a:solidFill>
                <a:latin typeface="Arial"/>
                <a:cs typeface="Arial"/>
              </a:rPr>
              <a:t>product: low</a:t>
            </a:r>
            <a:r>
              <a:rPr sz="1800" spc="9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Arial"/>
                <a:cs typeface="Arial"/>
              </a:rPr>
              <a:t>volatility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8" name="object 4"/>
          <p:cNvSpPr txBox="1"/>
          <p:nvPr/>
        </p:nvSpPr>
        <p:spPr>
          <a:xfrm>
            <a:off x="1070559" y="4828413"/>
            <a:ext cx="7145655" cy="158813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10"/>
              </a:spcBef>
              <a:buClr>
                <a:srgbClr val="0A082D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High </a:t>
            </a:r>
            <a:r>
              <a:rPr sz="1800" b="1" spc="-10" dirty="0">
                <a:solidFill>
                  <a:srgbClr val="00AF50"/>
                </a:solidFill>
                <a:latin typeface="Arial"/>
                <a:cs typeface="Arial"/>
              </a:rPr>
              <a:t>vapour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pressure</a:t>
            </a:r>
            <a:r>
              <a:rPr sz="1800" b="1" spc="-5" dirty="0">
                <a:solidFill>
                  <a:srgbClr val="00AF50"/>
                </a:solidFill>
                <a:latin typeface="Wingdings"/>
                <a:cs typeface="Wingdings"/>
              </a:rPr>
              <a:t></a:t>
            </a:r>
            <a:r>
              <a:rPr sz="1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high</a:t>
            </a:r>
            <a:r>
              <a:rPr sz="1800" b="1" spc="9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volatility</a:t>
            </a:r>
            <a:endParaRPr sz="18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915"/>
              </a:spcBef>
              <a:buClr>
                <a:srgbClr val="0A082D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Low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vapour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pressure</a:t>
            </a:r>
            <a:r>
              <a:rPr sz="1800" b="1" spc="-5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low</a:t>
            </a:r>
            <a:r>
              <a:rPr sz="1800" b="1" spc="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volatility</a:t>
            </a:r>
            <a:endParaRPr sz="18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910"/>
              </a:spcBef>
              <a:buClr>
                <a:srgbClr val="0A082D"/>
              </a:buClr>
              <a:buChar char="•"/>
              <a:tabLst>
                <a:tab pos="240665" algn="l"/>
                <a:tab pos="241935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Data: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925"/>
              </a:spcBef>
              <a:buClr>
                <a:srgbClr val="0A082D"/>
              </a:buClr>
              <a:buChar char="•"/>
              <a:tabLst>
                <a:tab pos="240665" algn="l"/>
                <a:tab pos="241935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design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need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Vapour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pressure data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at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different</a:t>
            </a:r>
            <a:r>
              <a:rPr sz="1800" b="1" spc="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temperature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11"/>
          <p:cNvSpPr txBox="1"/>
          <p:nvPr/>
        </p:nvSpPr>
        <p:spPr>
          <a:xfrm>
            <a:off x="5443340" y="4120554"/>
            <a:ext cx="222948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066925" algn="l"/>
              </a:tabLst>
            </a:pPr>
            <a:r>
              <a:rPr sz="1650" i="1" spc="125" dirty="0">
                <a:latin typeface="Times New Roman"/>
                <a:cs typeface="Times New Roman"/>
              </a:rPr>
              <a:t>vapour </a:t>
            </a:r>
            <a:r>
              <a:rPr sz="1650" i="1" spc="120" dirty="0">
                <a:latin typeface="Times New Roman"/>
                <a:cs typeface="Times New Roman"/>
              </a:rPr>
              <a:t> </a:t>
            </a:r>
            <a:r>
              <a:rPr sz="1650" i="1" spc="114" dirty="0">
                <a:latin typeface="Times New Roman"/>
                <a:cs typeface="Times New Roman"/>
              </a:rPr>
              <a:t>pressure</a:t>
            </a:r>
            <a:r>
              <a:rPr sz="1650" i="1" spc="165" dirty="0">
                <a:latin typeface="Times New Roman"/>
                <a:cs typeface="Times New Roman"/>
              </a:rPr>
              <a:t> </a:t>
            </a:r>
            <a:r>
              <a:rPr sz="1650" i="1" spc="125" dirty="0">
                <a:latin typeface="Times New Roman"/>
                <a:cs typeface="Times New Roman"/>
              </a:rPr>
              <a:t>o</a:t>
            </a:r>
            <a:r>
              <a:rPr sz="1650" i="1" spc="70" dirty="0">
                <a:latin typeface="Times New Roman"/>
                <a:cs typeface="Times New Roman"/>
              </a:rPr>
              <a:t>f</a:t>
            </a:r>
            <a:r>
              <a:rPr sz="1650" i="1" dirty="0">
                <a:latin typeface="Times New Roman"/>
                <a:cs typeface="Times New Roman"/>
              </a:rPr>
              <a:t>	</a:t>
            </a:r>
            <a:r>
              <a:rPr sz="1650" i="1" spc="160" dirty="0">
                <a:latin typeface="Times New Roman"/>
                <a:cs typeface="Times New Roman"/>
              </a:rPr>
              <a:t>B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0" name="object 12"/>
          <p:cNvSpPr txBox="1"/>
          <p:nvPr/>
        </p:nvSpPr>
        <p:spPr>
          <a:xfrm>
            <a:off x="5443340" y="3820900"/>
            <a:ext cx="224091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078355" algn="l"/>
              </a:tabLst>
            </a:pPr>
            <a:r>
              <a:rPr sz="1650" i="1" spc="125" dirty="0">
                <a:latin typeface="Times New Roman"/>
                <a:cs typeface="Times New Roman"/>
              </a:rPr>
              <a:t>vapour </a:t>
            </a:r>
            <a:r>
              <a:rPr sz="1650" i="1" spc="120" dirty="0">
                <a:latin typeface="Times New Roman"/>
                <a:cs typeface="Times New Roman"/>
              </a:rPr>
              <a:t> </a:t>
            </a:r>
            <a:r>
              <a:rPr sz="1650" i="1" spc="114" dirty="0">
                <a:latin typeface="Times New Roman"/>
                <a:cs typeface="Times New Roman"/>
              </a:rPr>
              <a:t>pressure</a:t>
            </a:r>
            <a:r>
              <a:rPr sz="1650" i="1" spc="165" dirty="0">
                <a:latin typeface="Times New Roman"/>
                <a:cs typeface="Times New Roman"/>
              </a:rPr>
              <a:t> </a:t>
            </a:r>
            <a:r>
              <a:rPr sz="1650" i="1" spc="125" dirty="0">
                <a:latin typeface="Times New Roman"/>
                <a:cs typeface="Times New Roman"/>
              </a:rPr>
              <a:t>o</a:t>
            </a:r>
            <a:r>
              <a:rPr sz="1650" i="1" spc="70" dirty="0">
                <a:latin typeface="Times New Roman"/>
                <a:cs typeface="Times New Roman"/>
              </a:rPr>
              <a:t>f</a:t>
            </a:r>
            <a:r>
              <a:rPr sz="1650" i="1" dirty="0">
                <a:latin typeface="Times New Roman"/>
                <a:cs typeface="Times New Roman"/>
              </a:rPr>
              <a:t>	</a:t>
            </a:r>
            <a:r>
              <a:rPr sz="1650" i="1" spc="160" dirty="0">
                <a:latin typeface="Times New Roman"/>
                <a:cs typeface="Times New Roman"/>
              </a:rPr>
              <a:t>A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1" name="object 13"/>
          <p:cNvSpPr txBox="1"/>
          <p:nvPr/>
        </p:nvSpPr>
        <p:spPr>
          <a:xfrm>
            <a:off x="4000507" y="3820348"/>
            <a:ext cx="511152" cy="26930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i="1" spc="160" dirty="0" err="1">
                <a:latin typeface="Times New Roman"/>
                <a:cs typeface="Times New Roman"/>
              </a:rPr>
              <a:t>P</a:t>
            </a:r>
            <a:r>
              <a:rPr lang="en-US" sz="1650" i="1" spc="160" baseline="-25000" dirty="0" err="1">
                <a:latin typeface="Times New Roman"/>
                <a:cs typeface="Times New Roman"/>
              </a:rPr>
              <a:t>tot</a:t>
            </a:r>
            <a:endParaRPr sz="1650" baseline="-25000" dirty="0">
              <a:latin typeface="Times New Roman"/>
              <a:cs typeface="Times New Roman"/>
            </a:endParaRPr>
          </a:p>
        </p:txBody>
      </p:sp>
      <p:sp>
        <p:nvSpPr>
          <p:cNvPr id="32" name="object 14"/>
          <p:cNvSpPr txBox="1"/>
          <p:nvPr/>
        </p:nvSpPr>
        <p:spPr>
          <a:xfrm>
            <a:off x="3903467" y="3527332"/>
            <a:ext cx="13398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i="1" spc="114" dirty="0">
                <a:latin typeface="Times New Roman"/>
                <a:cs typeface="Times New Roman"/>
              </a:rPr>
              <a:t>x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3" name="object 15"/>
          <p:cNvSpPr txBox="1"/>
          <p:nvPr/>
        </p:nvSpPr>
        <p:spPr>
          <a:xfrm>
            <a:off x="3328872" y="2989969"/>
            <a:ext cx="13398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i="1" spc="114" dirty="0">
                <a:latin typeface="Times New Roman"/>
                <a:cs typeface="Times New Roman"/>
              </a:rPr>
              <a:t>x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4" name="object 16"/>
          <p:cNvSpPr txBox="1"/>
          <p:nvPr/>
        </p:nvSpPr>
        <p:spPr>
          <a:xfrm>
            <a:off x="2468874" y="4306315"/>
            <a:ext cx="1548130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426845" algn="l"/>
              </a:tabLst>
            </a:pPr>
            <a:r>
              <a:rPr sz="1650" i="1" spc="114" dirty="0">
                <a:latin typeface="Times New Roman"/>
                <a:cs typeface="Times New Roman"/>
              </a:rPr>
              <a:t>x	x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5" name="object 17"/>
          <p:cNvSpPr txBox="1"/>
          <p:nvPr/>
        </p:nvSpPr>
        <p:spPr>
          <a:xfrm>
            <a:off x="2480295" y="3822011"/>
            <a:ext cx="251142" cy="26930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i="1" spc="114" dirty="0" err="1">
                <a:latin typeface="Times New Roman"/>
                <a:cs typeface="Times New Roman"/>
              </a:rPr>
              <a:t>y</a:t>
            </a:r>
            <a:r>
              <a:rPr lang="en-US" sz="1650" i="1" spc="114" baseline="-25000" dirty="0" err="1">
                <a:latin typeface="Times New Roman"/>
                <a:cs typeface="Times New Roman"/>
              </a:rPr>
              <a:t>B</a:t>
            </a:r>
            <a:endParaRPr sz="1650" baseline="-25000" dirty="0">
              <a:latin typeface="Times New Roman"/>
              <a:cs typeface="Times New Roman"/>
            </a:endParaRPr>
          </a:p>
        </p:txBody>
      </p:sp>
      <p:sp>
        <p:nvSpPr>
          <p:cNvPr id="36" name="object 18"/>
          <p:cNvSpPr txBox="1"/>
          <p:nvPr/>
        </p:nvSpPr>
        <p:spPr>
          <a:xfrm>
            <a:off x="2193635" y="3606395"/>
            <a:ext cx="13398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i="1" spc="114" dirty="0">
                <a:latin typeface="Times New Roman"/>
                <a:cs typeface="Times New Roman"/>
              </a:rPr>
              <a:t>y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37" name="object 19"/>
          <p:cNvSpPr txBox="1"/>
          <p:nvPr/>
        </p:nvSpPr>
        <p:spPr>
          <a:xfrm>
            <a:off x="2692748" y="2644418"/>
            <a:ext cx="4669790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087495" algn="l"/>
              </a:tabLst>
            </a:pPr>
            <a:r>
              <a:rPr sz="1650" i="1" spc="114" dirty="0">
                <a:latin typeface="Times New Roman"/>
                <a:cs typeface="Times New Roman"/>
              </a:rPr>
              <a:t>concent</a:t>
            </a:r>
            <a:r>
              <a:rPr sz="1650" i="1" spc="105" dirty="0">
                <a:latin typeface="Times New Roman"/>
                <a:cs typeface="Times New Roman"/>
              </a:rPr>
              <a:t>r</a:t>
            </a:r>
            <a:r>
              <a:rPr sz="1650" i="1" spc="130" dirty="0">
                <a:latin typeface="Times New Roman"/>
                <a:cs typeface="Times New Roman"/>
              </a:rPr>
              <a:t>a</a:t>
            </a:r>
            <a:r>
              <a:rPr sz="1650" i="1" spc="35" dirty="0">
                <a:latin typeface="Times New Roman"/>
                <a:cs typeface="Times New Roman"/>
              </a:rPr>
              <a:t>t</a:t>
            </a:r>
            <a:r>
              <a:rPr sz="1650" i="1" spc="110" dirty="0">
                <a:latin typeface="Times New Roman"/>
                <a:cs typeface="Times New Roman"/>
              </a:rPr>
              <a:t>ion</a:t>
            </a:r>
            <a:r>
              <a:rPr sz="1650" i="1" dirty="0">
                <a:latin typeface="Times New Roman"/>
                <a:cs typeface="Times New Roman"/>
              </a:rPr>
              <a:t> </a:t>
            </a:r>
            <a:r>
              <a:rPr sz="1650" i="1" spc="-195" dirty="0">
                <a:latin typeface="Times New Roman"/>
                <a:cs typeface="Times New Roman"/>
              </a:rPr>
              <a:t> </a:t>
            </a:r>
            <a:r>
              <a:rPr sz="1650" i="1" spc="100" dirty="0">
                <a:latin typeface="Times New Roman"/>
                <a:cs typeface="Times New Roman"/>
              </a:rPr>
              <a:t>ratio</a:t>
            </a:r>
            <a:r>
              <a:rPr sz="1650" i="1" spc="-160" dirty="0">
                <a:latin typeface="Times New Roman"/>
                <a:cs typeface="Times New Roman"/>
              </a:rPr>
              <a:t> </a:t>
            </a:r>
            <a:r>
              <a:rPr sz="1650" i="1" spc="125" dirty="0">
                <a:latin typeface="Times New Roman"/>
                <a:cs typeface="Times New Roman"/>
              </a:rPr>
              <a:t>o</a:t>
            </a:r>
            <a:r>
              <a:rPr sz="1650" i="1" spc="70" dirty="0">
                <a:latin typeface="Times New Roman"/>
                <a:cs typeface="Times New Roman"/>
              </a:rPr>
              <a:t>f</a:t>
            </a:r>
            <a:r>
              <a:rPr sz="1650" i="1" dirty="0">
                <a:latin typeface="Times New Roman"/>
                <a:cs typeface="Times New Roman"/>
              </a:rPr>
              <a:t> </a:t>
            </a:r>
            <a:r>
              <a:rPr sz="1650" i="1" spc="20" dirty="0">
                <a:latin typeface="Times New Roman"/>
                <a:cs typeface="Times New Roman"/>
              </a:rPr>
              <a:t> </a:t>
            </a:r>
            <a:r>
              <a:rPr sz="1650" i="1" spc="160" dirty="0">
                <a:latin typeface="Times New Roman"/>
                <a:cs typeface="Times New Roman"/>
              </a:rPr>
              <a:t>A</a:t>
            </a:r>
            <a:r>
              <a:rPr sz="1650" i="1" spc="150" dirty="0">
                <a:latin typeface="Times New Roman"/>
                <a:cs typeface="Times New Roman"/>
              </a:rPr>
              <a:t> </a:t>
            </a:r>
            <a:r>
              <a:rPr sz="1650" i="1" spc="130" dirty="0">
                <a:latin typeface="Times New Roman"/>
                <a:cs typeface="Times New Roman"/>
              </a:rPr>
              <a:t>and</a:t>
            </a:r>
            <a:r>
              <a:rPr sz="1650" i="1" dirty="0">
                <a:latin typeface="Times New Roman"/>
                <a:cs typeface="Times New Roman"/>
              </a:rPr>
              <a:t> </a:t>
            </a:r>
            <a:r>
              <a:rPr sz="1650" i="1" spc="40" dirty="0">
                <a:latin typeface="Times New Roman"/>
                <a:cs typeface="Times New Roman"/>
              </a:rPr>
              <a:t> </a:t>
            </a:r>
            <a:r>
              <a:rPr sz="1650" i="1" spc="395" dirty="0">
                <a:latin typeface="Times New Roman"/>
                <a:cs typeface="Times New Roman"/>
              </a:rPr>
              <a:t>B</a:t>
            </a:r>
            <a:r>
              <a:rPr sz="1650" i="1" spc="100" dirty="0">
                <a:latin typeface="Times New Roman"/>
                <a:cs typeface="Times New Roman"/>
              </a:rPr>
              <a:t>in</a:t>
            </a:r>
            <a:r>
              <a:rPr sz="1650" i="1" spc="160" dirty="0">
                <a:latin typeface="Times New Roman"/>
                <a:cs typeface="Times New Roman"/>
              </a:rPr>
              <a:t> </a:t>
            </a:r>
            <a:r>
              <a:rPr sz="1650" i="1" spc="100" dirty="0">
                <a:latin typeface="Times New Roman"/>
                <a:cs typeface="Times New Roman"/>
              </a:rPr>
              <a:t>liquid</a:t>
            </a:r>
            <a:r>
              <a:rPr sz="1650" i="1" dirty="0">
                <a:latin typeface="Times New Roman"/>
                <a:cs typeface="Times New Roman"/>
              </a:rPr>
              <a:t>	</a:t>
            </a:r>
            <a:r>
              <a:rPr sz="1650" i="1" spc="125" dirty="0">
                <a:latin typeface="Times New Roman"/>
                <a:cs typeface="Times New Roman"/>
              </a:rPr>
              <a:t>phase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38" name="object 20"/>
          <p:cNvSpPr txBox="1"/>
          <p:nvPr/>
        </p:nvSpPr>
        <p:spPr>
          <a:xfrm>
            <a:off x="5044418" y="4262151"/>
            <a:ext cx="11239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i="1" spc="100" dirty="0">
                <a:latin typeface="Times New Roman"/>
                <a:cs typeface="Times New Roman"/>
              </a:rPr>
              <a:t>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9" name="object 21"/>
          <p:cNvSpPr txBox="1"/>
          <p:nvPr/>
        </p:nvSpPr>
        <p:spPr>
          <a:xfrm>
            <a:off x="4868745" y="3962510"/>
            <a:ext cx="29527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94945" algn="l"/>
              </a:tabLst>
            </a:pPr>
            <a:r>
              <a:rPr sz="950" i="1" u="sng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950" i="1" u="sng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0" name="object 22"/>
          <p:cNvSpPr txBox="1"/>
          <p:nvPr/>
        </p:nvSpPr>
        <p:spPr>
          <a:xfrm>
            <a:off x="3586333" y="4090692"/>
            <a:ext cx="28384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650" i="1" spc="155" dirty="0">
                <a:latin typeface="Times New Roman"/>
                <a:cs typeface="Times New Roman"/>
              </a:rPr>
              <a:t>x</a:t>
            </a:r>
            <a:r>
              <a:rPr sz="1425" i="1" spc="232" baseline="-23391" dirty="0">
                <a:latin typeface="Times New Roman"/>
                <a:cs typeface="Times New Roman"/>
              </a:rPr>
              <a:t>A</a:t>
            </a:r>
            <a:endParaRPr sz="1425" baseline="-23391">
              <a:latin typeface="Times New Roman"/>
              <a:cs typeface="Times New Roman"/>
            </a:endParaRPr>
          </a:p>
        </p:txBody>
      </p:sp>
      <p:sp>
        <p:nvSpPr>
          <p:cNvPr id="41" name="object 23"/>
          <p:cNvSpPr txBox="1"/>
          <p:nvPr/>
        </p:nvSpPr>
        <p:spPr>
          <a:xfrm>
            <a:off x="3875576" y="3668949"/>
            <a:ext cx="55689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16559" algn="l"/>
              </a:tabLst>
            </a:pPr>
            <a:r>
              <a:rPr sz="950" i="1" u="sng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950" i="1" u="sng" spc="-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50" i="1" u="sng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	B</a:t>
            </a:r>
            <a:r>
              <a:rPr sz="950" i="1" u="sng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2" name="object 24"/>
          <p:cNvSpPr txBox="1"/>
          <p:nvPr/>
        </p:nvSpPr>
        <p:spPr>
          <a:xfrm>
            <a:off x="3275581" y="3099033"/>
            <a:ext cx="574040" cy="51752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  <a:tabLst>
                <a:tab pos="410845" algn="l"/>
              </a:tabLst>
            </a:pPr>
            <a:r>
              <a:rPr sz="950" i="1" u="sng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950" i="1" u="sng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50" i="1" u="sng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	A</a:t>
            </a:r>
            <a:endParaRPr sz="950" dirty="0">
              <a:latin typeface="Times New Roman"/>
              <a:cs typeface="Times New Roman"/>
            </a:endParaRPr>
          </a:p>
          <a:p>
            <a:pPr marL="11430" algn="ctr">
              <a:lnSpc>
                <a:spcPct val="100000"/>
              </a:lnSpc>
              <a:spcBef>
                <a:spcPts val="470"/>
              </a:spcBef>
            </a:pPr>
            <a:r>
              <a:rPr sz="2475" i="1" spc="7" baseline="13468" dirty="0" err="1">
                <a:latin typeface="Times New Roman"/>
                <a:cs typeface="Times New Roman"/>
              </a:rPr>
              <a:t>P</a:t>
            </a:r>
            <a:r>
              <a:rPr sz="950" i="1" spc="5" dirty="0" err="1">
                <a:latin typeface="Times New Roman"/>
                <a:cs typeface="Times New Roman"/>
              </a:rPr>
              <a:t>tot</a:t>
            </a: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43" name="object 25"/>
          <p:cNvSpPr txBox="1"/>
          <p:nvPr/>
        </p:nvSpPr>
        <p:spPr>
          <a:xfrm>
            <a:off x="2582394" y="4447925"/>
            <a:ext cx="152654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426845" algn="l"/>
              </a:tabLst>
            </a:pPr>
            <a:r>
              <a:rPr sz="950" i="1" spc="100" dirty="0">
                <a:latin typeface="Times New Roman"/>
                <a:cs typeface="Times New Roman"/>
              </a:rPr>
              <a:t>B	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4" name="object 26"/>
          <p:cNvSpPr txBox="1"/>
          <p:nvPr/>
        </p:nvSpPr>
        <p:spPr>
          <a:xfrm>
            <a:off x="2172034" y="4090692"/>
            <a:ext cx="28384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650" i="1" spc="155" dirty="0">
                <a:latin typeface="Times New Roman"/>
                <a:cs typeface="Times New Roman"/>
              </a:rPr>
              <a:t>x</a:t>
            </a:r>
            <a:r>
              <a:rPr sz="1425" i="1" spc="232" baseline="-23391" dirty="0">
                <a:latin typeface="Times New Roman"/>
                <a:cs typeface="Times New Roman"/>
              </a:rPr>
              <a:t>A</a:t>
            </a:r>
            <a:endParaRPr sz="1425" baseline="-23391">
              <a:latin typeface="Times New Roman"/>
              <a:cs typeface="Times New Roman"/>
            </a:endParaRPr>
          </a:p>
        </p:txBody>
      </p:sp>
      <p:sp>
        <p:nvSpPr>
          <p:cNvPr id="45" name="object 27"/>
          <p:cNvSpPr txBox="1"/>
          <p:nvPr/>
        </p:nvSpPr>
        <p:spPr>
          <a:xfrm>
            <a:off x="2317926" y="3748006"/>
            <a:ext cx="11239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i="1" spc="100" dirty="0">
                <a:latin typeface="Times New Roman"/>
                <a:cs typeface="Times New Roman"/>
              </a:rPr>
              <a:t>A</a:t>
            </a: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46" name="object 28"/>
          <p:cNvSpPr txBox="1"/>
          <p:nvPr/>
        </p:nvSpPr>
        <p:spPr>
          <a:xfrm>
            <a:off x="2055999" y="2620174"/>
            <a:ext cx="19939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i="1" spc="100" dirty="0">
                <a:latin typeface="Times New Roman"/>
                <a:cs typeface="Times New Roman"/>
              </a:rPr>
              <a:t>AB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7" name="object 29"/>
          <p:cNvSpPr txBox="1"/>
          <p:nvPr/>
        </p:nvSpPr>
        <p:spPr>
          <a:xfrm>
            <a:off x="5236586" y="3954699"/>
            <a:ext cx="15938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45" dirty="0">
                <a:latin typeface="Symbol"/>
                <a:cs typeface="Symbol"/>
              </a:rPr>
              <a:t>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48" name="object 30"/>
          <p:cNvSpPr txBox="1"/>
          <p:nvPr/>
        </p:nvSpPr>
        <p:spPr>
          <a:xfrm>
            <a:off x="4560525" y="3954699"/>
            <a:ext cx="15938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45" dirty="0">
                <a:latin typeface="Symbol"/>
                <a:cs typeface="Symbol"/>
              </a:rPr>
              <a:t></a:t>
            </a:r>
            <a:endParaRPr sz="1650" dirty="0">
              <a:latin typeface="Symbol"/>
              <a:cs typeface="Symbol"/>
            </a:endParaRPr>
          </a:p>
        </p:txBody>
      </p:sp>
      <p:sp>
        <p:nvSpPr>
          <p:cNvPr id="51" name="object 33"/>
          <p:cNvSpPr txBox="1"/>
          <p:nvPr/>
        </p:nvSpPr>
        <p:spPr>
          <a:xfrm>
            <a:off x="2243076" y="2276726"/>
            <a:ext cx="5200015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300" spc="-157" baseline="-26515" dirty="0">
                <a:latin typeface="Symbol"/>
                <a:cs typeface="Symbol"/>
              </a:rPr>
              <a:t></a:t>
            </a:r>
            <a:r>
              <a:rPr sz="3300" spc="-157" baseline="-26515" dirty="0">
                <a:latin typeface="Times New Roman"/>
                <a:cs typeface="Times New Roman"/>
              </a:rPr>
              <a:t> </a:t>
            </a:r>
            <a:r>
              <a:rPr sz="2475" spc="217" baseline="-35353" dirty="0">
                <a:latin typeface="Symbol"/>
                <a:cs typeface="Symbol"/>
              </a:rPr>
              <a:t></a:t>
            </a:r>
            <a:r>
              <a:rPr sz="2475" spc="217" baseline="-35353" dirty="0">
                <a:latin typeface="Times New Roman"/>
                <a:cs typeface="Times New Roman"/>
              </a:rPr>
              <a:t> </a:t>
            </a:r>
            <a:r>
              <a:rPr sz="1650" i="1" spc="110" dirty="0">
                <a:latin typeface="Times New Roman"/>
                <a:cs typeface="Times New Roman"/>
              </a:rPr>
              <a:t>concentration </a:t>
            </a:r>
            <a:r>
              <a:rPr sz="1650" i="1" spc="100" dirty="0">
                <a:latin typeface="Times New Roman"/>
                <a:cs typeface="Times New Roman"/>
              </a:rPr>
              <a:t>ratio of </a:t>
            </a:r>
            <a:r>
              <a:rPr sz="1650" i="1" spc="160" dirty="0">
                <a:latin typeface="Times New Roman"/>
                <a:cs typeface="Times New Roman"/>
              </a:rPr>
              <a:t>A </a:t>
            </a:r>
            <a:r>
              <a:rPr sz="1650" i="1" spc="130" dirty="0">
                <a:latin typeface="Times New Roman"/>
                <a:cs typeface="Times New Roman"/>
              </a:rPr>
              <a:t>and </a:t>
            </a:r>
            <a:r>
              <a:rPr sz="1650" i="1" spc="160" dirty="0">
                <a:latin typeface="Times New Roman"/>
                <a:cs typeface="Times New Roman"/>
              </a:rPr>
              <a:t>B </a:t>
            </a:r>
            <a:r>
              <a:rPr sz="1650" i="1" spc="100" dirty="0">
                <a:latin typeface="Times New Roman"/>
                <a:cs typeface="Times New Roman"/>
              </a:rPr>
              <a:t>in </a:t>
            </a:r>
            <a:r>
              <a:rPr sz="1650" i="1" spc="125" dirty="0">
                <a:latin typeface="Times New Roman"/>
                <a:cs typeface="Times New Roman"/>
              </a:rPr>
              <a:t>vapour</a:t>
            </a:r>
            <a:r>
              <a:rPr sz="1650" i="1" spc="-55" dirty="0">
                <a:latin typeface="Times New Roman"/>
                <a:cs typeface="Times New Roman"/>
              </a:rPr>
              <a:t> </a:t>
            </a:r>
            <a:r>
              <a:rPr sz="1650" i="1" spc="125" dirty="0">
                <a:latin typeface="Times New Roman"/>
                <a:cs typeface="Times New Roman"/>
              </a:rPr>
              <a:t>phase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2" name="object 34"/>
          <p:cNvSpPr txBox="1"/>
          <p:nvPr/>
        </p:nvSpPr>
        <p:spPr>
          <a:xfrm>
            <a:off x="4890287" y="4025470"/>
            <a:ext cx="27749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75" i="1" spc="202" baseline="-25252" dirty="0">
                <a:latin typeface="Times New Roman"/>
                <a:cs typeface="Times New Roman"/>
              </a:rPr>
              <a:t>p</a:t>
            </a:r>
            <a:r>
              <a:rPr sz="950" spc="135" dirty="0">
                <a:latin typeface="Times New Roman"/>
                <a:cs typeface="Times New Roman"/>
              </a:rPr>
              <a:t>*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3" name="object 35"/>
          <p:cNvSpPr txBox="1"/>
          <p:nvPr/>
        </p:nvSpPr>
        <p:spPr>
          <a:xfrm>
            <a:off x="4890287" y="3725809"/>
            <a:ext cx="27749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75" i="1" spc="202" baseline="-25252" dirty="0">
                <a:latin typeface="Times New Roman"/>
                <a:cs typeface="Times New Roman"/>
              </a:rPr>
              <a:t>p</a:t>
            </a:r>
            <a:r>
              <a:rPr sz="950" spc="135" dirty="0">
                <a:latin typeface="Times New Roman"/>
                <a:cs typeface="Times New Roman"/>
              </a:rPr>
              <a:t>*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4" name="object 36"/>
          <p:cNvSpPr txBox="1"/>
          <p:nvPr/>
        </p:nvSpPr>
        <p:spPr>
          <a:xfrm>
            <a:off x="4125407" y="3432247"/>
            <a:ext cx="27749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75" i="1" spc="202" baseline="-25252" dirty="0">
                <a:latin typeface="Times New Roman"/>
                <a:cs typeface="Times New Roman"/>
              </a:rPr>
              <a:t>p</a:t>
            </a:r>
            <a:r>
              <a:rPr sz="950" spc="135" dirty="0">
                <a:latin typeface="Times New Roman"/>
                <a:cs typeface="Times New Roman"/>
              </a:rPr>
              <a:t>*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5" name="object 37"/>
          <p:cNvSpPr txBox="1"/>
          <p:nvPr/>
        </p:nvSpPr>
        <p:spPr>
          <a:xfrm>
            <a:off x="3550812" y="2894863"/>
            <a:ext cx="27749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75" i="1" spc="202" baseline="-25252" dirty="0">
                <a:latin typeface="Times New Roman"/>
                <a:cs typeface="Times New Roman"/>
              </a:rPr>
              <a:t>p</a:t>
            </a:r>
            <a:r>
              <a:rPr sz="950" spc="135" dirty="0">
                <a:latin typeface="Times New Roman"/>
                <a:cs typeface="Times New Roman"/>
              </a:rPr>
              <a:t>*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6" name="object 38"/>
          <p:cNvSpPr txBox="1"/>
          <p:nvPr/>
        </p:nvSpPr>
        <p:spPr>
          <a:xfrm>
            <a:off x="1376078" y="2345553"/>
            <a:ext cx="894715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i="1" spc="-125" dirty="0">
                <a:latin typeface="Symbol"/>
                <a:cs typeface="Symbol"/>
              </a:rPr>
              <a:t></a:t>
            </a:r>
            <a:r>
              <a:rPr lang="en-US" sz="1800" i="1" spc="-125" dirty="0">
                <a:latin typeface="Symbol"/>
                <a:cs typeface="Symbol"/>
              </a:rPr>
              <a:t> </a:t>
            </a:r>
            <a:r>
              <a:rPr sz="2200" spc="-125" dirty="0">
                <a:latin typeface="Symbol"/>
                <a:cs typeface="Symbol"/>
              </a:rPr>
              <a:t>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1650" i="1" spc="114" dirty="0">
                <a:latin typeface="Times New Roman"/>
                <a:cs typeface="Times New Roman"/>
              </a:rPr>
              <a:t>or</a:t>
            </a:r>
            <a:r>
              <a:rPr sz="1650" i="1" spc="-145" dirty="0">
                <a:latin typeface="Times New Roman"/>
                <a:cs typeface="Times New Roman"/>
              </a:rPr>
              <a:t> </a:t>
            </a:r>
            <a:r>
              <a:rPr sz="1800" i="1" spc="75" dirty="0">
                <a:latin typeface="Symbol"/>
                <a:cs typeface="Symbol"/>
              </a:rPr>
              <a:t></a:t>
            </a:r>
            <a:endParaRPr sz="1800" dirty="0">
              <a:latin typeface="Symbol"/>
              <a:cs typeface="Symbol"/>
            </a:endParaRPr>
          </a:p>
        </p:txBody>
      </p:sp>
      <p:grpSp>
        <p:nvGrpSpPr>
          <p:cNvPr id="57" name="object 39"/>
          <p:cNvGrpSpPr/>
          <p:nvPr/>
        </p:nvGrpSpPr>
        <p:grpSpPr>
          <a:xfrm>
            <a:off x="8665209" y="4981702"/>
            <a:ext cx="934719" cy="1660525"/>
            <a:chOff x="8665209" y="4981702"/>
            <a:chExt cx="934719" cy="1660525"/>
          </a:xfrm>
        </p:grpSpPr>
        <p:sp>
          <p:nvSpPr>
            <p:cNvPr id="58" name="object 40"/>
            <p:cNvSpPr/>
            <p:nvPr/>
          </p:nvSpPr>
          <p:spPr>
            <a:xfrm>
              <a:off x="8675369" y="5825490"/>
              <a:ext cx="914400" cy="806450"/>
            </a:xfrm>
            <a:custGeom>
              <a:avLst/>
              <a:gdLst/>
              <a:ahLst/>
              <a:cxnLst/>
              <a:rect l="l" t="t" r="r" b="b"/>
              <a:pathLst>
                <a:path w="914400" h="806450">
                  <a:moveTo>
                    <a:pt x="914400" y="0"/>
                  </a:moveTo>
                  <a:lnTo>
                    <a:pt x="0" y="0"/>
                  </a:lnTo>
                  <a:lnTo>
                    <a:pt x="0" y="806196"/>
                  </a:lnTo>
                  <a:lnTo>
                    <a:pt x="914400" y="806196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61B4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41"/>
            <p:cNvSpPr/>
            <p:nvPr/>
          </p:nvSpPr>
          <p:spPr>
            <a:xfrm>
              <a:off x="8675369" y="4991862"/>
              <a:ext cx="914400" cy="1640205"/>
            </a:xfrm>
            <a:custGeom>
              <a:avLst/>
              <a:gdLst/>
              <a:ahLst/>
              <a:cxnLst/>
              <a:rect l="l" t="t" r="r" b="b"/>
              <a:pathLst>
                <a:path w="914400" h="1640204">
                  <a:moveTo>
                    <a:pt x="0" y="1639824"/>
                  </a:moveTo>
                  <a:lnTo>
                    <a:pt x="914400" y="1639824"/>
                  </a:lnTo>
                  <a:lnTo>
                    <a:pt x="914400" y="833628"/>
                  </a:lnTo>
                  <a:lnTo>
                    <a:pt x="0" y="833628"/>
                  </a:lnTo>
                  <a:lnTo>
                    <a:pt x="0" y="1639824"/>
                  </a:lnTo>
                  <a:close/>
                </a:path>
                <a:path w="914400" h="1640204">
                  <a:moveTo>
                    <a:pt x="0" y="822960"/>
                  </a:moveTo>
                  <a:lnTo>
                    <a:pt x="914400" y="82296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822960"/>
                  </a:lnTo>
                  <a:close/>
                </a:path>
              </a:pathLst>
            </a:custGeom>
            <a:ln w="19812">
              <a:solidFill>
                <a:srgbClr val="4683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42"/>
          <p:cNvSpPr txBox="1"/>
          <p:nvPr/>
        </p:nvSpPr>
        <p:spPr>
          <a:xfrm>
            <a:off x="8815831" y="6009233"/>
            <a:ext cx="583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 marR="5080" indent="-41275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L</a:t>
            </a:r>
            <a:r>
              <a:rPr sz="1800" spc="-100" dirty="0">
                <a:latin typeface="Trebuchet MS"/>
                <a:cs typeface="Trebuchet MS"/>
              </a:rPr>
              <a:t>iquid  </a:t>
            </a:r>
            <a:r>
              <a:rPr sz="1800" spc="80" dirty="0">
                <a:latin typeface="Trebuchet MS"/>
                <a:cs typeface="Trebuchet MS"/>
              </a:rPr>
              <a:t>A+B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1" name="object 43"/>
          <p:cNvSpPr txBox="1"/>
          <p:nvPr/>
        </p:nvSpPr>
        <p:spPr>
          <a:xfrm>
            <a:off x="9703561" y="6108903"/>
            <a:ext cx="175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006FC0"/>
                </a:solidFill>
                <a:latin typeface="Trebuchet MS"/>
                <a:cs typeface="Trebuchet MS"/>
              </a:rPr>
              <a:t>mole </a:t>
            </a:r>
            <a:r>
              <a:rPr sz="1800" spc="-100" dirty="0">
                <a:solidFill>
                  <a:srgbClr val="006FC0"/>
                </a:solidFill>
                <a:latin typeface="Trebuchet MS"/>
                <a:cs typeface="Trebuchet MS"/>
              </a:rPr>
              <a:t>fraction </a:t>
            </a:r>
            <a:r>
              <a:rPr sz="1800" spc="-95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800" spc="-204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135" dirty="0">
                <a:solidFill>
                  <a:srgbClr val="006FC0"/>
                </a:solidFill>
                <a:latin typeface="Trebuchet MS"/>
                <a:cs typeface="Trebuchet MS"/>
              </a:rPr>
              <a:t>A  </a:t>
            </a:r>
            <a:r>
              <a:rPr sz="1800" spc="-105" dirty="0">
                <a:solidFill>
                  <a:srgbClr val="006FC0"/>
                </a:solidFill>
                <a:latin typeface="Trebuchet MS"/>
                <a:cs typeface="Trebuchet MS"/>
              </a:rPr>
              <a:t>in </a:t>
            </a:r>
            <a:r>
              <a:rPr sz="1800" spc="-135" dirty="0">
                <a:solidFill>
                  <a:srgbClr val="006FC0"/>
                </a:solidFill>
                <a:latin typeface="Trebuchet MS"/>
                <a:cs typeface="Trebuchet MS"/>
              </a:rPr>
              <a:t>liquid: </a:t>
            </a:r>
            <a:r>
              <a:rPr sz="1800" spc="45" dirty="0">
                <a:solidFill>
                  <a:srgbClr val="006FC0"/>
                </a:solidFill>
                <a:latin typeface="Trebuchet MS"/>
                <a:cs typeface="Trebuchet MS"/>
              </a:rPr>
              <a:t>x</a:t>
            </a:r>
            <a:r>
              <a:rPr sz="1800" spc="67" baseline="-20833" dirty="0">
                <a:solidFill>
                  <a:srgbClr val="006FC0"/>
                </a:solidFill>
                <a:latin typeface="Trebuchet MS"/>
                <a:cs typeface="Trebuchet MS"/>
              </a:rPr>
              <a:t>A </a:t>
            </a:r>
            <a:r>
              <a:rPr sz="1800" spc="20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800" spc="-33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2" name="object 44"/>
          <p:cNvSpPr txBox="1"/>
          <p:nvPr/>
        </p:nvSpPr>
        <p:spPr>
          <a:xfrm>
            <a:off x="9703561" y="4871720"/>
            <a:ext cx="18859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006FC0"/>
                </a:solidFill>
                <a:latin typeface="Trebuchet MS"/>
                <a:cs typeface="Trebuchet MS"/>
              </a:rPr>
              <a:t>mole </a:t>
            </a:r>
            <a:r>
              <a:rPr sz="1800" spc="-100" dirty="0">
                <a:solidFill>
                  <a:srgbClr val="006FC0"/>
                </a:solidFill>
                <a:latin typeface="Trebuchet MS"/>
                <a:cs typeface="Trebuchet MS"/>
              </a:rPr>
              <a:t>fraction </a:t>
            </a:r>
            <a:r>
              <a:rPr sz="1800" spc="-95" dirty="0">
                <a:solidFill>
                  <a:srgbClr val="006FC0"/>
                </a:solidFill>
                <a:latin typeface="Trebuchet MS"/>
                <a:cs typeface="Trebuchet MS"/>
              </a:rPr>
              <a:t>of </a:t>
            </a:r>
            <a:r>
              <a:rPr sz="1800" spc="135" dirty="0">
                <a:solidFill>
                  <a:srgbClr val="006FC0"/>
                </a:solidFill>
                <a:latin typeface="Trebuchet MS"/>
                <a:cs typeface="Trebuchet MS"/>
              </a:rPr>
              <a:t>A  </a:t>
            </a:r>
            <a:r>
              <a:rPr sz="1800" spc="-105" dirty="0">
                <a:solidFill>
                  <a:srgbClr val="006FC0"/>
                </a:solidFill>
                <a:latin typeface="Trebuchet MS"/>
                <a:cs typeface="Trebuchet MS"/>
              </a:rPr>
              <a:t>in </a:t>
            </a:r>
            <a:r>
              <a:rPr sz="1800" spc="-90" dirty="0">
                <a:solidFill>
                  <a:srgbClr val="006FC0"/>
                </a:solidFill>
                <a:latin typeface="Trebuchet MS"/>
                <a:cs typeface="Trebuchet MS"/>
              </a:rPr>
              <a:t>vapour: </a:t>
            </a:r>
            <a:r>
              <a:rPr sz="1800" spc="-5" dirty="0">
                <a:solidFill>
                  <a:srgbClr val="006FC0"/>
                </a:solidFill>
                <a:latin typeface="Trebuchet MS"/>
                <a:cs typeface="Trebuchet MS"/>
              </a:rPr>
              <a:t>y</a:t>
            </a:r>
            <a:r>
              <a:rPr sz="1800" spc="-7" baseline="-20833" dirty="0">
                <a:solidFill>
                  <a:srgbClr val="006FC0"/>
                </a:solidFill>
                <a:latin typeface="Trebuchet MS"/>
                <a:cs typeface="Trebuchet MS"/>
              </a:rPr>
              <a:t>A </a:t>
            </a:r>
            <a:r>
              <a:rPr sz="1800" spc="20" dirty="0">
                <a:solidFill>
                  <a:srgbClr val="006FC0"/>
                </a:solidFill>
                <a:latin typeface="Trebuchet MS"/>
                <a:cs typeface="Trebuchet MS"/>
              </a:rPr>
              <a:t>or </a:t>
            </a:r>
            <a:r>
              <a:rPr sz="1800" spc="-100" dirty="0">
                <a:solidFill>
                  <a:srgbClr val="006FC0"/>
                </a:solidFill>
                <a:latin typeface="Trebuchet MS"/>
                <a:cs typeface="Trebuchet MS"/>
              </a:rPr>
              <a:t>y  </a:t>
            </a:r>
            <a:r>
              <a:rPr sz="1800" spc="20" dirty="0">
                <a:solidFill>
                  <a:srgbClr val="006FC0"/>
                </a:solidFill>
                <a:latin typeface="Trebuchet MS"/>
                <a:cs typeface="Trebuchet MS"/>
              </a:rPr>
              <a:t>or </a:t>
            </a:r>
            <a:r>
              <a:rPr sz="1800" spc="-5" dirty="0">
                <a:solidFill>
                  <a:srgbClr val="006FC0"/>
                </a:solidFill>
                <a:latin typeface="Trebuchet MS"/>
                <a:cs typeface="Trebuchet MS"/>
              </a:rPr>
              <a:t>y* </a:t>
            </a:r>
            <a:r>
              <a:rPr sz="1800" spc="-150" dirty="0">
                <a:solidFill>
                  <a:srgbClr val="006FC0"/>
                </a:solidFill>
                <a:latin typeface="Trebuchet MS"/>
                <a:cs typeface="Trebuchet MS"/>
              </a:rPr>
              <a:t>at</a:t>
            </a:r>
            <a:r>
              <a:rPr sz="1800" spc="-229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006FC0"/>
                </a:solidFill>
                <a:latin typeface="Trebuchet MS"/>
                <a:cs typeface="Trebuchet MS"/>
              </a:rPr>
              <a:t>equilibrium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3" name="object 45"/>
          <p:cNvSpPr txBox="1"/>
          <p:nvPr/>
        </p:nvSpPr>
        <p:spPr>
          <a:xfrm>
            <a:off x="8784081" y="4973523"/>
            <a:ext cx="74295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Trebuchet MS"/>
                <a:cs typeface="Trebuchet MS"/>
              </a:rPr>
              <a:t>Vapour</a:t>
            </a:r>
            <a:endParaRPr sz="1800">
              <a:latin typeface="Trebuchet MS"/>
              <a:cs typeface="Trebuchet MS"/>
            </a:endParaRPr>
          </a:p>
          <a:p>
            <a:pPr marL="78740">
              <a:lnSpc>
                <a:spcPct val="100000"/>
              </a:lnSpc>
              <a:spcBef>
                <a:spcPts val="5"/>
              </a:spcBef>
            </a:pPr>
            <a:r>
              <a:rPr sz="1800" spc="80" dirty="0">
                <a:latin typeface="Trebuchet MS"/>
                <a:cs typeface="Trebuchet MS"/>
              </a:rPr>
              <a:t>A+B</a:t>
            </a:r>
            <a:endParaRPr sz="1800">
              <a:latin typeface="Trebuchet MS"/>
              <a:cs typeface="Trebuchet MS"/>
            </a:endParaRPr>
          </a:p>
          <a:p>
            <a:pPr marL="169545">
              <a:lnSpc>
                <a:spcPct val="100000"/>
              </a:lnSpc>
              <a:spcBef>
                <a:spcPts val="950"/>
              </a:spcBef>
            </a:pPr>
            <a:r>
              <a:rPr sz="1800" spc="-225" dirty="0">
                <a:latin typeface="Trebuchet MS"/>
                <a:cs typeface="Trebuchet MS"/>
              </a:rPr>
              <a:t>T,</a:t>
            </a:r>
            <a:r>
              <a:rPr sz="1800" spc="-24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P</a:t>
            </a:r>
            <a:r>
              <a:rPr sz="1800" spc="-97" baseline="-20833" dirty="0">
                <a:latin typeface="Trebuchet MS"/>
                <a:cs typeface="Trebuchet MS"/>
              </a:rPr>
              <a:t>tot</a:t>
            </a:r>
            <a:endParaRPr sz="1800" baseline="-20833">
              <a:latin typeface="Trebuchet MS"/>
              <a:cs typeface="Trebuchet MS"/>
            </a:endParaRPr>
          </a:p>
        </p:txBody>
      </p:sp>
      <p:sp>
        <p:nvSpPr>
          <p:cNvPr id="64" name="object 46"/>
          <p:cNvSpPr txBox="1"/>
          <p:nvPr/>
        </p:nvSpPr>
        <p:spPr>
          <a:xfrm>
            <a:off x="5317616" y="4463542"/>
            <a:ext cx="2501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C00000"/>
                </a:solidFill>
                <a:latin typeface="Trebuchet MS"/>
                <a:cs typeface="Trebuchet MS"/>
              </a:rPr>
              <a:t>(</a:t>
            </a:r>
            <a:r>
              <a:rPr sz="1800" b="1" spc="-15" dirty="0">
                <a:solidFill>
                  <a:srgbClr val="C00000"/>
                </a:solidFill>
                <a:latin typeface="Arial"/>
                <a:cs typeface="Arial"/>
              </a:rPr>
              <a:t>α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&gt; </a:t>
            </a:r>
            <a:r>
              <a:rPr sz="1800" b="1" spc="-65" dirty="0">
                <a:solidFill>
                  <a:srgbClr val="C00000"/>
                </a:solidFill>
                <a:latin typeface="Trebuchet MS"/>
                <a:cs typeface="Trebuchet MS"/>
              </a:rPr>
              <a:t>1 </a:t>
            </a:r>
            <a:r>
              <a:rPr sz="1800" b="1" spc="35" dirty="0">
                <a:solidFill>
                  <a:srgbClr val="C00000"/>
                </a:solidFill>
                <a:latin typeface="Trebuchet MS"/>
                <a:cs typeface="Trebuchet MS"/>
              </a:rPr>
              <a:t>good</a:t>
            </a:r>
            <a:r>
              <a:rPr sz="1800" b="1" spc="-1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separation)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854861" y="1258080"/>
            <a:ext cx="4183553" cy="3534155"/>
            <a:chOff x="7874000" y="940408"/>
            <a:chExt cx="4183553" cy="3534155"/>
          </a:xfrm>
        </p:grpSpPr>
        <p:sp>
          <p:nvSpPr>
            <p:cNvPr id="68" name="object 7"/>
            <p:cNvSpPr/>
            <p:nvPr/>
          </p:nvSpPr>
          <p:spPr>
            <a:xfrm>
              <a:off x="8910494" y="940408"/>
              <a:ext cx="3147059" cy="35341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47"/>
            <p:cNvSpPr/>
            <p:nvPr/>
          </p:nvSpPr>
          <p:spPr>
            <a:xfrm>
              <a:off x="8407781" y="2738247"/>
              <a:ext cx="694055" cy="76200"/>
            </a:xfrm>
            <a:custGeom>
              <a:avLst/>
              <a:gdLst/>
              <a:ahLst/>
              <a:cxnLst/>
              <a:rect l="l" t="t" r="r" b="b"/>
              <a:pathLst>
                <a:path w="694054" h="76200">
                  <a:moveTo>
                    <a:pt x="682729" y="31623"/>
                  </a:moveTo>
                  <a:lnTo>
                    <a:pt x="630174" y="31623"/>
                  </a:lnTo>
                  <a:lnTo>
                    <a:pt x="630427" y="44323"/>
                  </a:lnTo>
                  <a:lnTo>
                    <a:pt x="617760" y="44514"/>
                  </a:lnTo>
                  <a:lnTo>
                    <a:pt x="618236" y="76200"/>
                  </a:lnTo>
                  <a:lnTo>
                    <a:pt x="693801" y="36956"/>
                  </a:lnTo>
                  <a:lnTo>
                    <a:pt x="682729" y="31623"/>
                  </a:lnTo>
                  <a:close/>
                </a:path>
                <a:path w="694054" h="76200">
                  <a:moveTo>
                    <a:pt x="617570" y="31813"/>
                  </a:moveTo>
                  <a:lnTo>
                    <a:pt x="0" y="41148"/>
                  </a:lnTo>
                  <a:lnTo>
                    <a:pt x="253" y="53848"/>
                  </a:lnTo>
                  <a:lnTo>
                    <a:pt x="617760" y="44514"/>
                  </a:lnTo>
                  <a:lnTo>
                    <a:pt x="617570" y="31813"/>
                  </a:lnTo>
                  <a:close/>
                </a:path>
                <a:path w="694054" h="76200">
                  <a:moveTo>
                    <a:pt x="630174" y="31623"/>
                  </a:moveTo>
                  <a:lnTo>
                    <a:pt x="617570" y="31813"/>
                  </a:lnTo>
                  <a:lnTo>
                    <a:pt x="617760" y="44514"/>
                  </a:lnTo>
                  <a:lnTo>
                    <a:pt x="630427" y="44323"/>
                  </a:lnTo>
                  <a:lnTo>
                    <a:pt x="630174" y="31623"/>
                  </a:lnTo>
                  <a:close/>
                </a:path>
                <a:path w="694054" h="76200">
                  <a:moveTo>
                    <a:pt x="617093" y="0"/>
                  </a:moveTo>
                  <a:lnTo>
                    <a:pt x="617570" y="31813"/>
                  </a:lnTo>
                  <a:lnTo>
                    <a:pt x="630174" y="31623"/>
                  </a:lnTo>
                  <a:lnTo>
                    <a:pt x="682729" y="31623"/>
                  </a:lnTo>
                  <a:lnTo>
                    <a:pt x="6170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48"/>
            <p:cNvSpPr txBox="1"/>
            <p:nvPr/>
          </p:nvSpPr>
          <p:spPr>
            <a:xfrm>
              <a:off x="7874000" y="2512567"/>
              <a:ext cx="652780" cy="5130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95"/>
                </a:spcBef>
              </a:pPr>
              <a:r>
                <a:rPr sz="1600" dirty="0">
                  <a:latin typeface="Trebuchet MS"/>
                  <a:cs typeface="Trebuchet MS"/>
                </a:rPr>
                <a:t>FEED  </a:t>
              </a:r>
              <a:r>
                <a:rPr sz="1600" spc="20" dirty="0">
                  <a:latin typeface="Trebuchet MS"/>
                  <a:cs typeface="Trebuchet MS"/>
                </a:rPr>
                <a:t>(A,B…)</a:t>
              </a:r>
              <a:endParaRPr sz="1600">
                <a:latin typeface="Trebuchet MS"/>
                <a:cs typeface="Trebuchet MS"/>
              </a:endParaRPr>
            </a:p>
          </p:txBody>
        </p:sp>
        <p:sp>
          <p:nvSpPr>
            <p:cNvPr id="71" name="object 49"/>
            <p:cNvSpPr/>
            <p:nvPr/>
          </p:nvSpPr>
          <p:spPr>
            <a:xfrm>
              <a:off x="9872653" y="2459700"/>
              <a:ext cx="826135" cy="295910"/>
            </a:xfrm>
            <a:custGeom>
              <a:avLst/>
              <a:gdLst/>
              <a:ahLst/>
              <a:cxnLst/>
              <a:rect l="l" t="t" r="r" b="b"/>
              <a:pathLst>
                <a:path w="826134" h="295910">
                  <a:moveTo>
                    <a:pt x="413003" y="0"/>
                  </a:moveTo>
                  <a:lnTo>
                    <a:pt x="346013" y="1934"/>
                  </a:lnTo>
                  <a:lnTo>
                    <a:pt x="282464" y="7534"/>
                  </a:lnTo>
                  <a:lnTo>
                    <a:pt x="223206" y="16496"/>
                  </a:lnTo>
                  <a:lnTo>
                    <a:pt x="169090" y="28517"/>
                  </a:lnTo>
                  <a:lnTo>
                    <a:pt x="120967" y="43291"/>
                  </a:lnTo>
                  <a:lnTo>
                    <a:pt x="79686" y="60514"/>
                  </a:lnTo>
                  <a:lnTo>
                    <a:pt x="46099" y="79884"/>
                  </a:lnTo>
                  <a:lnTo>
                    <a:pt x="5405" y="123845"/>
                  </a:lnTo>
                  <a:lnTo>
                    <a:pt x="0" y="147828"/>
                  </a:lnTo>
                  <a:lnTo>
                    <a:pt x="5405" y="171810"/>
                  </a:lnTo>
                  <a:lnTo>
                    <a:pt x="46099" y="215771"/>
                  </a:lnTo>
                  <a:lnTo>
                    <a:pt x="79686" y="235141"/>
                  </a:lnTo>
                  <a:lnTo>
                    <a:pt x="120967" y="252364"/>
                  </a:lnTo>
                  <a:lnTo>
                    <a:pt x="169090" y="267138"/>
                  </a:lnTo>
                  <a:lnTo>
                    <a:pt x="223206" y="279159"/>
                  </a:lnTo>
                  <a:lnTo>
                    <a:pt x="282464" y="288121"/>
                  </a:lnTo>
                  <a:lnTo>
                    <a:pt x="346013" y="293721"/>
                  </a:lnTo>
                  <a:lnTo>
                    <a:pt x="413003" y="295656"/>
                  </a:lnTo>
                  <a:lnTo>
                    <a:pt x="479994" y="293721"/>
                  </a:lnTo>
                  <a:lnTo>
                    <a:pt x="543543" y="288121"/>
                  </a:lnTo>
                  <a:lnTo>
                    <a:pt x="602801" y="279159"/>
                  </a:lnTo>
                  <a:lnTo>
                    <a:pt x="656917" y="267138"/>
                  </a:lnTo>
                  <a:lnTo>
                    <a:pt x="705040" y="252364"/>
                  </a:lnTo>
                  <a:lnTo>
                    <a:pt x="746321" y="235141"/>
                  </a:lnTo>
                  <a:lnTo>
                    <a:pt x="779908" y="215771"/>
                  </a:lnTo>
                  <a:lnTo>
                    <a:pt x="820602" y="171810"/>
                  </a:lnTo>
                  <a:lnTo>
                    <a:pt x="826007" y="147828"/>
                  </a:lnTo>
                  <a:lnTo>
                    <a:pt x="820602" y="123845"/>
                  </a:lnTo>
                  <a:lnTo>
                    <a:pt x="779908" y="79884"/>
                  </a:lnTo>
                  <a:lnTo>
                    <a:pt x="746321" y="60514"/>
                  </a:lnTo>
                  <a:lnTo>
                    <a:pt x="705040" y="43291"/>
                  </a:lnTo>
                  <a:lnTo>
                    <a:pt x="656917" y="28517"/>
                  </a:lnTo>
                  <a:lnTo>
                    <a:pt x="602801" y="16496"/>
                  </a:lnTo>
                  <a:lnTo>
                    <a:pt x="543543" y="7534"/>
                  </a:lnTo>
                  <a:lnTo>
                    <a:pt x="479994" y="193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Rectangle 72"/>
          <p:cNvSpPr/>
          <p:nvPr/>
        </p:nvSpPr>
        <p:spPr>
          <a:xfrm>
            <a:off x="380536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165" dirty="0">
                <a:solidFill>
                  <a:schemeClr val="bg1"/>
                </a:solidFill>
              </a:rPr>
              <a:t>Importance of vapor pressure (V-L equilibrium)</a:t>
            </a:r>
            <a:endParaRPr lang="en-US" sz="32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614280" y="2639311"/>
            <a:ext cx="47482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bject 9"/>
          <p:cNvSpPr/>
          <p:nvPr/>
        </p:nvSpPr>
        <p:spPr>
          <a:xfrm>
            <a:off x="2276102" y="3025482"/>
            <a:ext cx="2031364" cy="1559560"/>
          </a:xfrm>
          <a:custGeom>
            <a:avLst/>
            <a:gdLst/>
            <a:ahLst/>
            <a:cxnLst/>
            <a:rect l="l" t="t" r="r" b="b"/>
            <a:pathLst>
              <a:path w="2031364" h="1559560">
                <a:moveTo>
                  <a:pt x="352605" y="643535"/>
                </a:moveTo>
                <a:lnTo>
                  <a:pt x="0" y="1074766"/>
                </a:lnTo>
              </a:path>
              <a:path w="2031364" h="1559560">
                <a:moveTo>
                  <a:pt x="352605" y="1127831"/>
                </a:moveTo>
                <a:lnTo>
                  <a:pt x="0" y="1559070"/>
                </a:lnTo>
              </a:path>
              <a:path w="2031364" h="1559560">
                <a:moveTo>
                  <a:pt x="2030747" y="0"/>
                </a:moveTo>
                <a:lnTo>
                  <a:pt x="1150464" y="1074766"/>
                </a:lnTo>
              </a:path>
              <a:path w="2031364" h="1559560">
                <a:moveTo>
                  <a:pt x="1766912" y="1127831"/>
                </a:moveTo>
                <a:lnTo>
                  <a:pt x="1414283" y="155907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7" name="Straight Connector 6"/>
          <p:cNvCxnSpPr>
            <a:endCxn id="48" idx="1"/>
          </p:cNvCxnSpPr>
          <p:nvPr/>
        </p:nvCxnSpPr>
        <p:spPr>
          <a:xfrm flipV="1">
            <a:off x="3275581" y="4095034"/>
            <a:ext cx="1284944" cy="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96476" y="4137135"/>
            <a:ext cx="943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bject 30"/>
          <p:cNvSpPr txBox="1"/>
          <p:nvPr/>
        </p:nvSpPr>
        <p:spPr>
          <a:xfrm>
            <a:off x="2973885" y="3976723"/>
            <a:ext cx="15938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45" dirty="0">
                <a:latin typeface="Symbol"/>
                <a:cs typeface="Symbol"/>
              </a:rPr>
              <a:t></a:t>
            </a:r>
            <a:endParaRPr sz="1650" dirty="0">
              <a:latin typeface="Symbol"/>
              <a:cs typeface="Symbol"/>
            </a:endParaRPr>
          </a:p>
        </p:txBody>
      </p:sp>
      <p:sp>
        <p:nvSpPr>
          <p:cNvPr id="82" name="object 30"/>
          <p:cNvSpPr txBox="1"/>
          <p:nvPr/>
        </p:nvSpPr>
        <p:spPr>
          <a:xfrm>
            <a:off x="1590808" y="3995864"/>
            <a:ext cx="15938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45" dirty="0">
                <a:latin typeface="Symbol"/>
                <a:cs typeface="Symbol"/>
              </a:rPr>
              <a:t></a:t>
            </a:r>
            <a:endParaRPr sz="1650" dirty="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 2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2130663" y="13819188"/>
            <a:ext cx="0" cy="0"/>
          </a:xfrm>
          <a:custGeom>
            <a:avLst/>
            <a:gdLst>
              <a:gd name="T0" fmla="+- 0 21633 21633"/>
              <a:gd name="T1" fmla="*/ T0 w 1"/>
              <a:gd name="T2" fmla="+- 0 7096 7096"/>
              <a:gd name="T3" fmla="*/ 7096 h 1"/>
              <a:gd name="T4" fmla="+- 0 21633 21633"/>
              <a:gd name="T5" fmla="*/ T4 w 1"/>
              <a:gd name="T6" fmla="+- 0 7096 7096"/>
              <a:gd name="T7" fmla="*/ 7096 h 1"/>
            </a:gdLst>
            <a:ahLst/>
            <a:cxnLst>
              <a:cxn ang="0">
                <a:pos x="T1" y="T3"/>
              </a:cxn>
              <a:cxn ang="0">
                <a:pos x="T5" y="T7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0" name=" 12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0771425" y="37064950"/>
            <a:ext cx="0" cy="0"/>
          </a:xfrm>
          <a:custGeom>
            <a:avLst/>
            <a:gdLst>
              <a:gd name="T0" fmla="+- 0 26070 26070"/>
              <a:gd name="T1" fmla="*/ T0 w 1"/>
              <a:gd name="T2" fmla="+- 0 19032 19032"/>
              <a:gd name="T3" fmla="*/ 19032 h 1"/>
              <a:gd name="T4" fmla="+- 0 26070 26070"/>
              <a:gd name="T5" fmla="*/ T4 w 1"/>
              <a:gd name="T6" fmla="+- 0 19032 19032"/>
              <a:gd name="T7" fmla="*/ 19032 h 1"/>
            </a:gdLst>
            <a:ahLst/>
            <a:cxnLst>
              <a:cxn ang="0">
                <a:pos x="T1" y="T3"/>
              </a:cxn>
              <a:cxn ang="0">
                <a:pos x="T5" y="T7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bject 6"/>
          <p:cNvSpPr/>
          <p:nvPr/>
        </p:nvSpPr>
        <p:spPr>
          <a:xfrm>
            <a:off x="7313727" y="2509563"/>
            <a:ext cx="483234" cy="20320"/>
          </a:xfrm>
          <a:custGeom>
            <a:avLst/>
            <a:gdLst/>
            <a:ahLst/>
            <a:cxnLst/>
            <a:rect l="l" t="t" r="r" b="b"/>
            <a:pathLst>
              <a:path w="483235" h="20319">
                <a:moveTo>
                  <a:pt x="483108" y="0"/>
                </a:moveTo>
                <a:lnTo>
                  <a:pt x="0" y="0"/>
                </a:lnTo>
                <a:lnTo>
                  <a:pt x="0" y="19812"/>
                </a:lnTo>
                <a:lnTo>
                  <a:pt x="483108" y="19812"/>
                </a:lnTo>
                <a:lnTo>
                  <a:pt x="4831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7"/>
          <p:cNvSpPr txBox="1"/>
          <p:nvPr/>
        </p:nvSpPr>
        <p:spPr>
          <a:xfrm>
            <a:off x="7868718" y="2288711"/>
            <a:ext cx="25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34" dirty="0">
                <a:latin typeface="FreeSerif"/>
                <a:cs typeface="FreeSerif"/>
              </a:rPr>
              <a:t>=</a:t>
            </a:r>
            <a:endParaRPr sz="2400">
              <a:latin typeface="FreeSerif"/>
              <a:cs typeface="FreeSerif"/>
            </a:endParaRPr>
          </a:p>
        </p:txBody>
      </p:sp>
      <p:sp>
        <p:nvSpPr>
          <p:cNvPr id="18" name="object 8"/>
          <p:cNvSpPr/>
          <p:nvPr/>
        </p:nvSpPr>
        <p:spPr>
          <a:xfrm>
            <a:off x="8193076" y="2509563"/>
            <a:ext cx="1365885" cy="20320"/>
          </a:xfrm>
          <a:custGeom>
            <a:avLst/>
            <a:gdLst/>
            <a:ahLst/>
            <a:cxnLst/>
            <a:rect l="l" t="t" r="r" b="b"/>
            <a:pathLst>
              <a:path w="1365884" h="20319">
                <a:moveTo>
                  <a:pt x="1365503" y="0"/>
                </a:moveTo>
                <a:lnTo>
                  <a:pt x="0" y="0"/>
                </a:lnTo>
                <a:lnTo>
                  <a:pt x="0" y="19812"/>
                </a:lnTo>
                <a:lnTo>
                  <a:pt x="1365503" y="19812"/>
                </a:lnTo>
                <a:lnTo>
                  <a:pt x="1365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9"/>
          <p:cNvSpPr txBox="1"/>
          <p:nvPr/>
        </p:nvSpPr>
        <p:spPr>
          <a:xfrm>
            <a:off x="7263689" y="2058586"/>
            <a:ext cx="1725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537970" algn="l"/>
              </a:tabLst>
            </a:pPr>
            <a:r>
              <a:rPr sz="2400" spc="595" dirty="0">
                <a:latin typeface="FreeSerif"/>
                <a:cs typeface="FreeSerif"/>
              </a:rPr>
              <a:t>𝑑𝑝</a:t>
            </a:r>
            <a:r>
              <a:rPr sz="2625" spc="892" baseline="28571" dirty="0">
                <a:latin typeface="FreeSerif"/>
                <a:cs typeface="FreeSerif"/>
              </a:rPr>
              <a:t>∗	</a:t>
            </a:r>
            <a:r>
              <a:rPr sz="2400" spc="25" dirty="0">
                <a:latin typeface="FreeSerif"/>
                <a:cs typeface="FreeSerif"/>
              </a:rPr>
              <a:t>λ</a:t>
            </a:r>
            <a:endParaRPr sz="2400" dirty="0">
              <a:latin typeface="FreeSerif"/>
              <a:cs typeface="FreeSerif"/>
            </a:endParaRPr>
          </a:p>
        </p:txBody>
      </p:sp>
      <p:sp>
        <p:nvSpPr>
          <p:cNvPr id="20" name="object 10"/>
          <p:cNvSpPr txBox="1"/>
          <p:nvPr/>
        </p:nvSpPr>
        <p:spPr>
          <a:xfrm>
            <a:off x="7335825" y="2492927"/>
            <a:ext cx="30946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57885" algn="l"/>
              </a:tabLst>
            </a:pPr>
            <a:r>
              <a:rPr sz="2400" spc="805" dirty="0">
                <a:latin typeface="FreeSerif"/>
                <a:cs typeface="FreeSerif"/>
              </a:rPr>
              <a:t>𝑑𝑇	</a:t>
            </a:r>
            <a:r>
              <a:rPr sz="2400" spc="585" dirty="0">
                <a:latin typeface="FreeSerif"/>
                <a:cs typeface="FreeSerif"/>
              </a:rPr>
              <a:t>𝑇(𝑉</a:t>
            </a:r>
            <a:r>
              <a:rPr sz="2625" spc="877" baseline="-15873" dirty="0">
                <a:latin typeface="FreeSerif"/>
                <a:cs typeface="FreeSerif"/>
              </a:rPr>
              <a:t>𝑉</a:t>
            </a:r>
            <a:r>
              <a:rPr sz="2625" spc="322" baseline="-15873" dirty="0">
                <a:latin typeface="FreeSerif"/>
                <a:cs typeface="FreeSerif"/>
              </a:rPr>
              <a:t> </a:t>
            </a:r>
            <a:r>
              <a:rPr sz="2400" spc="434" dirty="0">
                <a:latin typeface="FreeSerif"/>
                <a:cs typeface="FreeSerif"/>
              </a:rPr>
              <a:t>−</a:t>
            </a:r>
            <a:r>
              <a:rPr sz="2400" spc="-100" dirty="0">
                <a:latin typeface="FreeSerif"/>
                <a:cs typeface="FreeSerif"/>
              </a:rPr>
              <a:t> </a:t>
            </a:r>
            <a:r>
              <a:rPr sz="2400" spc="365" dirty="0">
                <a:latin typeface="FreeSerif"/>
                <a:cs typeface="FreeSerif"/>
              </a:rPr>
              <a:t>𝑉</a:t>
            </a:r>
            <a:r>
              <a:rPr sz="2625" spc="547" baseline="-15873" dirty="0">
                <a:latin typeface="FreeSerif"/>
                <a:cs typeface="FreeSerif"/>
              </a:rPr>
              <a:t>𝑙</a:t>
            </a:r>
            <a:r>
              <a:rPr sz="2400" spc="365" dirty="0">
                <a:latin typeface="FreeSerif"/>
                <a:cs typeface="FreeSerif"/>
              </a:rPr>
              <a:t>)</a:t>
            </a:r>
            <a:endParaRPr sz="2400">
              <a:latin typeface="FreeSerif"/>
              <a:cs typeface="FreeSerif"/>
            </a:endParaRPr>
          </a:p>
        </p:txBody>
      </p:sp>
      <p:sp>
        <p:nvSpPr>
          <p:cNvPr id="21" name="object 23"/>
          <p:cNvSpPr txBox="1"/>
          <p:nvPr/>
        </p:nvSpPr>
        <p:spPr>
          <a:xfrm>
            <a:off x="7249212" y="3047028"/>
            <a:ext cx="4629023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30" dirty="0">
                <a:latin typeface="FreeSerif"/>
                <a:cs typeface="FreeSerif"/>
              </a:rPr>
              <a:t>𝑉</a:t>
            </a:r>
            <a:r>
              <a:rPr sz="1950" spc="195" baseline="-14957" dirty="0">
                <a:latin typeface="FreeSerif"/>
                <a:cs typeface="FreeSerif"/>
              </a:rPr>
              <a:t>𝑉</a:t>
            </a:r>
            <a:r>
              <a:rPr sz="1800" spc="130" dirty="0">
                <a:latin typeface="Arial"/>
                <a:cs typeface="Arial"/>
              </a:rPr>
              <a:t>=molar </a:t>
            </a:r>
            <a:r>
              <a:rPr sz="1800" spc="-5" dirty="0">
                <a:latin typeface="Arial"/>
                <a:cs typeface="Arial"/>
              </a:rPr>
              <a:t>volume (volume/mole)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vapor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800" spc="80" dirty="0">
                <a:latin typeface="FreeSerif"/>
                <a:cs typeface="FreeSerif"/>
              </a:rPr>
              <a:t>𝑉</a:t>
            </a:r>
            <a:r>
              <a:rPr sz="1950" spc="120" baseline="-14957" dirty="0">
                <a:latin typeface="FreeSerif"/>
                <a:cs typeface="FreeSerif"/>
              </a:rPr>
              <a:t>𝑙</a:t>
            </a:r>
            <a:r>
              <a:rPr sz="1800" spc="80" dirty="0">
                <a:latin typeface="Arial"/>
                <a:cs typeface="Arial"/>
              </a:rPr>
              <a:t>=molar </a:t>
            </a:r>
            <a:r>
              <a:rPr sz="1800" spc="-5" dirty="0">
                <a:latin typeface="Arial"/>
                <a:cs typeface="Arial"/>
              </a:rPr>
              <a:t>volume (volume/mole)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liquid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800" spc="5" dirty="0">
                <a:latin typeface="FreeSerif"/>
                <a:cs typeface="FreeSerif"/>
              </a:rPr>
              <a:t>λ</a:t>
            </a:r>
            <a:r>
              <a:rPr sz="1800" spc="5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latent heat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vaporization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800" spc="260" dirty="0">
                <a:latin typeface="FreeSerif"/>
                <a:cs typeface="FreeSerif"/>
              </a:rPr>
              <a:t>𝑝</a:t>
            </a:r>
            <a:r>
              <a:rPr sz="1950" spc="390" baseline="27777" dirty="0">
                <a:latin typeface="FreeSerif"/>
                <a:cs typeface="FreeSerif"/>
              </a:rPr>
              <a:t>∗</a:t>
            </a:r>
            <a:r>
              <a:rPr sz="1800" spc="26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vapor pressure, </a:t>
            </a:r>
            <a:r>
              <a:rPr sz="1800" spc="-95" dirty="0">
                <a:latin typeface="Arial"/>
                <a:cs typeface="Arial"/>
              </a:rPr>
              <a:t>T:</a:t>
            </a:r>
            <a:r>
              <a:rPr sz="1800" spc="-2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temperature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4"/>
          <p:cNvSpPr txBox="1"/>
          <p:nvPr/>
        </p:nvSpPr>
        <p:spPr>
          <a:xfrm>
            <a:off x="8754035" y="6131858"/>
            <a:ext cx="3107691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50"/>
              </a:lnSpc>
              <a:spcBef>
                <a:spcPts val="100"/>
              </a:spcBef>
            </a:pPr>
            <a:r>
              <a:rPr sz="1800" spc="-60" dirty="0">
                <a:latin typeface="FreeSerif"/>
                <a:cs typeface="FreeSerif"/>
              </a:rPr>
              <a:t>Z: </a:t>
            </a:r>
            <a:r>
              <a:rPr sz="1800" spc="65" dirty="0">
                <a:latin typeface="FreeSerif"/>
                <a:cs typeface="FreeSerif"/>
              </a:rPr>
              <a:t>constant,</a:t>
            </a:r>
            <a:r>
              <a:rPr sz="1800" spc="-365" dirty="0">
                <a:latin typeface="FreeSerif"/>
                <a:cs typeface="FreeSerif"/>
              </a:rPr>
              <a:t> </a:t>
            </a:r>
            <a:r>
              <a:rPr sz="1800" spc="30" dirty="0">
                <a:latin typeface="FreeSerif"/>
                <a:cs typeface="FreeSerif"/>
              </a:rPr>
              <a:t>different </a:t>
            </a:r>
            <a:r>
              <a:rPr sz="1800" spc="10" dirty="0">
                <a:latin typeface="FreeSerif"/>
                <a:cs typeface="FreeSerif"/>
              </a:rPr>
              <a:t>for</a:t>
            </a:r>
            <a:endParaRPr sz="1800">
              <a:latin typeface="FreeSerif"/>
              <a:cs typeface="FreeSerif"/>
            </a:endParaRPr>
          </a:p>
          <a:p>
            <a:pPr marL="52069" algn="ctr">
              <a:lnSpc>
                <a:spcPts val="2150"/>
              </a:lnSpc>
            </a:pPr>
            <a:r>
              <a:rPr sz="1800" spc="30" dirty="0">
                <a:latin typeface="FreeSerif"/>
                <a:cs typeface="FreeSerif"/>
              </a:rPr>
              <a:t>different</a:t>
            </a:r>
            <a:r>
              <a:rPr sz="1800" spc="-65" dirty="0">
                <a:latin typeface="FreeSerif"/>
                <a:cs typeface="FreeSerif"/>
              </a:rPr>
              <a:t> </a:t>
            </a:r>
            <a:r>
              <a:rPr sz="1800" spc="85" dirty="0">
                <a:latin typeface="FreeSerif"/>
                <a:cs typeface="FreeSerif"/>
              </a:rPr>
              <a:t>substances</a:t>
            </a:r>
            <a:endParaRPr sz="1800">
              <a:latin typeface="FreeSerif"/>
              <a:cs typeface="FreeSerif"/>
            </a:endParaRPr>
          </a:p>
        </p:txBody>
      </p:sp>
      <p:sp>
        <p:nvSpPr>
          <p:cNvPr id="23" name="object 25"/>
          <p:cNvSpPr txBox="1"/>
          <p:nvPr/>
        </p:nvSpPr>
        <p:spPr>
          <a:xfrm>
            <a:off x="7234733" y="1135042"/>
            <a:ext cx="3745229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(Chemical potential are same in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both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55"/>
              </a:lnSpc>
            </a:pPr>
            <a:r>
              <a:rPr sz="1800" spc="-5" dirty="0">
                <a:latin typeface="Arial"/>
                <a:cs typeface="Arial"/>
              </a:rPr>
              <a:t>vapor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liquid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phases)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1435" y="4303058"/>
            <a:ext cx="415176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object 4"/>
          <p:cNvSpPr/>
          <p:nvPr/>
        </p:nvSpPr>
        <p:spPr>
          <a:xfrm>
            <a:off x="1330003" y="1680917"/>
            <a:ext cx="2756916" cy="4829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Rectangle 25"/>
          <p:cNvSpPr/>
          <p:nvPr/>
        </p:nvSpPr>
        <p:spPr>
          <a:xfrm>
            <a:off x="380536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165" dirty="0">
                <a:solidFill>
                  <a:schemeClr val="bg1"/>
                </a:solidFill>
              </a:rPr>
              <a:t>VAPOR PRESSURE: CLAUSIUS-CLAPEYRON EQUATION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/>
          <p:nvPr/>
        </p:nvSpPr>
        <p:spPr>
          <a:xfrm>
            <a:off x="1330578" y="1309192"/>
            <a:ext cx="3611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11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Antoine</a:t>
            </a:r>
            <a:r>
              <a:rPr sz="4000" u="heavy" spc="-1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 </a:t>
            </a:r>
            <a:r>
              <a:rPr sz="4000" u="heavy" spc="-2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Equation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7" name="object 10"/>
          <p:cNvSpPr txBox="1"/>
          <p:nvPr/>
        </p:nvSpPr>
        <p:spPr>
          <a:xfrm>
            <a:off x="1143001" y="3254755"/>
            <a:ext cx="3352800" cy="11259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00"/>
              </a:spcBef>
              <a:tabLst>
                <a:tab pos="1371600" algn="l"/>
              </a:tabLst>
            </a:pPr>
            <a:r>
              <a:rPr sz="1800" spc="310" dirty="0">
                <a:latin typeface="FreeSerif"/>
                <a:cs typeface="FreeSerif"/>
              </a:rPr>
              <a:t>𝐴,</a:t>
            </a:r>
            <a:r>
              <a:rPr sz="1800" spc="-150" dirty="0">
                <a:latin typeface="FreeSerif"/>
                <a:cs typeface="FreeSerif"/>
              </a:rPr>
              <a:t> </a:t>
            </a:r>
            <a:r>
              <a:rPr sz="1800" spc="730" dirty="0">
                <a:latin typeface="FreeSerif"/>
                <a:cs typeface="FreeSerif"/>
              </a:rPr>
              <a:t>𝐵</a:t>
            </a:r>
            <a:r>
              <a:rPr sz="1800" spc="5" dirty="0">
                <a:latin typeface="FreeSerif"/>
                <a:cs typeface="FreeSerif"/>
              </a:rPr>
              <a:t> </a:t>
            </a:r>
            <a:r>
              <a:rPr sz="1800" spc="575" dirty="0">
                <a:latin typeface="FreeSerif"/>
                <a:cs typeface="FreeSerif"/>
              </a:rPr>
              <a:t>𝑎𝑛𝑑</a:t>
            </a:r>
            <a:r>
              <a:rPr sz="1800" spc="5" dirty="0">
                <a:latin typeface="FreeSerif"/>
                <a:cs typeface="FreeSerif"/>
              </a:rPr>
              <a:t> </a:t>
            </a:r>
            <a:r>
              <a:rPr sz="1800" spc="360" dirty="0">
                <a:latin typeface="FreeSerif"/>
                <a:cs typeface="FreeSerif"/>
              </a:rPr>
              <a:t>𝐶:	</a:t>
            </a:r>
            <a:r>
              <a:rPr sz="1800" spc="434" dirty="0">
                <a:latin typeface="FreeSerif"/>
                <a:cs typeface="FreeSerif"/>
              </a:rPr>
              <a:t>𝑐𝑜𝑛𝑠𝑡𝑎𝑛𝑡</a:t>
            </a:r>
            <a:endParaRPr sz="1800">
              <a:latin typeface="FreeSerif"/>
              <a:cs typeface="FreeSerif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FreeSerif"/>
              <a:cs typeface="FreeSerif"/>
            </a:endParaRPr>
          </a:p>
          <a:p>
            <a:pPr marL="50800">
              <a:lnSpc>
                <a:spcPct val="100000"/>
              </a:lnSpc>
            </a:pPr>
            <a:r>
              <a:rPr sz="1800" b="1" spc="-105" dirty="0">
                <a:solidFill>
                  <a:srgbClr val="00AFEF"/>
                </a:solidFill>
                <a:latin typeface="Arial"/>
                <a:cs typeface="Arial"/>
              </a:rPr>
              <a:t>T: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 (°C),</a:t>
            </a:r>
            <a:endParaRPr sz="18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</a:pPr>
            <a:r>
              <a:rPr sz="1800" spc="280" dirty="0">
                <a:solidFill>
                  <a:srgbClr val="00AFEF"/>
                </a:solidFill>
                <a:latin typeface="FreeSerif"/>
                <a:cs typeface="FreeSerif"/>
              </a:rPr>
              <a:t>𝒑</a:t>
            </a:r>
            <a:r>
              <a:rPr sz="1950" spc="419" baseline="27777" dirty="0">
                <a:solidFill>
                  <a:srgbClr val="00AFEF"/>
                </a:solidFill>
                <a:latin typeface="FreeSerif"/>
                <a:cs typeface="FreeSerif"/>
              </a:rPr>
              <a:t>∗</a:t>
            </a:r>
            <a:r>
              <a:rPr sz="1800" b="1" spc="280" dirty="0">
                <a:solidFill>
                  <a:srgbClr val="00AFEF"/>
                </a:solidFill>
                <a:latin typeface="Arial"/>
                <a:cs typeface="Arial"/>
              </a:rPr>
              <a:t>:</a:t>
            </a:r>
            <a:r>
              <a:rPr sz="1800" b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mmHg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11"/>
          <p:cNvSpPr/>
          <p:nvPr/>
        </p:nvSpPr>
        <p:spPr>
          <a:xfrm>
            <a:off x="5445251" y="1184224"/>
            <a:ext cx="6408431" cy="5402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1" y="1981201"/>
            <a:ext cx="34981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80536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spc="165" dirty="0">
              <a:solidFill>
                <a:schemeClr val="bg1"/>
              </a:solidFill>
            </a:endParaRPr>
          </a:p>
          <a:p>
            <a:pPr algn="ctr"/>
            <a:r>
              <a:rPr lang="en-US" sz="2800" b="1" spc="165" dirty="0">
                <a:solidFill>
                  <a:schemeClr val="bg1"/>
                </a:solidFill>
              </a:rPr>
              <a:t>VAPOR PRESSURE: </a:t>
            </a:r>
            <a:r>
              <a:rPr lang="en-US" sz="2800" b="1" spc="-114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cs typeface="Trebuchet MS"/>
              </a:rPr>
              <a:t>Antoine</a:t>
            </a:r>
            <a:r>
              <a:rPr lang="en-US" sz="2800" b="1" spc="-170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cs typeface="Trebuchet MS"/>
              </a:rPr>
              <a:t> </a:t>
            </a:r>
            <a:r>
              <a:rPr lang="en-US" sz="2800" b="1" spc="-200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cs typeface="Trebuchet MS"/>
              </a:rPr>
              <a:t>Equation</a:t>
            </a:r>
            <a:endParaRPr lang="en-US" sz="2800" b="1" dirty="0">
              <a:solidFill>
                <a:schemeClr val="bg1"/>
              </a:solidFill>
              <a:cs typeface="Trebuchet MS"/>
            </a:endParaRP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Degree of freedom: Gibbs phase rule</a:t>
            </a:r>
          </a:p>
        </p:txBody>
      </p:sp>
      <p:sp>
        <p:nvSpPr>
          <p:cNvPr id="14" name="object 3"/>
          <p:cNvSpPr txBox="1"/>
          <p:nvPr/>
        </p:nvSpPr>
        <p:spPr>
          <a:xfrm>
            <a:off x="1001311" y="5597525"/>
            <a:ext cx="6383020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C=2 (for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binary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system</a:t>
            </a:r>
            <a:r>
              <a:rPr sz="1800" b="1" spc="-10" dirty="0">
                <a:latin typeface="Arial"/>
                <a:cs typeface="Arial"/>
              </a:rPr>
              <a:t>, </a:t>
            </a:r>
            <a:r>
              <a:rPr sz="1800" b="1" spc="-5" dirty="0">
                <a:latin typeface="Arial"/>
                <a:cs typeface="Arial"/>
              </a:rPr>
              <a:t>example </a:t>
            </a:r>
            <a:r>
              <a:rPr sz="1800" b="1" dirty="0">
                <a:latin typeface="Arial"/>
                <a:cs typeface="Arial"/>
              </a:rPr>
              <a:t>ethanol </a:t>
            </a:r>
            <a:r>
              <a:rPr sz="1800" b="1" spc="-20" dirty="0">
                <a:latin typeface="Arial"/>
                <a:cs typeface="Arial"/>
              </a:rPr>
              <a:t>(A) </a:t>
            </a:r>
            <a:r>
              <a:rPr sz="1800" b="1" dirty="0">
                <a:latin typeface="Arial"/>
                <a:cs typeface="Arial"/>
              </a:rPr>
              <a:t>and water </a:t>
            </a:r>
            <a:r>
              <a:rPr sz="1800" b="1" spc="-5" dirty="0">
                <a:latin typeface="Arial"/>
                <a:cs typeface="Arial"/>
              </a:rPr>
              <a:t>(B))  P=2 (the </a:t>
            </a:r>
            <a:r>
              <a:rPr sz="1800" b="1" spc="-10" dirty="0">
                <a:latin typeface="Arial"/>
                <a:cs typeface="Arial"/>
              </a:rPr>
              <a:t>vapour </a:t>
            </a:r>
            <a:r>
              <a:rPr sz="1800" b="1" dirty="0">
                <a:latin typeface="Arial"/>
                <a:cs typeface="Arial"/>
              </a:rPr>
              <a:t>and liquid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phase)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Arial"/>
                <a:cs typeface="Arial"/>
              </a:rPr>
              <a:t>F=2; </a:t>
            </a:r>
            <a:r>
              <a:rPr sz="1800" b="1" dirty="0">
                <a:latin typeface="Arial"/>
                <a:cs typeface="Arial"/>
              </a:rPr>
              <a:t>So the </a:t>
            </a:r>
            <a:r>
              <a:rPr sz="1800" b="1" spc="-10" dirty="0">
                <a:latin typeface="Arial"/>
                <a:cs typeface="Arial"/>
              </a:rPr>
              <a:t>system </a:t>
            </a:r>
            <a:r>
              <a:rPr sz="1800" b="1" dirty="0">
                <a:latin typeface="Arial"/>
                <a:cs typeface="Arial"/>
              </a:rPr>
              <a:t>has </a:t>
            </a:r>
            <a:r>
              <a:rPr sz="1800" b="1" spc="5" dirty="0">
                <a:latin typeface="Arial"/>
                <a:cs typeface="Arial"/>
              </a:rPr>
              <a:t>two </a:t>
            </a:r>
            <a:r>
              <a:rPr sz="1800" b="1" spc="-5" dirty="0">
                <a:latin typeface="Arial"/>
                <a:cs typeface="Arial"/>
              </a:rPr>
              <a:t>degree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freedom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4"/>
          <p:cNvSpPr/>
          <p:nvPr/>
        </p:nvSpPr>
        <p:spPr>
          <a:xfrm>
            <a:off x="8525350" y="3736163"/>
            <a:ext cx="914400" cy="1938655"/>
          </a:xfrm>
          <a:custGeom>
            <a:avLst/>
            <a:gdLst/>
            <a:ahLst/>
            <a:cxnLst/>
            <a:rect l="l" t="t" r="r" b="b"/>
            <a:pathLst>
              <a:path w="914400" h="1938654">
                <a:moveTo>
                  <a:pt x="0" y="1938528"/>
                </a:moveTo>
                <a:lnTo>
                  <a:pt x="914400" y="1938528"/>
                </a:lnTo>
                <a:lnTo>
                  <a:pt x="914400" y="973836"/>
                </a:lnTo>
                <a:lnTo>
                  <a:pt x="0" y="973836"/>
                </a:lnTo>
                <a:lnTo>
                  <a:pt x="0" y="1938528"/>
                </a:lnTo>
                <a:close/>
              </a:path>
              <a:path w="914400" h="1938654">
                <a:moveTo>
                  <a:pt x="0" y="963168"/>
                </a:moveTo>
                <a:lnTo>
                  <a:pt x="914400" y="963168"/>
                </a:lnTo>
                <a:lnTo>
                  <a:pt x="914400" y="0"/>
                </a:lnTo>
                <a:lnTo>
                  <a:pt x="0" y="0"/>
                </a:lnTo>
                <a:lnTo>
                  <a:pt x="0" y="963168"/>
                </a:lnTo>
                <a:close/>
              </a:path>
            </a:pathLst>
          </a:custGeom>
          <a:ln w="19812">
            <a:solidFill>
              <a:srgbClr val="46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"/>
          <p:cNvSpPr txBox="1"/>
          <p:nvPr/>
        </p:nvSpPr>
        <p:spPr>
          <a:xfrm>
            <a:off x="9579322" y="4993081"/>
            <a:ext cx="170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006FC0"/>
                </a:solidFill>
                <a:latin typeface="Trebuchet MS"/>
                <a:cs typeface="Trebuchet MS"/>
              </a:rPr>
              <a:t>mole </a:t>
            </a:r>
            <a:r>
              <a:rPr sz="1800" spc="-100" dirty="0">
                <a:solidFill>
                  <a:srgbClr val="006FC0"/>
                </a:solidFill>
                <a:latin typeface="Trebuchet MS"/>
                <a:cs typeface="Trebuchet MS"/>
              </a:rPr>
              <a:t>fraction </a:t>
            </a:r>
            <a:r>
              <a:rPr sz="1800" spc="-95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800" spc="-204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135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10510741" y="5399989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9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7"/>
          <p:cNvSpPr txBox="1"/>
          <p:nvPr/>
        </p:nvSpPr>
        <p:spPr>
          <a:xfrm>
            <a:off x="9579322" y="5267401"/>
            <a:ext cx="1579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2210" algn="l"/>
              </a:tabLst>
            </a:pPr>
            <a:r>
              <a:rPr sz="1800" spc="-105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8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006FC0"/>
                </a:solidFill>
                <a:latin typeface="Trebuchet MS"/>
                <a:cs typeface="Trebuchet MS"/>
              </a:rPr>
              <a:t>liquid:</a:t>
            </a:r>
            <a:r>
              <a:rPr sz="1800" spc="-19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rebuchet MS"/>
                <a:cs typeface="Trebuchet MS"/>
              </a:rPr>
              <a:t>x	</a:t>
            </a:r>
            <a:r>
              <a:rPr sz="1800" spc="20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800" spc="-13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8"/>
          <p:cNvSpPr txBox="1"/>
          <p:nvPr/>
        </p:nvSpPr>
        <p:spPr>
          <a:xfrm>
            <a:off x="9553922" y="3755670"/>
            <a:ext cx="18402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006FC0"/>
                </a:solidFill>
                <a:latin typeface="Trebuchet MS"/>
                <a:cs typeface="Trebuchet MS"/>
              </a:rPr>
              <a:t>mole </a:t>
            </a:r>
            <a:r>
              <a:rPr sz="1800" spc="-100" dirty="0">
                <a:solidFill>
                  <a:srgbClr val="006FC0"/>
                </a:solidFill>
                <a:latin typeface="Trebuchet MS"/>
                <a:cs typeface="Trebuchet MS"/>
              </a:rPr>
              <a:t>fraction </a:t>
            </a:r>
            <a:r>
              <a:rPr sz="1800" spc="-95" dirty="0">
                <a:solidFill>
                  <a:srgbClr val="006FC0"/>
                </a:solidFill>
                <a:latin typeface="Trebuchet MS"/>
                <a:cs typeface="Trebuchet MS"/>
              </a:rPr>
              <a:t>of </a:t>
            </a:r>
            <a:r>
              <a:rPr sz="1800" spc="140" dirty="0">
                <a:solidFill>
                  <a:srgbClr val="006FC0"/>
                </a:solidFill>
                <a:latin typeface="Trebuchet MS"/>
                <a:cs typeface="Trebuchet MS"/>
              </a:rPr>
              <a:t>A  </a:t>
            </a:r>
            <a:r>
              <a:rPr sz="1800" spc="-105" dirty="0">
                <a:solidFill>
                  <a:srgbClr val="006FC0"/>
                </a:solidFill>
                <a:latin typeface="Trebuchet MS"/>
                <a:cs typeface="Trebuchet MS"/>
              </a:rPr>
              <a:t>in </a:t>
            </a:r>
            <a:r>
              <a:rPr sz="1800" spc="-90" dirty="0">
                <a:solidFill>
                  <a:srgbClr val="006FC0"/>
                </a:solidFill>
                <a:latin typeface="Trebuchet MS"/>
                <a:cs typeface="Trebuchet MS"/>
              </a:rPr>
              <a:t>vapour: </a:t>
            </a:r>
            <a:r>
              <a:rPr sz="1800" spc="-5" dirty="0">
                <a:solidFill>
                  <a:srgbClr val="006FC0"/>
                </a:solidFill>
                <a:latin typeface="Trebuchet MS"/>
                <a:cs typeface="Trebuchet MS"/>
              </a:rPr>
              <a:t>y</a:t>
            </a:r>
            <a:r>
              <a:rPr sz="1800" spc="-7" baseline="-20833" dirty="0">
                <a:solidFill>
                  <a:srgbClr val="006FC0"/>
                </a:solidFill>
                <a:latin typeface="Trebuchet MS"/>
                <a:cs typeface="Trebuchet MS"/>
              </a:rPr>
              <a:t>A </a:t>
            </a:r>
            <a:r>
              <a:rPr sz="1800" spc="-90" dirty="0">
                <a:solidFill>
                  <a:srgbClr val="006FC0"/>
                </a:solidFill>
                <a:latin typeface="Trebuchet MS"/>
                <a:cs typeface="Trebuchet MS"/>
              </a:rPr>
              <a:t>(y) </a:t>
            </a:r>
            <a:r>
              <a:rPr sz="1800" spc="20" dirty="0">
                <a:solidFill>
                  <a:srgbClr val="006FC0"/>
                </a:solidFill>
                <a:latin typeface="Trebuchet MS"/>
                <a:cs typeface="Trebuchet MS"/>
              </a:rPr>
              <a:t>or  </a:t>
            </a:r>
            <a:r>
              <a:rPr sz="1800" spc="-5" dirty="0">
                <a:solidFill>
                  <a:srgbClr val="006FC0"/>
                </a:solidFill>
                <a:latin typeface="Trebuchet MS"/>
                <a:cs typeface="Trebuchet MS"/>
              </a:rPr>
              <a:t>y*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9"/>
          <p:cNvSpPr txBox="1"/>
          <p:nvPr/>
        </p:nvSpPr>
        <p:spPr>
          <a:xfrm>
            <a:off x="8661240" y="3801949"/>
            <a:ext cx="69215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 marR="5080" indent="-41275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rebuchet MS"/>
                <a:cs typeface="Trebuchet MS"/>
              </a:rPr>
              <a:t>V</a:t>
            </a:r>
            <a:r>
              <a:rPr sz="1800" spc="-195" dirty="0">
                <a:latin typeface="Trebuchet MS"/>
                <a:cs typeface="Trebuchet MS"/>
              </a:rPr>
              <a:t>a</a:t>
            </a:r>
            <a:r>
              <a:rPr sz="1800" spc="-35" dirty="0">
                <a:latin typeface="Trebuchet MS"/>
                <a:cs typeface="Trebuchet MS"/>
              </a:rPr>
              <a:t>pour  </a:t>
            </a:r>
            <a:r>
              <a:rPr sz="1800" spc="80" dirty="0">
                <a:latin typeface="Trebuchet MS"/>
                <a:cs typeface="Trebuchet MS"/>
              </a:rPr>
              <a:t>A+B</a:t>
            </a:r>
            <a:endParaRPr sz="1800">
              <a:latin typeface="Trebuchet MS"/>
              <a:cs typeface="Trebuchet MS"/>
            </a:endParaRPr>
          </a:p>
          <a:p>
            <a:pPr marL="142875">
              <a:lnSpc>
                <a:spcPct val="100000"/>
              </a:lnSpc>
              <a:spcBef>
                <a:spcPts val="955"/>
              </a:spcBef>
            </a:pPr>
            <a:r>
              <a:rPr sz="1800" spc="-229" dirty="0">
                <a:latin typeface="Trebuchet MS"/>
                <a:cs typeface="Trebuchet MS"/>
              </a:rPr>
              <a:t>T,</a:t>
            </a:r>
            <a:r>
              <a:rPr sz="1800" spc="-32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10"/>
          <p:cNvSpPr txBox="1"/>
          <p:nvPr/>
        </p:nvSpPr>
        <p:spPr>
          <a:xfrm>
            <a:off x="8535256" y="4719905"/>
            <a:ext cx="894715" cy="944880"/>
          </a:xfrm>
          <a:prstGeom prst="rect">
            <a:avLst/>
          </a:prstGeom>
          <a:solidFill>
            <a:srgbClr val="61B4C5"/>
          </a:solidFill>
        </p:spPr>
        <p:txBody>
          <a:bodyPr vert="horz" wrap="square" lIns="0" tIns="0" rIns="0" bIns="0" rtlCol="0">
            <a:spAutoFit/>
          </a:bodyPr>
          <a:lstStyle/>
          <a:p>
            <a:pPr marL="586105">
              <a:lnSpc>
                <a:spcPts val="630"/>
              </a:lnSpc>
            </a:pPr>
            <a:r>
              <a:rPr sz="1200" spc="-80" dirty="0">
                <a:latin typeface="Trebuchet MS"/>
                <a:cs typeface="Trebuchet MS"/>
              </a:rPr>
              <a:t>t</a:t>
            </a:r>
            <a:endParaRPr sz="1200">
              <a:latin typeface="Trebuchet MS"/>
              <a:cs typeface="Trebuchet MS"/>
            </a:endParaRPr>
          </a:p>
          <a:p>
            <a:pPr marL="184785" marR="185420" indent="-41275">
              <a:lnSpc>
                <a:spcPct val="100000"/>
              </a:lnSpc>
              <a:spcBef>
                <a:spcPts val="835"/>
              </a:spcBef>
            </a:pPr>
            <a:r>
              <a:rPr sz="1800" spc="-30" dirty="0">
                <a:latin typeface="Trebuchet MS"/>
                <a:cs typeface="Trebuchet MS"/>
              </a:rPr>
              <a:t>L</a:t>
            </a:r>
            <a:r>
              <a:rPr sz="1800" spc="-100" dirty="0">
                <a:latin typeface="Trebuchet MS"/>
                <a:cs typeface="Trebuchet MS"/>
              </a:rPr>
              <a:t>iquid  </a:t>
            </a:r>
            <a:r>
              <a:rPr sz="1800" spc="80" dirty="0">
                <a:latin typeface="Trebuchet MS"/>
                <a:cs typeface="Trebuchet MS"/>
              </a:rPr>
              <a:t>A+B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11"/>
          <p:cNvSpPr txBox="1"/>
          <p:nvPr/>
        </p:nvSpPr>
        <p:spPr>
          <a:xfrm>
            <a:off x="1001311" y="1249249"/>
            <a:ext cx="994791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Extensive variable: </a:t>
            </a:r>
            <a:r>
              <a:rPr sz="2000" dirty="0">
                <a:latin typeface="Arial"/>
                <a:cs typeface="Arial"/>
              </a:rPr>
              <a:t>depends on the size of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  <a:p>
            <a:pPr marL="260985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Example: </a:t>
            </a:r>
            <a:r>
              <a:rPr sz="2000" dirty="0">
                <a:latin typeface="Arial"/>
                <a:cs typeface="Arial"/>
              </a:rPr>
              <a:t>mass,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volume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solidFill>
                  <a:srgbClr val="00AFEF"/>
                </a:solidFill>
                <a:latin typeface="Arial"/>
                <a:cs typeface="Arial"/>
              </a:rPr>
              <a:t>Intensive variable: </a:t>
            </a:r>
            <a:r>
              <a:rPr sz="2000" dirty="0">
                <a:latin typeface="Arial"/>
                <a:cs typeface="Arial"/>
              </a:rPr>
              <a:t>do not depends on the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size</a:t>
            </a:r>
            <a:endParaRPr sz="2000">
              <a:latin typeface="Arial"/>
              <a:cs typeface="Arial"/>
            </a:endParaRPr>
          </a:p>
          <a:p>
            <a:pPr marL="259715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Example: </a:t>
            </a:r>
            <a:r>
              <a:rPr sz="2000" dirty="0">
                <a:latin typeface="Arial"/>
                <a:cs typeface="Arial"/>
              </a:rPr>
              <a:t>temperature, pressure, </a:t>
            </a:r>
            <a:r>
              <a:rPr sz="2000" spc="-20" dirty="0">
                <a:latin typeface="Arial"/>
                <a:cs typeface="Arial"/>
              </a:rPr>
              <a:t>density, </a:t>
            </a:r>
            <a:r>
              <a:rPr sz="2000" dirty="0">
                <a:latin typeface="Arial"/>
                <a:cs typeface="Arial"/>
              </a:rPr>
              <a:t>specific volume,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mass</a:t>
            </a:r>
            <a:endParaRPr sz="2000">
              <a:latin typeface="Arial"/>
              <a:cs typeface="Arial"/>
            </a:endParaRPr>
          </a:p>
          <a:p>
            <a:pPr marL="259715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and mole fraction of individual system components in each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phase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12"/>
          <p:cNvSpPr txBox="1"/>
          <p:nvPr/>
        </p:nvSpPr>
        <p:spPr>
          <a:xfrm>
            <a:off x="1062880" y="4571568"/>
            <a:ext cx="67437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Degree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freedom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(DF) : </a:t>
            </a:r>
            <a:r>
              <a:rPr sz="1800" spc="-5" dirty="0">
                <a:latin typeface="Arial"/>
                <a:cs typeface="Arial"/>
              </a:rPr>
              <a:t>number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intensive variables that must  be specified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a system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equilibrium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calculate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remaining  intensive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13"/>
          <p:cNvSpPr txBox="1"/>
          <p:nvPr/>
        </p:nvSpPr>
        <p:spPr>
          <a:xfrm>
            <a:off x="1062880" y="3092653"/>
            <a:ext cx="56000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50"/>
                </a:solidFill>
                <a:latin typeface="Arial"/>
                <a:cs typeface="Arial"/>
              </a:rPr>
              <a:t>Gibb’s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Phase rule:</a:t>
            </a:r>
            <a:r>
              <a:rPr sz="1800" b="1" spc="484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F=C-P+2</a:t>
            </a:r>
            <a:r>
              <a:rPr sz="1800" b="1" spc="-5" dirty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F: </a:t>
            </a:r>
            <a:r>
              <a:rPr sz="1800" b="1" spc="-5" dirty="0">
                <a:latin typeface="Arial"/>
                <a:cs typeface="Arial"/>
              </a:rPr>
              <a:t>Degree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5" dirty="0">
                <a:latin typeface="Arial"/>
                <a:cs typeface="Arial"/>
              </a:rPr>
              <a:t> freedom</a:t>
            </a:r>
            <a:endParaRPr sz="1800">
              <a:latin typeface="Arial"/>
              <a:cs typeface="Arial"/>
            </a:endParaRPr>
          </a:p>
          <a:p>
            <a:pPr marL="926465" marR="508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C: </a:t>
            </a:r>
            <a:r>
              <a:rPr sz="1800" b="1" dirty="0">
                <a:latin typeface="Arial"/>
                <a:cs typeface="Arial"/>
              </a:rPr>
              <a:t>number of </a:t>
            </a:r>
            <a:r>
              <a:rPr sz="1800" b="1" spc="-5" dirty="0">
                <a:latin typeface="Arial"/>
                <a:cs typeface="Arial"/>
              </a:rPr>
              <a:t>component/chemical species  </a:t>
            </a:r>
            <a:r>
              <a:rPr sz="1800" b="1" dirty="0">
                <a:latin typeface="Arial"/>
                <a:cs typeface="Arial"/>
              </a:rPr>
              <a:t>P: the number of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phases at</a:t>
            </a:r>
            <a:r>
              <a:rPr sz="18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equilibrium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15"/>
          <p:cNvGrpSpPr/>
          <p:nvPr/>
        </p:nvGrpSpPr>
        <p:grpSpPr>
          <a:xfrm>
            <a:off x="7125809" y="5691708"/>
            <a:ext cx="1170305" cy="718185"/>
            <a:chOff x="7306309" y="5456935"/>
            <a:chExt cx="1170305" cy="718185"/>
          </a:xfrm>
        </p:grpSpPr>
        <p:sp>
          <p:nvSpPr>
            <p:cNvPr id="26" name="object 16"/>
            <p:cNvSpPr/>
            <p:nvPr/>
          </p:nvSpPr>
          <p:spPr>
            <a:xfrm>
              <a:off x="7315834" y="5466460"/>
              <a:ext cx="1151255" cy="699135"/>
            </a:xfrm>
            <a:custGeom>
              <a:avLst/>
              <a:gdLst/>
              <a:ahLst/>
              <a:cxnLst/>
              <a:rect l="l" t="t" r="r" b="b"/>
              <a:pathLst>
                <a:path w="1151254" h="699135">
                  <a:moveTo>
                    <a:pt x="1066038" y="0"/>
                  </a:moveTo>
                  <a:lnTo>
                    <a:pt x="145923" y="415963"/>
                  </a:lnTo>
                  <a:lnTo>
                    <a:pt x="103250" y="321691"/>
                  </a:lnTo>
                  <a:lnTo>
                    <a:pt x="0" y="595452"/>
                  </a:lnTo>
                  <a:lnTo>
                    <a:pt x="273685" y="698766"/>
                  </a:lnTo>
                  <a:lnTo>
                    <a:pt x="231140" y="604494"/>
                  </a:lnTo>
                  <a:lnTo>
                    <a:pt x="1151255" y="188569"/>
                  </a:lnTo>
                  <a:lnTo>
                    <a:pt x="1066038" y="0"/>
                  </a:lnTo>
                  <a:close/>
                </a:path>
              </a:pathLst>
            </a:custGeom>
            <a:solidFill>
              <a:srgbClr val="D2B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7"/>
            <p:cNvSpPr/>
            <p:nvPr/>
          </p:nvSpPr>
          <p:spPr>
            <a:xfrm>
              <a:off x="7315834" y="5466460"/>
              <a:ext cx="1151255" cy="699135"/>
            </a:xfrm>
            <a:custGeom>
              <a:avLst/>
              <a:gdLst/>
              <a:ahLst/>
              <a:cxnLst/>
              <a:rect l="l" t="t" r="r" b="b"/>
              <a:pathLst>
                <a:path w="1151254" h="699135">
                  <a:moveTo>
                    <a:pt x="0" y="595452"/>
                  </a:moveTo>
                  <a:lnTo>
                    <a:pt x="103250" y="321691"/>
                  </a:lnTo>
                  <a:lnTo>
                    <a:pt x="145923" y="415963"/>
                  </a:lnTo>
                  <a:lnTo>
                    <a:pt x="1066038" y="0"/>
                  </a:lnTo>
                  <a:lnTo>
                    <a:pt x="1151255" y="188569"/>
                  </a:lnTo>
                  <a:lnTo>
                    <a:pt x="231140" y="604494"/>
                  </a:lnTo>
                  <a:lnTo>
                    <a:pt x="273685" y="698766"/>
                  </a:lnTo>
                  <a:lnTo>
                    <a:pt x="0" y="595452"/>
                  </a:lnTo>
                  <a:close/>
                </a:path>
              </a:pathLst>
            </a:custGeom>
            <a:ln w="19050">
              <a:solidFill>
                <a:srgbClr val="9B87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570663" y="485775"/>
            <a:ext cx="347662" cy="122238"/>
          </a:xfrm>
          <a:custGeom>
            <a:avLst/>
            <a:gdLst>
              <a:gd name="T0" fmla="+- 0 19217 18250"/>
              <a:gd name="T1" fmla="*/ T0 w 968"/>
              <a:gd name="T2" fmla="+- 0 1690 1349"/>
              <a:gd name="T3" fmla="*/ 1690 h 342"/>
              <a:gd name="T4" fmla="+- 0 19217 18250"/>
              <a:gd name="T5" fmla="*/ T4 w 968"/>
              <a:gd name="T6" fmla="+- 0 1690 1349"/>
              <a:gd name="T7" fmla="*/ 1690 h 342"/>
              <a:gd name="T8" fmla="+- 0 18250 18250"/>
              <a:gd name="T9" fmla="*/ T8 w 968"/>
              <a:gd name="T10" fmla="+- 0 1349 1349"/>
              <a:gd name="T11" fmla="*/ 1349 h 342"/>
              <a:gd name="T12" fmla="+- 0 18250 18250"/>
              <a:gd name="T13" fmla="*/ T12 w 968"/>
              <a:gd name="T14" fmla="+- 0 1349 1349"/>
              <a:gd name="T15" fmla="*/ 1349 h 342"/>
              <a:gd name="T16" fmla="+- 0 18250 18250"/>
              <a:gd name="T17" fmla="*/ T16 w 968"/>
              <a:gd name="T18" fmla="+- 0 1349 1349"/>
              <a:gd name="T19" fmla="*/ 1349 h 342"/>
              <a:gd name="T20" fmla="+- 0 18250 18250"/>
              <a:gd name="T21" fmla="*/ T20 w 968"/>
              <a:gd name="T22" fmla="+- 0 1349 1349"/>
              <a:gd name="T23" fmla="*/ 1349 h 342"/>
              <a:gd name="T24" fmla="+- 0 18250 18250"/>
              <a:gd name="T25" fmla="*/ T24 w 968"/>
              <a:gd name="T26" fmla="+- 0 1349 1349"/>
              <a:gd name="T27" fmla="*/ 1349 h 342"/>
              <a:gd name="T28" fmla="+- 0 18250 18250"/>
              <a:gd name="T29" fmla="*/ T28 w 968"/>
              <a:gd name="T30" fmla="+- 0 1349 1349"/>
              <a:gd name="T31" fmla="*/ 1349 h 34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968" h="342" extrusionOk="0">
                <a:moveTo>
                  <a:pt x="967" y="341"/>
                </a:moveTo>
                <a:lnTo>
                  <a:pt x="967" y="341"/>
                </a:lnTo>
              </a:path>
              <a:path w="968" h="342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bject 4"/>
          <p:cNvSpPr txBox="1"/>
          <p:nvPr/>
        </p:nvSpPr>
        <p:spPr>
          <a:xfrm>
            <a:off x="1368678" y="4652517"/>
            <a:ext cx="9368790" cy="20834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Pure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liquid</a:t>
            </a:r>
            <a:r>
              <a:rPr sz="1800" b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water: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1122680" algn="l"/>
                <a:tab pos="2308860" algn="l"/>
              </a:tabLst>
            </a:pPr>
            <a:r>
              <a:rPr sz="1800" dirty="0">
                <a:latin typeface="Arial"/>
                <a:cs typeface="Arial"/>
              </a:rPr>
              <a:t>P=1,	C=1,	F=1-1+2=2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45" dirty="0"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intensive variables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be specified </a:t>
            </a:r>
            <a:r>
              <a:rPr sz="1800" dirty="0">
                <a:latin typeface="Arial"/>
                <a:cs typeface="Arial"/>
              </a:rPr>
              <a:t>to fix the state of the </a:t>
            </a:r>
            <a:r>
              <a:rPr sz="1800" spc="-5" dirty="0">
                <a:latin typeface="Arial"/>
                <a:cs typeface="Arial"/>
              </a:rPr>
              <a:t>system,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or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example,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tabLst>
                <a:tab pos="326390" algn="l"/>
              </a:tabLst>
            </a:pPr>
            <a:r>
              <a:rPr sz="1800" spc="-114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spc="-114" dirty="0">
                <a:latin typeface="Arial"/>
                <a:cs typeface="Arial"/>
              </a:rPr>
              <a:t>.	</a:t>
            </a:r>
            <a:r>
              <a:rPr sz="1800" dirty="0">
                <a:latin typeface="Arial"/>
                <a:cs typeface="Arial"/>
              </a:rPr>
              <a:t>Once </a:t>
            </a:r>
            <a:r>
              <a:rPr sz="1800" spc="-5" dirty="0">
                <a:latin typeface="Arial"/>
                <a:cs typeface="Arial"/>
              </a:rPr>
              <a:t>these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two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variables have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been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specified</a:t>
            </a:r>
            <a:r>
              <a:rPr sz="1800" spc="-5" dirty="0">
                <a:latin typeface="Arial"/>
                <a:cs typeface="Arial"/>
              </a:rPr>
              <a:t>, other intensive variables such as </a:t>
            </a:r>
            <a:r>
              <a:rPr sz="1800" spc="-5" dirty="0">
                <a:solidFill>
                  <a:srgbClr val="6F2F9F"/>
                </a:solidFill>
                <a:latin typeface="Arial"/>
                <a:cs typeface="Arial"/>
              </a:rPr>
              <a:t>viscosity  and density </a:t>
            </a:r>
            <a:r>
              <a:rPr sz="1800" dirty="0">
                <a:solidFill>
                  <a:srgbClr val="6F2F9F"/>
                </a:solidFill>
                <a:latin typeface="Arial"/>
                <a:cs typeface="Arial"/>
              </a:rPr>
              <a:t>may </a:t>
            </a:r>
            <a:r>
              <a:rPr sz="1800" spc="-5" dirty="0">
                <a:solidFill>
                  <a:srgbClr val="6F2F9F"/>
                </a:solidFill>
                <a:latin typeface="Arial"/>
                <a:cs typeface="Arial"/>
              </a:rPr>
              <a:t>be determined by</a:t>
            </a:r>
            <a:r>
              <a:rPr sz="1800" spc="2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Arial"/>
                <a:cs typeface="Arial"/>
              </a:rPr>
              <a:t>nature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1330578" y="2100198"/>
            <a:ext cx="63188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As F=2, </a:t>
            </a:r>
            <a:r>
              <a:rPr sz="1800" spc="-15" dirty="0"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quantities need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be fixed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define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system in  equilibrium.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1330578" y="2969133"/>
            <a:ext cx="655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are fixed 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5" dirty="0">
                <a:latin typeface="Arial"/>
                <a:cs typeface="Arial"/>
              </a:rPr>
              <a:t>the liquid and vapour composition </a:t>
            </a:r>
            <a:r>
              <a:rPr sz="1800" spc="-15" dirty="0">
                <a:latin typeface="Arial"/>
                <a:cs typeface="Arial"/>
              </a:rPr>
              <a:t>will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1305178" y="3058033"/>
            <a:ext cx="7140575" cy="13544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93495">
              <a:lnSpc>
                <a:spcPct val="100000"/>
              </a:lnSpc>
              <a:spcBef>
                <a:spcPts val="440"/>
              </a:spcBef>
            </a:pP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324485">
              <a:lnSpc>
                <a:spcPct val="100000"/>
              </a:lnSpc>
              <a:spcBef>
                <a:spcPts val="520"/>
              </a:spcBef>
            </a:pPr>
            <a:r>
              <a:rPr sz="1800" spc="-5" dirty="0">
                <a:latin typeface="Arial"/>
                <a:cs typeface="Arial"/>
              </a:rPr>
              <a:t>automatically fixed </a:t>
            </a:r>
            <a:r>
              <a:rPr sz="1800" dirty="0">
                <a:latin typeface="Arial"/>
                <a:cs typeface="Arial"/>
              </a:rPr>
              <a:t>if the </a:t>
            </a:r>
            <a:r>
              <a:rPr sz="1800" spc="-5" dirty="0">
                <a:latin typeface="Arial"/>
                <a:cs typeface="Arial"/>
              </a:rPr>
              <a:t>system is in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equilibrium.</a:t>
            </a:r>
            <a:endParaRPr sz="1800">
              <a:latin typeface="Arial"/>
              <a:cs typeface="Arial"/>
            </a:endParaRPr>
          </a:p>
          <a:p>
            <a:pPr marL="324485" indent="-287020">
              <a:lnSpc>
                <a:spcPct val="100000"/>
              </a:lnSpc>
              <a:spcBef>
                <a:spcPts val="840"/>
              </a:spcBef>
              <a:buFont typeface="Wingdings"/>
              <a:buChar char=""/>
              <a:tabLst>
                <a:tab pos="325120" algn="l"/>
              </a:tabLst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and liquid composition </a:t>
            </a:r>
            <a:r>
              <a:rPr sz="1800" spc="-5" dirty="0">
                <a:latin typeface="Arial"/>
                <a:cs typeface="Arial"/>
              </a:rPr>
              <a:t>are fixed </a:t>
            </a:r>
            <a:r>
              <a:rPr sz="1800" dirty="0">
                <a:latin typeface="Arial"/>
                <a:cs typeface="Arial"/>
              </a:rPr>
              <a:t>,the P</a:t>
            </a:r>
            <a:r>
              <a:rPr sz="1800" baseline="-20833" dirty="0">
                <a:latin typeface="Arial"/>
                <a:cs typeface="Arial"/>
              </a:rPr>
              <a:t>t </a:t>
            </a:r>
            <a:r>
              <a:rPr sz="1800" spc="-5" dirty="0">
                <a:latin typeface="Arial"/>
                <a:cs typeface="Arial"/>
              </a:rPr>
              <a:t>and vapour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composition</a:t>
            </a:r>
            <a:endParaRPr sz="1800">
              <a:latin typeface="Arial"/>
              <a:cs typeface="Arial"/>
            </a:endParaRPr>
          </a:p>
          <a:p>
            <a:pPr marL="324485">
              <a:lnSpc>
                <a:spcPct val="100000"/>
              </a:lnSpc>
              <a:spcBef>
                <a:spcPts val="840"/>
              </a:spcBef>
            </a:pP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be automatically fixed </a:t>
            </a:r>
            <a:r>
              <a:rPr sz="1800" dirty="0">
                <a:latin typeface="Arial"/>
                <a:cs typeface="Arial"/>
              </a:rPr>
              <a:t>if the </a:t>
            </a:r>
            <a:r>
              <a:rPr sz="1800" spc="-5" dirty="0">
                <a:latin typeface="Arial"/>
                <a:cs typeface="Arial"/>
              </a:rPr>
              <a:t>system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equilibrium.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8"/>
          <p:cNvSpPr/>
          <p:nvPr/>
        </p:nvSpPr>
        <p:spPr>
          <a:xfrm>
            <a:off x="9080754" y="2222754"/>
            <a:ext cx="914400" cy="1938655"/>
          </a:xfrm>
          <a:custGeom>
            <a:avLst/>
            <a:gdLst/>
            <a:ahLst/>
            <a:cxnLst/>
            <a:rect l="l" t="t" r="r" b="b"/>
            <a:pathLst>
              <a:path w="914400" h="1938654">
                <a:moveTo>
                  <a:pt x="0" y="1938528"/>
                </a:moveTo>
                <a:lnTo>
                  <a:pt x="914400" y="1938528"/>
                </a:lnTo>
                <a:lnTo>
                  <a:pt x="914400" y="975360"/>
                </a:lnTo>
                <a:lnTo>
                  <a:pt x="0" y="975360"/>
                </a:lnTo>
                <a:lnTo>
                  <a:pt x="0" y="1938528"/>
                </a:lnTo>
                <a:close/>
              </a:path>
              <a:path w="914400" h="1938654">
                <a:moveTo>
                  <a:pt x="0" y="963168"/>
                </a:moveTo>
                <a:lnTo>
                  <a:pt x="914400" y="963168"/>
                </a:lnTo>
                <a:lnTo>
                  <a:pt x="914400" y="0"/>
                </a:lnTo>
                <a:lnTo>
                  <a:pt x="0" y="0"/>
                </a:lnTo>
                <a:lnTo>
                  <a:pt x="0" y="963168"/>
                </a:lnTo>
                <a:close/>
              </a:path>
            </a:pathLst>
          </a:custGeom>
          <a:ln w="19812">
            <a:solidFill>
              <a:srgbClr val="46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9"/>
          <p:cNvSpPr txBox="1"/>
          <p:nvPr/>
        </p:nvSpPr>
        <p:spPr>
          <a:xfrm>
            <a:off x="9090659" y="3208020"/>
            <a:ext cx="894715" cy="943610"/>
          </a:xfrm>
          <a:prstGeom prst="rect">
            <a:avLst/>
          </a:prstGeom>
          <a:solidFill>
            <a:srgbClr val="61B4C5"/>
          </a:solidFill>
        </p:spPr>
        <p:txBody>
          <a:bodyPr vert="horz" wrap="square" lIns="0" tIns="184150" rIns="0" bIns="0" rtlCol="0">
            <a:spAutoFit/>
          </a:bodyPr>
          <a:lstStyle/>
          <a:p>
            <a:pPr marL="183515" marR="186690" indent="-41275">
              <a:lnSpc>
                <a:spcPct val="100000"/>
              </a:lnSpc>
              <a:spcBef>
                <a:spcPts val="1450"/>
              </a:spcBef>
            </a:pPr>
            <a:r>
              <a:rPr sz="1800" spc="-30" dirty="0">
                <a:latin typeface="Trebuchet MS"/>
                <a:cs typeface="Trebuchet MS"/>
              </a:rPr>
              <a:t>L</a:t>
            </a:r>
            <a:r>
              <a:rPr sz="1800" spc="-100" dirty="0">
                <a:latin typeface="Trebuchet MS"/>
                <a:cs typeface="Trebuchet MS"/>
              </a:rPr>
              <a:t>iquid  </a:t>
            </a:r>
            <a:r>
              <a:rPr sz="1800" spc="80" dirty="0">
                <a:latin typeface="Trebuchet MS"/>
                <a:cs typeface="Trebuchet MS"/>
              </a:rPr>
              <a:t>A+B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0"/>
          <p:cNvSpPr txBox="1"/>
          <p:nvPr/>
        </p:nvSpPr>
        <p:spPr>
          <a:xfrm>
            <a:off x="10083038" y="3479672"/>
            <a:ext cx="1778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3048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006FC0"/>
                </a:solidFill>
                <a:latin typeface="Trebuchet MS"/>
                <a:cs typeface="Trebuchet MS"/>
              </a:rPr>
              <a:t>mole </a:t>
            </a:r>
            <a:r>
              <a:rPr sz="1800" spc="-100" dirty="0">
                <a:solidFill>
                  <a:srgbClr val="006FC0"/>
                </a:solidFill>
                <a:latin typeface="Trebuchet MS"/>
                <a:cs typeface="Trebuchet MS"/>
              </a:rPr>
              <a:t>fraction </a:t>
            </a:r>
            <a:r>
              <a:rPr sz="1800" spc="-95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800" spc="-204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135" dirty="0">
                <a:solidFill>
                  <a:srgbClr val="006FC0"/>
                </a:solidFill>
                <a:latin typeface="Trebuchet MS"/>
                <a:cs typeface="Trebuchet MS"/>
              </a:rPr>
              <a:t>A  </a:t>
            </a:r>
            <a:r>
              <a:rPr sz="1800" spc="-105" dirty="0">
                <a:solidFill>
                  <a:srgbClr val="006FC0"/>
                </a:solidFill>
                <a:latin typeface="Trebuchet MS"/>
                <a:cs typeface="Trebuchet MS"/>
              </a:rPr>
              <a:t>in </a:t>
            </a:r>
            <a:r>
              <a:rPr sz="1800" spc="-135" dirty="0">
                <a:solidFill>
                  <a:srgbClr val="006FC0"/>
                </a:solidFill>
                <a:latin typeface="Trebuchet MS"/>
                <a:cs typeface="Trebuchet MS"/>
              </a:rPr>
              <a:t>liquid: </a:t>
            </a:r>
            <a:r>
              <a:rPr sz="1800" spc="45" dirty="0">
                <a:solidFill>
                  <a:srgbClr val="006FC0"/>
                </a:solidFill>
                <a:latin typeface="Trebuchet MS"/>
                <a:cs typeface="Trebuchet MS"/>
              </a:rPr>
              <a:t>x</a:t>
            </a:r>
            <a:r>
              <a:rPr sz="1800" spc="67" baseline="-20833" dirty="0">
                <a:solidFill>
                  <a:srgbClr val="006FC0"/>
                </a:solidFill>
                <a:latin typeface="Trebuchet MS"/>
                <a:cs typeface="Trebuchet MS"/>
              </a:rPr>
              <a:t>A </a:t>
            </a:r>
            <a:r>
              <a:rPr sz="1800" spc="20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800" spc="-33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1"/>
          <p:cNvSpPr txBox="1"/>
          <p:nvPr/>
        </p:nvSpPr>
        <p:spPr>
          <a:xfrm>
            <a:off x="10133838" y="2242565"/>
            <a:ext cx="170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006FC0"/>
                </a:solidFill>
                <a:latin typeface="Trebuchet MS"/>
                <a:cs typeface="Trebuchet MS"/>
              </a:rPr>
              <a:t>mole </a:t>
            </a:r>
            <a:r>
              <a:rPr sz="1800" spc="-100" dirty="0">
                <a:solidFill>
                  <a:srgbClr val="006FC0"/>
                </a:solidFill>
                <a:latin typeface="Trebuchet MS"/>
                <a:cs typeface="Trebuchet MS"/>
              </a:rPr>
              <a:t>fraction </a:t>
            </a:r>
            <a:r>
              <a:rPr sz="1800" spc="-95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800" spc="-204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135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2"/>
          <p:cNvSpPr txBox="1"/>
          <p:nvPr/>
        </p:nvSpPr>
        <p:spPr>
          <a:xfrm>
            <a:off x="10108438" y="2516885"/>
            <a:ext cx="184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006FC0"/>
                </a:solidFill>
                <a:latin typeface="Trebuchet MS"/>
                <a:cs typeface="Trebuchet MS"/>
              </a:rPr>
              <a:t>in </a:t>
            </a:r>
            <a:r>
              <a:rPr sz="1800" spc="-90" dirty="0">
                <a:solidFill>
                  <a:srgbClr val="006FC0"/>
                </a:solidFill>
                <a:latin typeface="Trebuchet MS"/>
                <a:cs typeface="Trebuchet MS"/>
              </a:rPr>
              <a:t>vapour: </a:t>
            </a:r>
            <a:r>
              <a:rPr sz="1800" spc="-5" dirty="0">
                <a:solidFill>
                  <a:srgbClr val="006FC0"/>
                </a:solidFill>
                <a:latin typeface="Trebuchet MS"/>
                <a:cs typeface="Trebuchet MS"/>
              </a:rPr>
              <a:t>y</a:t>
            </a:r>
            <a:r>
              <a:rPr sz="1800" spc="-7" baseline="-20833" dirty="0">
                <a:solidFill>
                  <a:srgbClr val="006FC0"/>
                </a:solidFill>
                <a:latin typeface="Trebuchet MS"/>
                <a:cs typeface="Trebuchet MS"/>
              </a:rPr>
              <a:t>A </a:t>
            </a:r>
            <a:r>
              <a:rPr sz="1800" spc="-90" dirty="0">
                <a:solidFill>
                  <a:srgbClr val="006FC0"/>
                </a:solidFill>
                <a:latin typeface="Trebuchet MS"/>
                <a:cs typeface="Trebuchet MS"/>
              </a:rPr>
              <a:t>(y)</a:t>
            </a:r>
            <a:r>
              <a:rPr sz="1800" spc="-5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3"/>
          <p:cNvSpPr txBox="1"/>
          <p:nvPr/>
        </p:nvSpPr>
        <p:spPr>
          <a:xfrm>
            <a:off x="10133838" y="2790901"/>
            <a:ext cx="222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FC0"/>
                </a:solidFill>
                <a:latin typeface="Trebuchet MS"/>
                <a:cs typeface="Trebuchet MS"/>
              </a:rPr>
              <a:t>y*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14"/>
          <p:cNvSpPr txBox="1"/>
          <p:nvPr/>
        </p:nvSpPr>
        <p:spPr>
          <a:xfrm>
            <a:off x="9090659" y="2232660"/>
            <a:ext cx="894715" cy="943610"/>
          </a:xfrm>
          <a:prstGeom prst="rect">
            <a:avLst/>
          </a:prstGeom>
          <a:solidFill>
            <a:srgbClr val="F3F3F1"/>
          </a:solidFill>
        </p:spPr>
        <p:txBody>
          <a:bodyPr vert="horz" wrap="square" lIns="0" tIns="46355" rIns="0" bIns="0" rtlCol="0">
            <a:spAutoFit/>
          </a:bodyPr>
          <a:lstStyle/>
          <a:p>
            <a:pPr marL="178435" marR="82550" indent="-41275">
              <a:lnSpc>
                <a:spcPct val="107900"/>
              </a:lnSpc>
              <a:spcBef>
                <a:spcPts val="365"/>
              </a:spcBef>
            </a:pPr>
            <a:r>
              <a:rPr sz="1800" spc="-75" dirty="0">
                <a:latin typeface="Trebuchet MS"/>
                <a:cs typeface="Trebuchet MS"/>
              </a:rPr>
              <a:t>V</a:t>
            </a:r>
            <a:r>
              <a:rPr sz="1800" spc="-195" dirty="0">
                <a:latin typeface="Trebuchet MS"/>
                <a:cs typeface="Trebuchet MS"/>
              </a:rPr>
              <a:t>a</a:t>
            </a:r>
            <a:r>
              <a:rPr sz="1800" spc="-35" dirty="0">
                <a:latin typeface="Trebuchet MS"/>
                <a:cs typeface="Trebuchet MS"/>
              </a:rPr>
              <a:t>pour  </a:t>
            </a:r>
            <a:r>
              <a:rPr sz="1800" spc="80" dirty="0">
                <a:latin typeface="Trebuchet MS"/>
                <a:cs typeface="Trebuchet MS"/>
              </a:rPr>
              <a:t>A+B  </a:t>
            </a:r>
            <a:r>
              <a:rPr sz="1800" spc="-229" dirty="0">
                <a:latin typeface="Trebuchet MS"/>
                <a:cs typeface="Trebuchet MS"/>
              </a:rPr>
              <a:t>T,</a:t>
            </a:r>
            <a:r>
              <a:rPr sz="1800" spc="-24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P</a:t>
            </a:r>
            <a:r>
              <a:rPr sz="1800" spc="-127" baseline="-20833" dirty="0">
                <a:latin typeface="Trebuchet MS"/>
                <a:cs typeface="Trebuchet MS"/>
              </a:rPr>
              <a:t>t</a:t>
            </a:r>
            <a:endParaRPr sz="1800" baseline="-20833">
              <a:latin typeface="Trebuchet MS"/>
              <a:cs typeface="Trebuchet MS"/>
            </a:endParaRPr>
          </a:p>
        </p:txBody>
      </p:sp>
      <p:sp>
        <p:nvSpPr>
          <p:cNvPr id="21" name="object 15"/>
          <p:cNvSpPr txBox="1"/>
          <p:nvPr/>
        </p:nvSpPr>
        <p:spPr>
          <a:xfrm>
            <a:off x="1273683" y="1098930"/>
            <a:ext cx="8860155" cy="8274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95"/>
              </a:spcBef>
              <a:tabLst>
                <a:tab pos="6667500" algn="l"/>
              </a:tabLst>
            </a:pPr>
            <a:r>
              <a:rPr sz="2700" baseline="3086" dirty="0">
                <a:latin typeface="Arial"/>
                <a:cs typeface="Arial"/>
              </a:rPr>
              <a:t>The total </a:t>
            </a:r>
            <a:r>
              <a:rPr sz="2700" spc="-7" baseline="3086" dirty="0">
                <a:latin typeface="Arial"/>
                <a:cs typeface="Arial"/>
              </a:rPr>
              <a:t>number </a:t>
            </a:r>
            <a:r>
              <a:rPr sz="2700" baseline="3086" dirty="0">
                <a:latin typeface="Arial"/>
                <a:cs typeface="Arial"/>
              </a:rPr>
              <a:t>of </a:t>
            </a:r>
            <a:r>
              <a:rPr sz="2700" spc="-7" baseline="3086" dirty="0">
                <a:latin typeface="Arial"/>
                <a:cs typeface="Arial"/>
              </a:rPr>
              <a:t>parameters</a:t>
            </a:r>
            <a:r>
              <a:rPr sz="2700" spc="44" baseline="3086" dirty="0">
                <a:latin typeface="Arial"/>
                <a:cs typeface="Arial"/>
              </a:rPr>
              <a:t> </a:t>
            </a:r>
            <a:r>
              <a:rPr sz="2700" spc="-7" baseline="3086" dirty="0">
                <a:latin typeface="Arial"/>
                <a:cs typeface="Arial"/>
              </a:rPr>
              <a:t>and</a:t>
            </a:r>
            <a:r>
              <a:rPr sz="2700" spc="22" baseline="3086" dirty="0">
                <a:latin typeface="Arial"/>
                <a:cs typeface="Arial"/>
              </a:rPr>
              <a:t> </a:t>
            </a:r>
            <a:r>
              <a:rPr sz="2700" spc="-7" baseline="3086" dirty="0">
                <a:latin typeface="Arial"/>
                <a:cs typeface="Arial"/>
              </a:rPr>
              <a:t>variables:	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F=C-P+2 =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2-2+2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994"/>
              </a:spcBef>
            </a:pPr>
            <a:r>
              <a:rPr sz="1800" spc="-15" dirty="0">
                <a:latin typeface="Arial"/>
                <a:cs typeface="Arial"/>
              </a:rPr>
              <a:t>(</a:t>
            </a:r>
            <a:r>
              <a:rPr sz="1800" b="1" spc="-15" dirty="0">
                <a:solidFill>
                  <a:srgbClr val="00AFEF"/>
                </a:solidFill>
                <a:latin typeface="Arial"/>
                <a:cs typeface="Arial"/>
              </a:rPr>
              <a:t>Temperature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(T),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total Pressure(P</a:t>
            </a:r>
            <a:r>
              <a:rPr sz="1800" b="1" spc="-7" baseline="-20833" dirty="0">
                <a:solidFill>
                  <a:srgbClr val="00AFEF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),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liquid composition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and 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vapor</a:t>
            </a:r>
            <a:r>
              <a:rPr sz="1800" b="1" spc="5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composition</a:t>
            </a:r>
            <a:r>
              <a:rPr sz="1800" dirty="0">
                <a:latin typeface="Arial"/>
                <a:cs typeface="Arial"/>
              </a:rPr>
              <a:t>)</a:t>
            </a:r>
          </a:p>
        </p:txBody>
      </p:sp>
      <p:grpSp>
        <p:nvGrpSpPr>
          <p:cNvPr id="22" name="object 16"/>
          <p:cNvGrpSpPr/>
          <p:nvPr/>
        </p:nvGrpSpPr>
        <p:grpSpPr>
          <a:xfrm>
            <a:off x="8378952" y="3223260"/>
            <a:ext cx="501650" cy="332740"/>
            <a:chOff x="8378952" y="3223260"/>
            <a:chExt cx="501650" cy="332740"/>
          </a:xfrm>
        </p:grpSpPr>
        <p:sp>
          <p:nvSpPr>
            <p:cNvPr id="23" name="object 17"/>
            <p:cNvSpPr/>
            <p:nvPr/>
          </p:nvSpPr>
          <p:spPr>
            <a:xfrm>
              <a:off x="8388858" y="3233166"/>
              <a:ext cx="481965" cy="312420"/>
            </a:xfrm>
            <a:custGeom>
              <a:avLst/>
              <a:gdLst/>
              <a:ahLst/>
              <a:cxnLst/>
              <a:rect l="l" t="t" r="r" b="b"/>
              <a:pathLst>
                <a:path w="481965" h="312420">
                  <a:moveTo>
                    <a:pt x="156210" y="0"/>
                  </a:moveTo>
                  <a:lnTo>
                    <a:pt x="0" y="156210"/>
                  </a:lnTo>
                  <a:lnTo>
                    <a:pt x="156210" y="312420"/>
                  </a:lnTo>
                  <a:lnTo>
                    <a:pt x="156210" y="234314"/>
                  </a:lnTo>
                  <a:lnTo>
                    <a:pt x="481584" y="234314"/>
                  </a:lnTo>
                  <a:lnTo>
                    <a:pt x="481584" y="78105"/>
                  </a:lnTo>
                  <a:lnTo>
                    <a:pt x="156210" y="78105"/>
                  </a:lnTo>
                  <a:lnTo>
                    <a:pt x="156210" y="0"/>
                  </a:lnTo>
                  <a:close/>
                </a:path>
              </a:pathLst>
            </a:custGeom>
            <a:solidFill>
              <a:srgbClr val="C5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8"/>
            <p:cNvSpPr/>
            <p:nvPr/>
          </p:nvSpPr>
          <p:spPr>
            <a:xfrm>
              <a:off x="8388858" y="3233166"/>
              <a:ext cx="481965" cy="312420"/>
            </a:xfrm>
            <a:custGeom>
              <a:avLst/>
              <a:gdLst/>
              <a:ahLst/>
              <a:cxnLst/>
              <a:rect l="l" t="t" r="r" b="b"/>
              <a:pathLst>
                <a:path w="481965" h="312420">
                  <a:moveTo>
                    <a:pt x="0" y="156210"/>
                  </a:moveTo>
                  <a:lnTo>
                    <a:pt x="156210" y="0"/>
                  </a:lnTo>
                  <a:lnTo>
                    <a:pt x="156210" y="78105"/>
                  </a:lnTo>
                  <a:lnTo>
                    <a:pt x="481584" y="78105"/>
                  </a:lnTo>
                  <a:lnTo>
                    <a:pt x="481584" y="234314"/>
                  </a:lnTo>
                  <a:lnTo>
                    <a:pt x="156210" y="234314"/>
                  </a:lnTo>
                  <a:lnTo>
                    <a:pt x="156210" y="312420"/>
                  </a:lnTo>
                  <a:lnTo>
                    <a:pt x="0" y="156210"/>
                  </a:lnTo>
                  <a:close/>
                </a:path>
              </a:pathLst>
            </a:custGeom>
            <a:ln w="19812">
              <a:solidFill>
                <a:srgbClr val="91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Rectangle 24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Cont..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5"/>
          <p:cNvSpPr/>
          <p:nvPr/>
        </p:nvSpPr>
        <p:spPr>
          <a:xfrm>
            <a:off x="6405589" y="1256143"/>
            <a:ext cx="4766443" cy="2647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/>
          <p:cNvSpPr txBox="1"/>
          <p:nvPr/>
        </p:nvSpPr>
        <p:spPr>
          <a:xfrm>
            <a:off x="931483" y="1387732"/>
            <a:ext cx="10743717" cy="54681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A </a:t>
            </a:r>
            <a:r>
              <a:rPr sz="1800" b="1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mixture </a:t>
            </a:r>
            <a:r>
              <a:rPr sz="1800" b="1" u="heavy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of liquid, </a:t>
            </a:r>
            <a:r>
              <a:rPr sz="1800" b="1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solid, and </a:t>
            </a:r>
            <a:r>
              <a:rPr sz="1800" b="1" u="heavy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vapor</a:t>
            </a:r>
            <a:r>
              <a:rPr sz="1800" b="1" u="heavy" spc="-1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water: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  <a:tabLst>
                <a:tab pos="826769" algn="l"/>
                <a:tab pos="1696085" algn="l"/>
              </a:tabLst>
            </a:pPr>
            <a:r>
              <a:rPr sz="1800" dirty="0">
                <a:latin typeface="Arial"/>
                <a:cs typeface="Arial"/>
              </a:rPr>
              <a:t>P=3,	C=1,	DF=2+1-3=0</a:t>
            </a:r>
          </a:p>
          <a:p>
            <a:pPr marL="96520" marR="501142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No further information about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system is required,  all intensive variables are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fixed.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96520" marR="5441315">
              <a:lnSpc>
                <a:spcPct val="100000"/>
              </a:lnSpc>
            </a:pPr>
            <a:r>
              <a:rPr sz="1800" spc="-5" dirty="0">
                <a:solidFill>
                  <a:srgbClr val="6F2F9F"/>
                </a:solidFill>
                <a:latin typeface="Arial"/>
                <a:cs typeface="Arial"/>
              </a:rPr>
              <a:t>Three phases coexist </a:t>
            </a:r>
            <a:r>
              <a:rPr sz="1800" dirty="0">
                <a:solidFill>
                  <a:srgbClr val="6F2F9F"/>
                </a:solidFill>
                <a:latin typeface="Arial"/>
                <a:cs typeface="Arial"/>
              </a:rPr>
              <a:t>at </a:t>
            </a:r>
            <a:r>
              <a:rPr sz="1800" spc="-5" dirty="0">
                <a:solidFill>
                  <a:srgbClr val="6F2F9F"/>
                </a:solidFill>
                <a:latin typeface="Arial"/>
                <a:cs typeface="Arial"/>
              </a:rPr>
              <a:t>equilibrium </a:t>
            </a:r>
            <a:r>
              <a:rPr sz="1800" dirty="0">
                <a:solidFill>
                  <a:srgbClr val="6F2F9F"/>
                </a:solidFill>
                <a:latin typeface="Arial"/>
                <a:cs typeface="Arial"/>
              </a:rPr>
              <a:t>at </a:t>
            </a:r>
            <a:r>
              <a:rPr sz="1800" spc="-5" dirty="0">
                <a:solidFill>
                  <a:srgbClr val="6F2F9F"/>
                </a:solidFill>
                <a:latin typeface="Arial"/>
                <a:cs typeface="Arial"/>
              </a:rPr>
              <a:t>only one  temperature and</a:t>
            </a:r>
            <a:r>
              <a:rPr sz="1800" spc="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Arial"/>
                <a:cs typeface="Arial"/>
              </a:rPr>
              <a:t>pressure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 vapor-liquid mixture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of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acetone and methyl ethyl ketone</a:t>
            </a:r>
            <a:r>
              <a:rPr sz="1800" b="1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(MEK)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678815" algn="l"/>
                <a:tab pos="1548130" algn="l"/>
              </a:tabLst>
            </a:pPr>
            <a:r>
              <a:rPr sz="1800" dirty="0">
                <a:latin typeface="Arial"/>
                <a:cs typeface="Arial"/>
              </a:rPr>
              <a:t>P=2,	</a:t>
            </a:r>
            <a:r>
              <a:rPr sz="1800" spc="-5" dirty="0">
                <a:latin typeface="Arial"/>
                <a:cs typeface="Arial"/>
              </a:rPr>
              <a:t>C=2,	</a:t>
            </a:r>
            <a:r>
              <a:rPr sz="1800" dirty="0">
                <a:latin typeface="Arial"/>
                <a:cs typeface="Arial"/>
              </a:rPr>
              <a:t>DF = </a:t>
            </a:r>
            <a:r>
              <a:rPr sz="1800" spc="-5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variables must </a:t>
            </a:r>
            <a:r>
              <a:rPr sz="1800" dirty="0">
                <a:latin typeface="Arial"/>
                <a:cs typeface="Arial"/>
              </a:rPr>
              <a:t>be </a:t>
            </a:r>
            <a:r>
              <a:rPr sz="1800" spc="-5" dirty="0">
                <a:latin typeface="Arial"/>
                <a:cs typeface="Arial"/>
              </a:rPr>
              <a:t>specified </a:t>
            </a:r>
            <a:r>
              <a:rPr sz="1800" dirty="0">
                <a:latin typeface="Arial"/>
                <a:cs typeface="Arial"/>
              </a:rPr>
              <a:t>to fix the state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Setting 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P: </a:t>
            </a:r>
            <a:r>
              <a:rPr sz="1800" spc="-5" dirty="0">
                <a:latin typeface="Arial"/>
                <a:cs typeface="Arial"/>
              </a:rPr>
              <a:t>can fixes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acetone and </a:t>
            </a:r>
            <a:r>
              <a:rPr sz="1800" dirty="0">
                <a:latin typeface="Arial"/>
                <a:cs typeface="Arial"/>
              </a:rPr>
              <a:t>MEK </a:t>
            </a:r>
            <a:r>
              <a:rPr sz="1800" spc="-5" dirty="0">
                <a:latin typeface="Arial"/>
                <a:cs typeface="Arial"/>
              </a:rPr>
              <a:t>mole fractions in both the vapor and liquid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phases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"/>
            </a:pPr>
            <a:endParaRPr sz="18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  <a:tab pos="5648960" algn="l"/>
              </a:tabLst>
            </a:pPr>
            <a:r>
              <a:rPr sz="1800" spc="-5" dirty="0">
                <a:latin typeface="Arial"/>
                <a:cs typeface="Arial"/>
              </a:rPr>
              <a:t>Setting 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5" dirty="0">
                <a:latin typeface="Arial"/>
                <a:cs typeface="Arial"/>
              </a:rPr>
              <a:t>and acetone mole fraction in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vapor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phase:	</a:t>
            </a:r>
            <a:r>
              <a:rPr sz="1800" dirty="0">
                <a:latin typeface="Arial"/>
                <a:cs typeface="Arial"/>
              </a:rPr>
              <a:t>P </a:t>
            </a:r>
            <a:r>
              <a:rPr sz="1800" spc="-5" dirty="0">
                <a:latin typeface="Arial"/>
                <a:cs typeface="Arial"/>
              </a:rPr>
              <a:t>and acetone mole fraction in liquid are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then</a:t>
            </a:r>
            <a:endParaRPr sz="18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fixed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Cont..</a:t>
            </a:r>
          </a:p>
        </p:txBody>
      </p:sp>
    </p:spTree>
    <p:extLst>
      <p:ext uri="{BB962C8B-B14F-4D97-AF65-F5344CB8AC3E}">
        <p14:creationId xmlns:p14="http://schemas.microsoft.com/office/powerpoint/2010/main" val="140400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200" dirty="0"/>
              <a:t>Multiphase in chemical/biochemical processes</a:t>
            </a:r>
            <a:endParaRPr lang="en-US" sz="3200" b="1" dirty="0"/>
          </a:p>
        </p:txBody>
      </p:sp>
      <p:sp>
        <p:nvSpPr>
          <p:cNvPr id="15365" name=" 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857750" y="26004838"/>
            <a:ext cx="0" cy="0"/>
          </a:xfrm>
          <a:custGeom>
            <a:avLst/>
            <a:gdLst>
              <a:gd name="T0" fmla="+- 0 2494 2494"/>
              <a:gd name="T1" fmla="*/ T0 w 1"/>
              <a:gd name="T2" fmla="+- 0 13353 13353"/>
              <a:gd name="T3" fmla="*/ 13353 h 1"/>
              <a:gd name="T4" fmla="+- 0 2494 2494"/>
              <a:gd name="T5" fmla="*/ T4 w 1"/>
              <a:gd name="T6" fmla="+- 0 13353 13353"/>
              <a:gd name="T7" fmla="*/ 13353 h 1"/>
              <a:gd name="T8" fmla="+- 0 2494 2494"/>
              <a:gd name="T9" fmla="*/ T8 w 1"/>
              <a:gd name="T10" fmla="+- 0 13353 13353"/>
              <a:gd name="T11" fmla="*/ 13353 h 1"/>
              <a:gd name="T12" fmla="+- 0 2494 2494"/>
              <a:gd name="T13" fmla="*/ T12 w 1"/>
              <a:gd name="T14" fmla="+- 0 13353 13353"/>
              <a:gd name="T15" fmla="*/ 13353 h 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bject 4"/>
          <p:cNvSpPr/>
          <p:nvPr/>
        </p:nvSpPr>
        <p:spPr>
          <a:xfrm>
            <a:off x="5611992" y="1550495"/>
            <a:ext cx="5811012" cy="4396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5"/>
          <p:cNvSpPr txBox="1"/>
          <p:nvPr/>
        </p:nvSpPr>
        <p:spPr>
          <a:xfrm>
            <a:off x="833135" y="1383872"/>
            <a:ext cx="4473575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Some process units in chemical/  biochemical industry accomplish </a:t>
            </a:r>
            <a:r>
              <a:rPr sz="1800" spc="-10" dirty="0">
                <a:latin typeface="Arial"/>
                <a:cs typeface="Arial"/>
              </a:rPr>
              <a:t>physical  </a:t>
            </a:r>
            <a:r>
              <a:rPr sz="1800" spc="-5" dirty="0">
                <a:latin typeface="Arial"/>
                <a:cs typeface="Arial"/>
              </a:rPr>
              <a:t>separations, (do not involve reactions) in 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components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mixture are  separated </a:t>
            </a:r>
            <a:r>
              <a:rPr sz="1800" spc="-5" dirty="0">
                <a:latin typeface="Arial"/>
                <a:cs typeface="Arial"/>
              </a:rPr>
              <a:t>into </a:t>
            </a:r>
            <a:r>
              <a:rPr sz="1800" spc="-15" dirty="0"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or more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fractions.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2" name="object 6"/>
          <p:cNvSpPr txBox="1"/>
          <p:nvPr/>
        </p:nvSpPr>
        <p:spPr>
          <a:xfrm>
            <a:off x="833135" y="3853386"/>
            <a:ext cx="43561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As a rule,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separation/purification  processes </a:t>
            </a:r>
            <a:r>
              <a:rPr sz="1800" spc="-5" dirty="0">
                <a:latin typeface="Arial"/>
                <a:cs typeface="Arial"/>
              </a:rPr>
              <a:t>involve multiple phases are  easy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perform.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difficult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separate  </a:t>
            </a:r>
            <a:r>
              <a:rPr sz="1800" spc="-10" dirty="0">
                <a:latin typeface="Arial"/>
                <a:cs typeface="Arial"/>
              </a:rPr>
              <a:t>different </a:t>
            </a:r>
            <a:r>
              <a:rPr sz="1800" spc="-5" dirty="0">
                <a:latin typeface="Arial"/>
                <a:cs typeface="Arial"/>
              </a:rPr>
              <a:t>components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 single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phase.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3" name="object 7"/>
          <p:cNvSpPr txBox="1"/>
          <p:nvPr/>
        </p:nvSpPr>
        <p:spPr>
          <a:xfrm>
            <a:off x="5692003" y="4752496"/>
            <a:ext cx="142621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65" dirty="0">
                <a:solidFill>
                  <a:srgbClr val="FF0000"/>
                </a:solidFill>
                <a:latin typeface="Trebuchet MS"/>
                <a:cs typeface="Trebuchet MS"/>
              </a:rPr>
              <a:t>Reactor/Bioreactor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70" dirty="0">
                <a:solidFill>
                  <a:srgbClr val="FF0000"/>
                </a:solidFill>
                <a:latin typeface="Trebuchet MS"/>
                <a:cs typeface="Trebuchet MS"/>
              </a:rPr>
              <a:t>(reaction)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4" name="object 8"/>
          <p:cNvSpPr txBox="1"/>
          <p:nvPr/>
        </p:nvSpPr>
        <p:spPr>
          <a:xfrm>
            <a:off x="10159100" y="3236421"/>
            <a:ext cx="100266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95" dirty="0">
                <a:solidFill>
                  <a:srgbClr val="FF0000"/>
                </a:solidFill>
                <a:latin typeface="Trebuchet MS"/>
                <a:cs typeface="Trebuchet MS"/>
              </a:rPr>
              <a:t>multiphase:  </a:t>
            </a:r>
            <a:r>
              <a:rPr sz="1400" spc="-20" dirty="0">
                <a:solidFill>
                  <a:srgbClr val="FF0000"/>
                </a:solidFill>
                <a:latin typeface="Trebuchet MS"/>
                <a:cs typeface="Trebuchet MS"/>
              </a:rPr>
              <a:t>(</a:t>
            </a:r>
            <a:r>
              <a:rPr sz="1400" spc="-105" dirty="0">
                <a:solidFill>
                  <a:srgbClr val="FF0000"/>
                </a:solidFill>
                <a:latin typeface="Trebuchet MS"/>
                <a:cs typeface="Trebuchet MS"/>
              </a:rPr>
              <a:t>V</a:t>
            </a:r>
            <a:r>
              <a:rPr sz="1400" spc="-15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400" spc="-80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1400" spc="20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1400" spc="-10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400" spc="-65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r>
              <a:rPr sz="1400" spc="-110" dirty="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sz="1400" spc="-95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1400" spc="-80" dirty="0">
                <a:solidFill>
                  <a:srgbClr val="FF0000"/>
                </a:solidFill>
                <a:latin typeface="Trebuchet MS"/>
                <a:cs typeface="Trebuchet MS"/>
              </a:rPr>
              <a:t>q</a:t>
            </a:r>
            <a:r>
              <a:rPr sz="1400" spc="-75" dirty="0">
                <a:solidFill>
                  <a:srgbClr val="FF0000"/>
                </a:solidFill>
                <a:latin typeface="Trebuchet MS"/>
                <a:cs typeface="Trebuchet MS"/>
              </a:rPr>
              <a:t>u</a:t>
            </a:r>
            <a:r>
              <a:rPr sz="1400" spc="-95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1400" spc="-75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sz="1400" spc="-65" dirty="0">
                <a:solidFill>
                  <a:srgbClr val="FF0000"/>
                </a:solidFill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9"/>
          <p:cNvSpPr txBox="1"/>
          <p:nvPr/>
        </p:nvSpPr>
        <p:spPr>
          <a:xfrm>
            <a:off x="10159100" y="3876881"/>
            <a:ext cx="11830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solidFill>
                  <a:srgbClr val="FF0000"/>
                </a:solidFill>
                <a:latin typeface="Trebuchet MS"/>
                <a:cs typeface="Trebuchet MS"/>
              </a:rPr>
              <a:t>Physical </a:t>
            </a:r>
            <a:r>
              <a:rPr sz="1400" spc="-45" dirty="0">
                <a:solidFill>
                  <a:srgbClr val="FF0000"/>
                </a:solidFill>
                <a:latin typeface="Trebuchet MS"/>
                <a:cs typeface="Trebuchet MS"/>
              </a:rPr>
              <a:t>process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6" name="object 10"/>
          <p:cNvGrpSpPr/>
          <p:nvPr/>
        </p:nvGrpSpPr>
        <p:grpSpPr>
          <a:xfrm>
            <a:off x="7434697" y="2868755"/>
            <a:ext cx="2048510" cy="690880"/>
            <a:chOff x="7749540" y="2726435"/>
            <a:chExt cx="2048510" cy="690880"/>
          </a:xfrm>
        </p:grpSpPr>
        <p:sp>
          <p:nvSpPr>
            <p:cNvPr id="37" name="object 11"/>
            <p:cNvSpPr/>
            <p:nvPr/>
          </p:nvSpPr>
          <p:spPr>
            <a:xfrm>
              <a:off x="7749540" y="2726435"/>
              <a:ext cx="1117600" cy="690880"/>
            </a:xfrm>
            <a:custGeom>
              <a:avLst/>
              <a:gdLst/>
              <a:ahLst/>
              <a:cxnLst/>
              <a:rect l="l" t="t" r="r" b="b"/>
              <a:pathLst>
                <a:path w="1117600" h="690879">
                  <a:moveTo>
                    <a:pt x="1117092" y="0"/>
                  </a:moveTo>
                  <a:lnTo>
                    <a:pt x="0" y="0"/>
                  </a:lnTo>
                  <a:lnTo>
                    <a:pt x="0" y="690372"/>
                  </a:lnTo>
                  <a:lnTo>
                    <a:pt x="1117092" y="690372"/>
                  </a:lnTo>
                  <a:lnTo>
                    <a:pt x="1117092" y="0"/>
                  </a:lnTo>
                  <a:close/>
                </a:path>
              </a:pathLst>
            </a:custGeom>
            <a:solidFill>
              <a:srgbClr val="ECF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2"/>
            <p:cNvSpPr/>
            <p:nvPr/>
          </p:nvSpPr>
          <p:spPr>
            <a:xfrm>
              <a:off x="8305800" y="2953511"/>
              <a:ext cx="1492250" cy="76200"/>
            </a:xfrm>
            <a:custGeom>
              <a:avLst/>
              <a:gdLst/>
              <a:ahLst/>
              <a:cxnLst/>
              <a:rect l="l" t="t" r="r" b="b"/>
              <a:pathLst>
                <a:path w="149225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492250" h="76200">
                  <a:moveTo>
                    <a:pt x="1415669" y="0"/>
                  </a:moveTo>
                  <a:lnTo>
                    <a:pt x="1415669" y="76200"/>
                  </a:lnTo>
                  <a:lnTo>
                    <a:pt x="1479169" y="44450"/>
                  </a:lnTo>
                  <a:lnTo>
                    <a:pt x="1428369" y="44450"/>
                  </a:lnTo>
                  <a:lnTo>
                    <a:pt x="1428369" y="31750"/>
                  </a:lnTo>
                  <a:lnTo>
                    <a:pt x="1479169" y="31750"/>
                  </a:lnTo>
                  <a:lnTo>
                    <a:pt x="1415669" y="0"/>
                  </a:lnTo>
                  <a:close/>
                </a:path>
                <a:path w="149225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492250" h="76200">
                  <a:moveTo>
                    <a:pt x="1415669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415669" y="44450"/>
                  </a:lnTo>
                  <a:lnTo>
                    <a:pt x="1415669" y="31750"/>
                  </a:lnTo>
                  <a:close/>
                </a:path>
                <a:path w="1492250" h="76200">
                  <a:moveTo>
                    <a:pt x="1479169" y="31750"/>
                  </a:moveTo>
                  <a:lnTo>
                    <a:pt x="1428369" y="31750"/>
                  </a:lnTo>
                  <a:lnTo>
                    <a:pt x="1428369" y="44450"/>
                  </a:lnTo>
                  <a:lnTo>
                    <a:pt x="1479169" y="44450"/>
                  </a:lnTo>
                  <a:lnTo>
                    <a:pt x="1491869" y="38100"/>
                  </a:lnTo>
                  <a:lnTo>
                    <a:pt x="1479169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13"/>
          <p:cNvSpPr txBox="1"/>
          <p:nvPr/>
        </p:nvSpPr>
        <p:spPr>
          <a:xfrm>
            <a:off x="7434697" y="2868755"/>
            <a:ext cx="1117600" cy="69088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2555" marR="412115">
              <a:lnSpc>
                <a:spcPct val="100000"/>
              </a:lnSpc>
              <a:spcBef>
                <a:spcPts val="305"/>
              </a:spcBef>
            </a:pPr>
            <a:r>
              <a:rPr sz="1400" spc="-75" dirty="0">
                <a:solidFill>
                  <a:srgbClr val="FF0000"/>
                </a:solidFill>
                <a:latin typeface="Trebuchet MS"/>
                <a:cs typeface="Trebuchet MS"/>
              </a:rPr>
              <a:t>Top  p</a:t>
            </a:r>
            <a:r>
              <a:rPr sz="1400" spc="-3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400" spc="25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1400" spc="-60" dirty="0">
                <a:solidFill>
                  <a:srgbClr val="FF0000"/>
                </a:solidFill>
                <a:latin typeface="Trebuchet MS"/>
                <a:cs typeface="Trebuchet MS"/>
              </a:rPr>
              <a:t>du</a:t>
            </a:r>
            <a:r>
              <a:rPr sz="1400" spc="-85" dirty="0">
                <a:solidFill>
                  <a:srgbClr val="FF0000"/>
                </a:solidFill>
                <a:latin typeface="Trebuchet MS"/>
                <a:cs typeface="Trebuchet MS"/>
              </a:rPr>
              <a:t>ct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0" name="object 14"/>
          <p:cNvSpPr txBox="1"/>
          <p:nvPr/>
        </p:nvSpPr>
        <p:spPr>
          <a:xfrm>
            <a:off x="11039718" y="5514166"/>
            <a:ext cx="5156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0000"/>
                </a:solidFill>
                <a:latin typeface="Trebuchet MS"/>
                <a:cs typeface="Trebuchet MS"/>
              </a:rPr>
              <a:t>Bottom  p</a:t>
            </a:r>
            <a:r>
              <a:rPr sz="1200" spc="-4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200" spc="-50" dirty="0">
                <a:solidFill>
                  <a:srgbClr val="FF0000"/>
                </a:solidFill>
                <a:latin typeface="Trebuchet MS"/>
                <a:cs typeface="Trebuchet MS"/>
              </a:rPr>
              <a:t>oduct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1" name="object 15"/>
          <p:cNvSpPr txBox="1"/>
          <p:nvPr/>
        </p:nvSpPr>
        <p:spPr>
          <a:xfrm>
            <a:off x="1024245" y="6237507"/>
            <a:ext cx="823340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Involves: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Liquid / gas /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solid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/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immiscible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/ partially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immiscible</a:t>
            </a:r>
            <a:r>
              <a:rPr sz="2000" b="1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liquid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Multiphase system example: distillation</a:t>
            </a:r>
          </a:p>
        </p:txBody>
      </p:sp>
      <p:sp>
        <p:nvSpPr>
          <p:cNvPr id="19" name="object 3"/>
          <p:cNvSpPr/>
          <p:nvPr/>
        </p:nvSpPr>
        <p:spPr>
          <a:xfrm>
            <a:off x="7532591" y="1601625"/>
            <a:ext cx="3285744" cy="4831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"/>
          <p:cNvSpPr txBox="1"/>
          <p:nvPr/>
        </p:nvSpPr>
        <p:spPr>
          <a:xfrm>
            <a:off x="6535133" y="3569489"/>
            <a:ext cx="916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80" dirty="0">
                <a:solidFill>
                  <a:srgbClr val="6F2F9F"/>
                </a:solidFill>
                <a:latin typeface="Trebuchet MS"/>
                <a:cs typeface="Trebuchet MS"/>
              </a:rPr>
              <a:t>Water</a:t>
            </a:r>
            <a:r>
              <a:rPr sz="1800" b="1" spc="-15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+  </a:t>
            </a:r>
            <a:r>
              <a:rPr sz="1800" b="1" spc="-10" dirty="0">
                <a:solidFill>
                  <a:srgbClr val="6F2F9F"/>
                </a:solidFill>
                <a:latin typeface="Trebuchet MS"/>
                <a:cs typeface="Trebuchet MS"/>
              </a:rPr>
              <a:t>alcohol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1" name="object 5"/>
          <p:cNvGrpSpPr/>
          <p:nvPr/>
        </p:nvGrpSpPr>
        <p:grpSpPr>
          <a:xfrm>
            <a:off x="7371809" y="3096668"/>
            <a:ext cx="3126740" cy="3002280"/>
            <a:chOff x="7515606" y="2778251"/>
            <a:chExt cx="3126740" cy="3002280"/>
          </a:xfrm>
        </p:grpSpPr>
        <p:sp>
          <p:nvSpPr>
            <p:cNvPr id="22" name="object 6"/>
            <p:cNvSpPr/>
            <p:nvPr/>
          </p:nvSpPr>
          <p:spPr>
            <a:xfrm>
              <a:off x="7515606" y="3473068"/>
              <a:ext cx="608330" cy="120650"/>
            </a:xfrm>
            <a:custGeom>
              <a:avLst/>
              <a:gdLst/>
              <a:ahLst/>
              <a:cxnLst/>
              <a:rect l="l" t="t" r="r" b="b"/>
              <a:pathLst>
                <a:path w="608329" h="120650">
                  <a:moveTo>
                    <a:pt x="534367" y="73153"/>
                  </a:moveTo>
                  <a:lnTo>
                    <a:pt x="491871" y="97789"/>
                  </a:lnTo>
                  <a:lnTo>
                    <a:pt x="489712" y="105790"/>
                  </a:lnTo>
                  <a:lnTo>
                    <a:pt x="493268" y="112013"/>
                  </a:lnTo>
                  <a:lnTo>
                    <a:pt x="496950" y="118109"/>
                  </a:lnTo>
                  <a:lnTo>
                    <a:pt x="504825" y="120268"/>
                  </a:lnTo>
                  <a:lnTo>
                    <a:pt x="585785" y="73278"/>
                  </a:lnTo>
                  <a:lnTo>
                    <a:pt x="534367" y="73153"/>
                  </a:lnTo>
                  <a:close/>
                </a:path>
                <a:path w="608329" h="120650">
                  <a:moveTo>
                    <a:pt x="556659" y="60244"/>
                  </a:moveTo>
                  <a:lnTo>
                    <a:pt x="534367" y="73153"/>
                  </a:lnTo>
                  <a:lnTo>
                    <a:pt x="582295" y="73278"/>
                  </a:lnTo>
                  <a:lnTo>
                    <a:pt x="582303" y="71500"/>
                  </a:lnTo>
                  <a:lnTo>
                    <a:pt x="575818" y="71500"/>
                  </a:lnTo>
                  <a:lnTo>
                    <a:pt x="556659" y="60244"/>
                  </a:lnTo>
                  <a:close/>
                </a:path>
                <a:path w="608329" h="120650">
                  <a:moveTo>
                    <a:pt x="505078" y="0"/>
                  </a:moveTo>
                  <a:lnTo>
                    <a:pt x="497204" y="2031"/>
                  </a:lnTo>
                  <a:lnTo>
                    <a:pt x="493522" y="8254"/>
                  </a:lnTo>
                  <a:lnTo>
                    <a:pt x="489966" y="14350"/>
                  </a:lnTo>
                  <a:lnTo>
                    <a:pt x="491998" y="22351"/>
                  </a:lnTo>
                  <a:lnTo>
                    <a:pt x="498221" y="25907"/>
                  </a:lnTo>
                  <a:lnTo>
                    <a:pt x="534536" y="47245"/>
                  </a:lnTo>
                  <a:lnTo>
                    <a:pt x="582422" y="47370"/>
                  </a:lnTo>
                  <a:lnTo>
                    <a:pt x="582295" y="73278"/>
                  </a:lnTo>
                  <a:lnTo>
                    <a:pt x="585785" y="73278"/>
                  </a:lnTo>
                  <a:lnTo>
                    <a:pt x="608076" y="60325"/>
                  </a:lnTo>
                  <a:lnTo>
                    <a:pt x="511301" y="3555"/>
                  </a:lnTo>
                  <a:lnTo>
                    <a:pt x="505078" y="0"/>
                  </a:lnTo>
                  <a:close/>
                </a:path>
                <a:path w="608329" h="120650">
                  <a:moveTo>
                    <a:pt x="0" y="45846"/>
                  </a:moveTo>
                  <a:lnTo>
                    <a:pt x="0" y="71754"/>
                  </a:lnTo>
                  <a:lnTo>
                    <a:pt x="534367" y="73153"/>
                  </a:lnTo>
                  <a:lnTo>
                    <a:pt x="556659" y="60244"/>
                  </a:lnTo>
                  <a:lnTo>
                    <a:pt x="534536" y="47245"/>
                  </a:lnTo>
                  <a:lnTo>
                    <a:pt x="0" y="45846"/>
                  </a:lnTo>
                  <a:close/>
                </a:path>
                <a:path w="608329" h="120650">
                  <a:moveTo>
                    <a:pt x="575818" y="49148"/>
                  </a:moveTo>
                  <a:lnTo>
                    <a:pt x="556659" y="60244"/>
                  </a:lnTo>
                  <a:lnTo>
                    <a:pt x="575818" y="71500"/>
                  </a:lnTo>
                  <a:lnTo>
                    <a:pt x="575818" y="49148"/>
                  </a:lnTo>
                  <a:close/>
                </a:path>
                <a:path w="608329" h="120650">
                  <a:moveTo>
                    <a:pt x="582413" y="49148"/>
                  </a:moveTo>
                  <a:lnTo>
                    <a:pt x="575818" y="49148"/>
                  </a:lnTo>
                  <a:lnTo>
                    <a:pt x="575818" y="71500"/>
                  </a:lnTo>
                  <a:lnTo>
                    <a:pt x="582303" y="71500"/>
                  </a:lnTo>
                  <a:lnTo>
                    <a:pt x="582413" y="49148"/>
                  </a:lnTo>
                  <a:close/>
                </a:path>
                <a:path w="608329" h="120650">
                  <a:moveTo>
                    <a:pt x="534536" y="47245"/>
                  </a:moveTo>
                  <a:lnTo>
                    <a:pt x="556659" y="60244"/>
                  </a:lnTo>
                  <a:lnTo>
                    <a:pt x="575818" y="49148"/>
                  </a:lnTo>
                  <a:lnTo>
                    <a:pt x="582413" y="49148"/>
                  </a:lnTo>
                  <a:lnTo>
                    <a:pt x="582422" y="47370"/>
                  </a:lnTo>
                  <a:lnTo>
                    <a:pt x="534536" y="472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7"/>
            <p:cNvSpPr/>
            <p:nvPr/>
          </p:nvSpPr>
          <p:spPr>
            <a:xfrm>
              <a:off x="9935718" y="5008625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381000"/>
                  </a:moveTo>
                  <a:lnTo>
                    <a:pt x="3130" y="329296"/>
                  </a:lnTo>
                  <a:lnTo>
                    <a:pt x="12250" y="279708"/>
                  </a:lnTo>
                  <a:lnTo>
                    <a:pt x="26949" y="232689"/>
                  </a:lnTo>
                  <a:lnTo>
                    <a:pt x="46820" y="188693"/>
                  </a:lnTo>
                  <a:lnTo>
                    <a:pt x="71454" y="148174"/>
                  </a:lnTo>
                  <a:lnTo>
                    <a:pt x="100441" y="111585"/>
                  </a:lnTo>
                  <a:lnTo>
                    <a:pt x="133373" y="79380"/>
                  </a:lnTo>
                  <a:lnTo>
                    <a:pt x="169841" y="52013"/>
                  </a:lnTo>
                  <a:lnTo>
                    <a:pt x="209436" y="29938"/>
                  </a:lnTo>
                  <a:lnTo>
                    <a:pt x="251751" y="13608"/>
                  </a:lnTo>
                  <a:lnTo>
                    <a:pt x="296375" y="3477"/>
                  </a:lnTo>
                  <a:lnTo>
                    <a:pt x="342900" y="0"/>
                  </a:lnTo>
                  <a:lnTo>
                    <a:pt x="389424" y="3477"/>
                  </a:lnTo>
                  <a:lnTo>
                    <a:pt x="434048" y="13608"/>
                  </a:lnTo>
                  <a:lnTo>
                    <a:pt x="476363" y="29938"/>
                  </a:lnTo>
                  <a:lnTo>
                    <a:pt x="515958" y="52013"/>
                  </a:lnTo>
                  <a:lnTo>
                    <a:pt x="552426" y="79380"/>
                  </a:lnTo>
                  <a:lnTo>
                    <a:pt x="585358" y="111585"/>
                  </a:lnTo>
                  <a:lnTo>
                    <a:pt x="614345" y="148174"/>
                  </a:lnTo>
                  <a:lnTo>
                    <a:pt x="638979" y="188693"/>
                  </a:lnTo>
                  <a:lnTo>
                    <a:pt x="658850" y="232689"/>
                  </a:lnTo>
                  <a:lnTo>
                    <a:pt x="673549" y="279708"/>
                  </a:lnTo>
                  <a:lnTo>
                    <a:pt x="682669" y="329296"/>
                  </a:lnTo>
                  <a:lnTo>
                    <a:pt x="685800" y="381000"/>
                  </a:lnTo>
                  <a:lnTo>
                    <a:pt x="682669" y="432700"/>
                  </a:lnTo>
                  <a:lnTo>
                    <a:pt x="673549" y="482286"/>
                  </a:lnTo>
                  <a:lnTo>
                    <a:pt x="658850" y="529304"/>
                  </a:lnTo>
                  <a:lnTo>
                    <a:pt x="638979" y="573300"/>
                  </a:lnTo>
                  <a:lnTo>
                    <a:pt x="614345" y="613820"/>
                  </a:lnTo>
                  <a:lnTo>
                    <a:pt x="585358" y="650409"/>
                  </a:lnTo>
                  <a:lnTo>
                    <a:pt x="552426" y="682615"/>
                  </a:lnTo>
                  <a:lnTo>
                    <a:pt x="515958" y="709983"/>
                  </a:lnTo>
                  <a:lnTo>
                    <a:pt x="476363" y="732059"/>
                  </a:lnTo>
                  <a:lnTo>
                    <a:pt x="434048" y="748390"/>
                  </a:lnTo>
                  <a:lnTo>
                    <a:pt x="389424" y="758522"/>
                  </a:lnTo>
                  <a:lnTo>
                    <a:pt x="342900" y="762000"/>
                  </a:lnTo>
                  <a:lnTo>
                    <a:pt x="296375" y="758522"/>
                  </a:lnTo>
                  <a:lnTo>
                    <a:pt x="251751" y="748390"/>
                  </a:lnTo>
                  <a:lnTo>
                    <a:pt x="209436" y="732059"/>
                  </a:lnTo>
                  <a:lnTo>
                    <a:pt x="169841" y="709983"/>
                  </a:lnTo>
                  <a:lnTo>
                    <a:pt x="133373" y="682615"/>
                  </a:lnTo>
                  <a:lnTo>
                    <a:pt x="100441" y="650409"/>
                  </a:lnTo>
                  <a:lnTo>
                    <a:pt x="71454" y="613820"/>
                  </a:lnTo>
                  <a:lnTo>
                    <a:pt x="46820" y="573300"/>
                  </a:lnTo>
                  <a:lnTo>
                    <a:pt x="26949" y="529304"/>
                  </a:lnTo>
                  <a:lnTo>
                    <a:pt x="12250" y="482286"/>
                  </a:lnTo>
                  <a:lnTo>
                    <a:pt x="3130" y="432700"/>
                  </a:lnTo>
                  <a:lnTo>
                    <a:pt x="0" y="381000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8"/>
            <p:cNvSpPr/>
            <p:nvPr/>
          </p:nvSpPr>
          <p:spPr>
            <a:xfrm>
              <a:off x="9946386" y="2788157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381000"/>
                  </a:moveTo>
                  <a:lnTo>
                    <a:pt x="3130" y="329296"/>
                  </a:lnTo>
                  <a:lnTo>
                    <a:pt x="12250" y="279708"/>
                  </a:lnTo>
                  <a:lnTo>
                    <a:pt x="26949" y="232689"/>
                  </a:lnTo>
                  <a:lnTo>
                    <a:pt x="46820" y="188693"/>
                  </a:lnTo>
                  <a:lnTo>
                    <a:pt x="71454" y="148174"/>
                  </a:lnTo>
                  <a:lnTo>
                    <a:pt x="100441" y="111585"/>
                  </a:lnTo>
                  <a:lnTo>
                    <a:pt x="133373" y="79380"/>
                  </a:lnTo>
                  <a:lnTo>
                    <a:pt x="169841" y="52013"/>
                  </a:lnTo>
                  <a:lnTo>
                    <a:pt x="209436" y="29938"/>
                  </a:lnTo>
                  <a:lnTo>
                    <a:pt x="251751" y="13608"/>
                  </a:lnTo>
                  <a:lnTo>
                    <a:pt x="296375" y="3477"/>
                  </a:lnTo>
                  <a:lnTo>
                    <a:pt x="342900" y="0"/>
                  </a:lnTo>
                  <a:lnTo>
                    <a:pt x="389424" y="3477"/>
                  </a:lnTo>
                  <a:lnTo>
                    <a:pt x="434048" y="13608"/>
                  </a:lnTo>
                  <a:lnTo>
                    <a:pt x="476363" y="29938"/>
                  </a:lnTo>
                  <a:lnTo>
                    <a:pt x="515958" y="52013"/>
                  </a:lnTo>
                  <a:lnTo>
                    <a:pt x="552426" y="79380"/>
                  </a:lnTo>
                  <a:lnTo>
                    <a:pt x="585358" y="111585"/>
                  </a:lnTo>
                  <a:lnTo>
                    <a:pt x="614345" y="148174"/>
                  </a:lnTo>
                  <a:lnTo>
                    <a:pt x="638979" y="188693"/>
                  </a:lnTo>
                  <a:lnTo>
                    <a:pt x="658850" y="232689"/>
                  </a:lnTo>
                  <a:lnTo>
                    <a:pt x="673549" y="279708"/>
                  </a:lnTo>
                  <a:lnTo>
                    <a:pt x="682669" y="329296"/>
                  </a:lnTo>
                  <a:lnTo>
                    <a:pt x="685800" y="381000"/>
                  </a:lnTo>
                  <a:lnTo>
                    <a:pt x="682669" y="432703"/>
                  </a:lnTo>
                  <a:lnTo>
                    <a:pt x="673549" y="482291"/>
                  </a:lnTo>
                  <a:lnTo>
                    <a:pt x="658850" y="529310"/>
                  </a:lnTo>
                  <a:lnTo>
                    <a:pt x="638979" y="573306"/>
                  </a:lnTo>
                  <a:lnTo>
                    <a:pt x="614345" y="613825"/>
                  </a:lnTo>
                  <a:lnTo>
                    <a:pt x="585358" y="650414"/>
                  </a:lnTo>
                  <a:lnTo>
                    <a:pt x="552426" y="682619"/>
                  </a:lnTo>
                  <a:lnTo>
                    <a:pt x="515958" y="709986"/>
                  </a:lnTo>
                  <a:lnTo>
                    <a:pt x="476363" y="732061"/>
                  </a:lnTo>
                  <a:lnTo>
                    <a:pt x="434048" y="748391"/>
                  </a:lnTo>
                  <a:lnTo>
                    <a:pt x="389424" y="758522"/>
                  </a:lnTo>
                  <a:lnTo>
                    <a:pt x="342900" y="762000"/>
                  </a:lnTo>
                  <a:lnTo>
                    <a:pt x="296375" y="758522"/>
                  </a:lnTo>
                  <a:lnTo>
                    <a:pt x="251751" y="748391"/>
                  </a:lnTo>
                  <a:lnTo>
                    <a:pt x="209436" y="732061"/>
                  </a:lnTo>
                  <a:lnTo>
                    <a:pt x="169841" y="709986"/>
                  </a:lnTo>
                  <a:lnTo>
                    <a:pt x="133373" y="682619"/>
                  </a:lnTo>
                  <a:lnTo>
                    <a:pt x="100441" y="650414"/>
                  </a:lnTo>
                  <a:lnTo>
                    <a:pt x="71454" y="613825"/>
                  </a:lnTo>
                  <a:lnTo>
                    <a:pt x="46820" y="573306"/>
                  </a:lnTo>
                  <a:lnTo>
                    <a:pt x="26949" y="529310"/>
                  </a:lnTo>
                  <a:lnTo>
                    <a:pt x="12250" y="482291"/>
                  </a:lnTo>
                  <a:lnTo>
                    <a:pt x="3130" y="432703"/>
                  </a:lnTo>
                  <a:lnTo>
                    <a:pt x="0" y="381000"/>
                  </a:lnTo>
                  <a:close/>
                </a:path>
              </a:pathLst>
            </a:custGeom>
            <a:ln w="1981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9"/>
          <p:cNvSpPr txBox="1"/>
          <p:nvPr/>
        </p:nvSpPr>
        <p:spPr>
          <a:xfrm>
            <a:off x="10745945" y="3130577"/>
            <a:ext cx="8470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45" dirty="0">
                <a:solidFill>
                  <a:srgbClr val="00AF50"/>
                </a:solidFill>
                <a:latin typeface="Trebuchet MS"/>
                <a:cs typeface="Trebuchet MS"/>
              </a:rPr>
              <a:t>Alcoho</a:t>
            </a:r>
            <a:r>
              <a:rPr sz="1800" b="1" spc="-45" dirty="0">
                <a:solidFill>
                  <a:srgbClr val="00AF50"/>
                </a:solidFill>
                <a:latin typeface="Trebuchet MS"/>
                <a:cs typeface="Trebuchet MS"/>
              </a:rPr>
              <a:t>l  </a:t>
            </a:r>
            <a:r>
              <a:rPr sz="1800" b="1" dirty="0">
                <a:solidFill>
                  <a:srgbClr val="00AF50"/>
                </a:solidFill>
                <a:latin typeface="Trebuchet MS"/>
                <a:cs typeface="Trebuchet MS"/>
              </a:rPr>
              <a:t>(99%)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AF50"/>
                </a:solidFill>
                <a:latin typeface="Trebuchet MS"/>
                <a:cs typeface="Trebuchet MS"/>
              </a:rPr>
              <a:t>+</a:t>
            </a:r>
            <a:r>
              <a:rPr sz="1800" b="1" spc="-10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Trebuchet MS"/>
                <a:cs typeface="Trebuchet MS"/>
              </a:rPr>
              <a:t>water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10"/>
          <p:cNvSpPr txBox="1"/>
          <p:nvPr/>
        </p:nvSpPr>
        <p:spPr>
          <a:xfrm>
            <a:off x="10745945" y="5351630"/>
            <a:ext cx="91694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80" dirty="0">
                <a:solidFill>
                  <a:srgbClr val="FF0000"/>
                </a:solidFill>
                <a:latin typeface="Trebuchet MS"/>
                <a:cs typeface="Trebuchet MS"/>
              </a:rPr>
              <a:t>Water</a:t>
            </a:r>
            <a:r>
              <a:rPr sz="1800" b="1" spc="-1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+  </a:t>
            </a:r>
            <a:r>
              <a:rPr sz="1800" b="1" spc="30" dirty="0">
                <a:solidFill>
                  <a:srgbClr val="FF0000"/>
                </a:solidFill>
                <a:latin typeface="Trebuchet MS"/>
                <a:cs typeface="Trebuchet MS"/>
              </a:rPr>
              <a:t>Alcohol  </a:t>
            </a:r>
            <a:r>
              <a:rPr sz="1800" b="1" spc="10" dirty="0">
                <a:solidFill>
                  <a:srgbClr val="FF0000"/>
                </a:solidFill>
                <a:latin typeface="Trebuchet MS"/>
                <a:cs typeface="Trebuchet MS"/>
              </a:rPr>
              <a:t>(1%)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11"/>
          <p:cNvSpPr txBox="1"/>
          <p:nvPr/>
        </p:nvSpPr>
        <p:spPr>
          <a:xfrm>
            <a:off x="817643" y="1341792"/>
            <a:ext cx="5798185" cy="1631216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b="1" spc="5" dirty="0">
                <a:solidFill>
                  <a:srgbClr val="00AF50"/>
                </a:solidFill>
                <a:latin typeface="Trebuchet MS"/>
                <a:cs typeface="Trebuchet MS"/>
              </a:rPr>
              <a:t>Distillation </a:t>
            </a:r>
            <a:r>
              <a:rPr spc="-140" dirty="0">
                <a:solidFill>
                  <a:srgbClr val="585858"/>
                </a:solidFill>
                <a:latin typeface="Trebuchet MS"/>
                <a:cs typeface="Trebuchet MS"/>
              </a:rPr>
              <a:t>(vapor-liquid </a:t>
            </a:r>
            <a:r>
              <a:rPr spc="-130" dirty="0">
                <a:solidFill>
                  <a:srgbClr val="585858"/>
                </a:solidFill>
                <a:latin typeface="Trebuchet MS"/>
                <a:cs typeface="Trebuchet MS"/>
              </a:rPr>
              <a:t>contact</a:t>
            </a:r>
            <a:r>
              <a:rPr spc="-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pc="-110" dirty="0">
                <a:solidFill>
                  <a:srgbClr val="585858"/>
                </a:solidFill>
                <a:latin typeface="Trebuchet MS"/>
                <a:cs typeface="Trebuchet MS"/>
              </a:rPr>
              <a:t>)</a:t>
            </a:r>
            <a:endParaRPr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85"/>
              </a:spcBef>
              <a:buClr>
                <a:srgbClr val="0A082D"/>
              </a:buClr>
              <a:buFont typeface="Wingdings"/>
              <a:buChar char=""/>
              <a:tabLst>
                <a:tab pos="241300" algn="l"/>
              </a:tabLst>
            </a:pPr>
            <a:r>
              <a:rPr spc="-145" dirty="0">
                <a:solidFill>
                  <a:srgbClr val="00AF50"/>
                </a:solidFill>
                <a:latin typeface="Trebuchet MS"/>
                <a:cs typeface="Trebuchet MS"/>
              </a:rPr>
              <a:t>Separating </a:t>
            </a:r>
            <a:r>
              <a:rPr spc="-140" dirty="0">
                <a:solidFill>
                  <a:srgbClr val="00AF50"/>
                </a:solidFill>
                <a:latin typeface="Trebuchet MS"/>
                <a:cs typeface="Trebuchet MS"/>
              </a:rPr>
              <a:t>high </a:t>
            </a:r>
            <a:r>
              <a:rPr spc="-155" dirty="0">
                <a:solidFill>
                  <a:srgbClr val="00AF50"/>
                </a:solidFill>
                <a:latin typeface="Trebuchet MS"/>
                <a:cs typeface="Trebuchet MS"/>
              </a:rPr>
              <a:t>volatile</a:t>
            </a:r>
            <a:r>
              <a:rPr spc="7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pc="-100" dirty="0">
                <a:solidFill>
                  <a:srgbClr val="00AF50"/>
                </a:solidFill>
                <a:latin typeface="Trebuchet MS"/>
                <a:cs typeface="Trebuchet MS"/>
              </a:rPr>
              <a:t>component</a:t>
            </a:r>
            <a:endParaRPr dirty="0">
              <a:latin typeface="Trebuchet MS"/>
              <a:cs typeface="Trebuchet MS"/>
            </a:endParaRPr>
          </a:p>
          <a:p>
            <a:pPr marL="518159">
              <a:lnSpc>
                <a:spcPct val="100000"/>
              </a:lnSpc>
              <a:spcBef>
                <a:spcPts val="994"/>
              </a:spcBef>
            </a:pPr>
            <a:r>
              <a:rPr spc="-100" dirty="0">
                <a:solidFill>
                  <a:srgbClr val="00AF50"/>
                </a:solidFill>
                <a:latin typeface="Trebuchet MS"/>
                <a:cs typeface="Trebuchet MS"/>
              </a:rPr>
              <a:t>--component </a:t>
            </a:r>
            <a:r>
              <a:rPr spc="-110" dirty="0">
                <a:solidFill>
                  <a:srgbClr val="00AF50"/>
                </a:solidFill>
                <a:latin typeface="Trebuchet MS"/>
                <a:cs typeface="Trebuchet MS"/>
              </a:rPr>
              <a:t>from </a:t>
            </a:r>
            <a:r>
              <a:rPr spc="-80" dirty="0">
                <a:solidFill>
                  <a:srgbClr val="00AF50"/>
                </a:solidFill>
                <a:latin typeface="Trebuchet MS"/>
                <a:cs typeface="Trebuchet MS"/>
              </a:rPr>
              <a:t>low </a:t>
            </a:r>
            <a:r>
              <a:rPr spc="-155" dirty="0">
                <a:solidFill>
                  <a:srgbClr val="00AF50"/>
                </a:solidFill>
                <a:latin typeface="Trebuchet MS"/>
                <a:cs typeface="Trebuchet MS"/>
              </a:rPr>
              <a:t>volatile</a:t>
            </a:r>
            <a:r>
              <a:rPr spc="-4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pc="-100" dirty="0">
                <a:solidFill>
                  <a:srgbClr val="00AF50"/>
                </a:solidFill>
                <a:latin typeface="Trebuchet MS"/>
                <a:cs typeface="Trebuchet MS"/>
              </a:rPr>
              <a:t>component</a:t>
            </a:r>
            <a:endParaRPr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85"/>
              </a:spcBef>
              <a:buClr>
                <a:srgbClr val="0A082D"/>
              </a:buClr>
              <a:buFont typeface="Wingdings"/>
              <a:buChar char=""/>
              <a:tabLst>
                <a:tab pos="241300" algn="l"/>
              </a:tabLst>
            </a:pPr>
            <a:r>
              <a:rPr spc="-120" dirty="0">
                <a:solidFill>
                  <a:srgbClr val="00AF50"/>
                </a:solidFill>
                <a:latin typeface="Trebuchet MS"/>
                <a:cs typeface="Trebuchet MS"/>
              </a:rPr>
              <a:t>separation </a:t>
            </a:r>
            <a:r>
              <a:rPr spc="-140" dirty="0">
                <a:solidFill>
                  <a:srgbClr val="00AF50"/>
                </a:solidFill>
                <a:latin typeface="Trebuchet MS"/>
                <a:cs typeface="Trebuchet MS"/>
              </a:rPr>
              <a:t>based </a:t>
            </a:r>
            <a:r>
              <a:rPr spc="-40" dirty="0">
                <a:solidFill>
                  <a:srgbClr val="00AF50"/>
                </a:solidFill>
                <a:latin typeface="Trebuchet MS"/>
                <a:cs typeface="Trebuchet MS"/>
              </a:rPr>
              <a:t>on </a:t>
            </a:r>
            <a:r>
              <a:rPr spc="-160" dirty="0">
                <a:solidFill>
                  <a:srgbClr val="6F2F9F"/>
                </a:solidFill>
                <a:latin typeface="Trebuchet MS"/>
                <a:cs typeface="Trebuchet MS"/>
              </a:rPr>
              <a:t>relative</a:t>
            </a:r>
            <a:r>
              <a:rPr spc="4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pc="-155" dirty="0">
                <a:solidFill>
                  <a:srgbClr val="6F2F9F"/>
                </a:solidFill>
                <a:latin typeface="Trebuchet MS"/>
                <a:cs typeface="Trebuchet MS"/>
              </a:rPr>
              <a:t>volatility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28" name="object 12"/>
          <p:cNvSpPr txBox="1"/>
          <p:nvPr/>
        </p:nvSpPr>
        <p:spPr>
          <a:xfrm>
            <a:off x="817643" y="3644468"/>
            <a:ext cx="5231765" cy="2856808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b="1" spc="5" dirty="0">
                <a:solidFill>
                  <a:srgbClr val="00AF50"/>
                </a:solidFill>
                <a:latin typeface="Trebuchet MS"/>
                <a:cs typeface="Trebuchet MS"/>
              </a:rPr>
              <a:t>Example:</a:t>
            </a:r>
            <a:endParaRPr dirty="0">
              <a:latin typeface="Trebuchet MS"/>
              <a:cs typeface="Trebuchet MS"/>
            </a:endParaRPr>
          </a:p>
          <a:p>
            <a:pPr marL="241300" marR="36195" indent="-228600">
              <a:lnSpc>
                <a:spcPct val="110000"/>
              </a:lnSpc>
              <a:spcBef>
                <a:spcPts val="750"/>
              </a:spcBef>
              <a:buClr>
                <a:srgbClr val="0A082D"/>
              </a:buClr>
              <a:buFont typeface="Wingdings"/>
              <a:buChar char=""/>
              <a:tabLst>
                <a:tab pos="311785" algn="l"/>
              </a:tabLst>
            </a:pPr>
            <a:r>
              <a:rPr b="1" spc="25" dirty="0">
                <a:solidFill>
                  <a:srgbClr val="00AF50"/>
                </a:solidFill>
                <a:latin typeface="Trebuchet MS"/>
                <a:cs typeface="Trebuchet MS"/>
              </a:rPr>
              <a:t>Product</a:t>
            </a:r>
            <a:r>
              <a:rPr b="1" spc="-8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b="1" spc="-25" dirty="0">
                <a:solidFill>
                  <a:srgbClr val="00AF50"/>
                </a:solidFill>
                <a:latin typeface="Trebuchet MS"/>
                <a:cs typeface="Trebuchet MS"/>
              </a:rPr>
              <a:t>(ethanol,</a:t>
            </a:r>
            <a:r>
              <a:rPr b="1" spc="-28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b="1" dirty="0">
                <a:solidFill>
                  <a:srgbClr val="00AF50"/>
                </a:solidFill>
                <a:latin typeface="Trebuchet MS"/>
                <a:cs typeface="Trebuchet MS"/>
              </a:rPr>
              <a:t>butanol)</a:t>
            </a:r>
            <a:r>
              <a:rPr b="1" spc="-7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b="1" spc="-20" dirty="0">
                <a:solidFill>
                  <a:srgbClr val="00AF50"/>
                </a:solidFill>
                <a:latin typeface="Trebuchet MS"/>
                <a:cs typeface="Trebuchet MS"/>
              </a:rPr>
              <a:t>recovery</a:t>
            </a:r>
            <a:r>
              <a:rPr b="1" spc="-7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00AF50"/>
                </a:solidFill>
                <a:latin typeface="Trebuchet MS"/>
                <a:cs typeface="Trebuchet MS"/>
              </a:rPr>
              <a:t>from  </a:t>
            </a:r>
            <a:r>
              <a:rPr b="1" dirty="0">
                <a:solidFill>
                  <a:srgbClr val="00AF50"/>
                </a:solidFill>
                <a:latin typeface="Trebuchet MS"/>
                <a:cs typeface="Trebuchet MS"/>
              </a:rPr>
              <a:t>water</a:t>
            </a:r>
            <a:r>
              <a:rPr b="1" spc="-7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b="1" spc="-15" dirty="0">
                <a:solidFill>
                  <a:srgbClr val="585858"/>
                </a:solidFill>
                <a:latin typeface="Trebuchet MS"/>
                <a:cs typeface="Trebuchet MS"/>
              </a:rPr>
              <a:t>(fermentation/distillery)</a:t>
            </a:r>
            <a:endParaRPr dirty="0">
              <a:latin typeface="Trebuchet MS"/>
              <a:cs typeface="Trebuchet MS"/>
            </a:endParaRPr>
          </a:p>
          <a:p>
            <a:pPr marL="241300" marR="290195" indent="-228600">
              <a:lnSpc>
                <a:spcPct val="110100"/>
              </a:lnSpc>
              <a:spcBef>
                <a:spcPts val="705"/>
              </a:spcBef>
              <a:buClr>
                <a:srgbClr val="0A082D"/>
              </a:buClr>
              <a:buFont typeface="Wingdings"/>
              <a:buChar char=""/>
              <a:tabLst>
                <a:tab pos="311785" algn="l"/>
              </a:tabLst>
            </a:pPr>
            <a:r>
              <a:rPr b="1" spc="-15" dirty="0">
                <a:solidFill>
                  <a:srgbClr val="00AF50"/>
                </a:solidFill>
                <a:latin typeface="Trebuchet MS"/>
                <a:cs typeface="Trebuchet MS"/>
              </a:rPr>
              <a:t>Refinery </a:t>
            </a:r>
            <a:r>
              <a:rPr b="1" spc="15" dirty="0">
                <a:solidFill>
                  <a:srgbClr val="585858"/>
                </a:solidFill>
                <a:latin typeface="Trebuchet MS"/>
                <a:cs typeface="Trebuchet MS"/>
              </a:rPr>
              <a:t>(get </a:t>
            </a:r>
            <a:r>
              <a:rPr b="1" spc="-50" dirty="0">
                <a:solidFill>
                  <a:srgbClr val="585858"/>
                </a:solidFill>
                <a:latin typeface="Trebuchet MS"/>
                <a:cs typeface="Trebuchet MS"/>
              </a:rPr>
              <a:t>different </a:t>
            </a:r>
            <a:r>
              <a:rPr b="1" spc="-55" dirty="0">
                <a:solidFill>
                  <a:srgbClr val="585858"/>
                </a:solidFill>
                <a:latin typeface="Trebuchet MS"/>
                <a:cs typeface="Trebuchet MS"/>
              </a:rPr>
              <a:t>fuels </a:t>
            </a:r>
            <a:r>
              <a:rPr b="1" spc="25" dirty="0">
                <a:solidFill>
                  <a:srgbClr val="585858"/>
                </a:solidFill>
                <a:latin typeface="Trebuchet MS"/>
                <a:cs typeface="Trebuchet MS"/>
              </a:rPr>
              <a:t>from</a:t>
            </a:r>
            <a:r>
              <a:rPr b="1" spc="-27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b="1" spc="-10" dirty="0">
                <a:solidFill>
                  <a:srgbClr val="585858"/>
                </a:solidFill>
                <a:latin typeface="Trebuchet MS"/>
                <a:cs typeface="Trebuchet MS"/>
              </a:rPr>
              <a:t>crude  </a:t>
            </a:r>
            <a:r>
              <a:rPr b="1" spc="10" dirty="0">
                <a:solidFill>
                  <a:srgbClr val="585858"/>
                </a:solidFill>
                <a:latin typeface="Trebuchet MS"/>
                <a:cs typeface="Trebuchet MS"/>
              </a:rPr>
              <a:t>petroleum)</a:t>
            </a:r>
            <a:endParaRPr dirty="0">
              <a:latin typeface="Trebuchet MS"/>
              <a:cs typeface="Trebuchet MS"/>
            </a:endParaRPr>
          </a:p>
          <a:p>
            <a:pPr marL="241300" marR="5080" indent="-228600">
              <a:lnSpc>
                <a:spcPct val="110000"/>
              </a:lnSpc>
              <a:spcBef>
                <a:spcPts val="695"/>
              </a:spcBef>
              <a:buClr>
                <a:srgbClr val="0A082D"/>
              </a:buClr>
              <a:buFont typeface="Wingdings"/>
              <a:buChar char=""/>
              <a:tabLst>
                <a:tab pos="311785" algn="l"/>
              </a:tabLst>
            </a:pPr>
            <a:r>
              <a:rPr b="1" spc="-5" dirty="0">
                <a:solidFill>
                  <a:srgbClr val="00AF50"/>
                </a:solidFill>
                <a:latin typeface="Trebuchet MS"/>
                <a:cs typeface="Trebuchet MS"/>
              </a:rPr>
              <a:t>Petrochemical </a:t>
            </a:r>
            <a:r>
              <a:rPr b="1" spc="15" dirty="0">
                <a:solidFill>
                  <a:srgbClr val="585858"/>
                </a:solidFill>
                <a:latin typeface="Trebuchet MS"/>
                <a:cs typeface="Trebuchet MS"/>
              </a:rPr>
              <a:t>(get </a:t>
            </a:r>
            <a:r>
              <a:rPr b="1" spc="-45" dirty="0">
                <a:solidFill>
                  <a:srgbClr val="585858"/>
                </a:solidFill>
                <a:latin typeface="Trebuchet MS"/>
                <a:cs typeface="Trebuchet MS"/>
              </a:rPr>
              <a:t>ethylene </a:t>
            </a:r>
            <a:r>
              <a:rPr b="1" spc="-25" dirty="0">
                <a:solidFill>
                  <a:srgbClr val="585858"/>
                </a:solidFill>
                <a:latin typeface="Trebuchet MS"/>
                <a:cs typeface="Trebuchet MS"/>
              </a:rPr>
              <a:t>oxide </a:t>
            </a:r>
            <a:r>
              <a:rPr b="1" spc="25" dirty="0">
                <a:solidFill>
                  <a:srgbClr val="585858"/>
                </a:solidFill>
                <a:latin typeface="Trebuchet MS"/>
                <a:cs typeface="Trebuchet MS"/>
              </a:rPr>
              <a:t>from  </a:t>
            </a:r>
            <a:r>
              <a:rPr b="1" spc="-45" dirty="0">
                <a:solidFill>
                  <a:srgbClr val="585858"/>
                </a:solidFill>
                <a:latin typeface="Trebuchet MS"/>
                <a:cs typeface="Trebuchet MS"/>
              </a:rPr>
              <a:t>ethylene </a:t>
            </a:r>
            <a:r>
              <a:rPr b="1" spc="-25" dirty="0">
                <a:solidFill>
                  <a:srgbClr val="585858"/>
                </a:solidFill>
                <a:latin typeface="Trebuchet MS"/>
                <a:cs typeface="Trebuchet MS"/>
              </a:rPr>
              <a:t>oxide </a:t>
            </a:r>
            <a:r>
              <a:rPr b="1" spc="-55" dirty="0">
                <a:solidFill>
                  <a:srgbClr val="585858"/>
                </a:solidFill>
                <a:latin typeface="Trebuchet MS"/>
                <a:cs typeface="Trebuchet MS"/>
              </a:rPr>
              <a:t>+water, </a:t>
            </a:r>
            <a:r>
              <a:rPr b="1" spc="5" dirty="0">
                <a:solidFill>
                  <a:srgbClr val="585858"/>
                </a:solidFill>
                <a:latin typeface="Trebuchet MS"/>
                <a:cs typeface="Trebuchet MS"/>
              </a:rPr>
              <a:t>get </a:t>
            </a:r>
            <a:r>
              <a:rPr b="1" spc="-30" dirty="0">
                <a:solidFill>
                  <a:srgbClr val="585858"/>
                </a:solidFill>
                <a:latin typeface="Trebuchet MS"/>
                <a:cs typeface="Trebuchet MS"/>
              </a:rPr>
              <a:t>propylene</a:t>
            </a:r>
            <a:r>
              <a:rPr b="1" spc="-4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585858"/>
                </a:solidFill>
                <a:latin typeface="Trebuchet MS"/>
                <a:cs typeface="Trebuchet MS"/>
              </a:rPr>
              <a:t>from  </a:t>
            </a:r>
            <a:r>
              <a:rPr b="1" spc="-30" dirty="0">
                <a:solidFill>
                  <a:srgbClr val="585858"/>
                </a:solidFill>
                <a:latin typeface="Trebuchet MS"/>
                <a:cs typeface="Trebuchet MS"/>
              </a:rPr>
              <a:t>propylene</a:t>
            </a:r>
            <a:r>
              <a:rPr b="1" spc="-7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b="1" dirty="0">
                <a:solidFill>
                  <a:srgbClr val="585858"/>
                </a:solidFill>
                <a:latin typeface="Trebuchet MS"/>
                <a:cs typeface="Trebuchet MS"/>
              </a:rPr>
              <a:t>+propane)</a:t>
            </a:r>
            <a:endParaRPr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0536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>
            <a:off x="1147065" y="599608"/>
            <a:ext cx="101793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b="1" spc="200" dirty="0"/>
              <a:t>MULTIPHASE </a:t>
            </a:r>
            <a:r>
              <a:rPr lang="en-US" b="1" spc="70" dirty="0"/>
              <a:t>SYSTEM </a:t>
            </a:r>
            <a:r>
              <a:rPr lang="en-US" b="1" spc="200" dirty="0"/>
              <a:t>EXAMPLE:</a:t>
            </a:r>
            <a:r>
              <a:rPr lang="en-US" b="1" spc="455" dirty="0"/>
              <a:t> </a:t>
            </a:r>
            <a:r>
              <a:rPr lang="en-US" b="1" spc="200" dirty="0"/>
              <a:t>ABSORPTION:</a:t>
            </a:r>
          </a:p>
        </p:txBody>
      </p:sp>
      <p:sp>
        <p:nvSpPr>
          <p:cNvPr id="15" name="object 3"/>
          <p:cNvSpPr txBox="1"/>
          <p:nvPr/>
        </p:nvSpPr>
        <p:spPr>
          <a:xfrm>
            <a:off x="664139" y="1430681"/>
            <a:ext cx="3543300" cy="2985770"/>
          </a:xfrm>
          <a:prstGeom prst="rect">
            <a:avLst/>
          </a:prstGeom>
          <a:solidFill>
            <a:srgbClr val="F3F3F1"/>
          </a:solidFill>
          <a:ln w="25907">
            <a:solidFill>
              <a:srgbClr val="FF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170" marR="118110">
              <a:lnSpc>
                <a:spcPct val="100200"/>
              </a:lnSpc>
              <a:spcBef>
                <a:spcPts val="260"/>
              </a:spcBef>
            </a:pPr>
            <a:r>
              <a:rPr sz="2400" b="1" spc="20" dirty="0">
                <a:solidFill>
                  <a:srgbClr val="FF0000"/>
                </a:solidFill>
                <a:latin typeface="Trebuchet MS"/>
                <a:cs typeface="Trebuchet MS"/>
              </a:rPr>
              <a:t>Absorption: </a:t>
            </a:r>
            <a:r>
              <a:rPr sz="2000" spc="-100" dirty="0">
                <a:latin typeface="Trebuchet MS"/>
                <a:cs typeface="Trebuchet MS"/>
              </a:rPr>
              <a:t>mass </a:t>
            </a:r>
            <a:r>
              <a:rPr sz="2000" spc="-105" dirty="0">
                <a:latin typeface="Trebuchet MS"/>
                <a:cs typeface="Trebuchet MS"/>
              </a:rPr>
              <a:t>transfer  </a:t>
            </a:r>
            <a:r>
              <a:rPr sz="2000" spc="-80" dirty="0">
                <a:latin typeface="Trebuchet MS"/>
                <a:cs typeface="Trebuchet MS"/>
              </a:rPr>
              <a:t>operation </a:t>
            </a:r>
            <a:r>
              <a:rPr sz="2000" spc="-114" dirty="0">
                <a:latin typeface="Trebuchet MS"/>
                <a:cs typeface="Trebuchet MS"/>
              </a:rPr>
              <a:t>in </a:t>
            </a:r>
            <a:r>
              <a:rPr sz="2000" spc="-100" dirty="0">
                <a:latin typeface="Trebuchet MS"/>
                <a:cs typeface="Trebuchet MS"/>
              </a:rPr>
              <a:t>which </a:t>
            </a:r>
            <a:r>
              <a:rPr sz="2000" spc="-65" dirty="0">
                <a:latin typeface="Trebuchet MS"/>
                <a:cs typeface="Trebuchet MS"/>
              </a:rPr>
              <a:t>one </a:t>
            </a:r>
            <a:r>
              <a:rPr sz="2000" spc="20" dirty="0">
                <a:latin typeface="Trebuchet MS"/>
                <a:cs typeface="Trebuchet MS"/>
              </a:rPr>
              <a:t>or </a:t>
            </a:r>
            <a:r>
              <a:rPr sz="2000" spc="-60" dirty="0">
                <a:latin typeface="Trebuchet MS"/>
                <a:cs typeface="Trebuchet MS"/>
              </a:rPr>
              <a:t>more  </a:t>
            </a:r>
            <a:r>
              <a:rPr sz="2000" spc="-100" dirty="0">
                <a:latin typeface="Trebuchet MS"/>
                <a:cs typeface="Trebuchet MS"/>
              </a:rPr>
              <a:t>species </a:t>
            </a:r>
            <a:r>
              <a:rPr sz="2000" spc="-90" dirty="0">
                <a:latin typeface="Trebuchet MS"/>
                <a:cs typeface="Trebuchet MS"/>
              </a:rPr>
              <a:t>(solute) is removed  </a:t>
            </a:r>
            <a:r>
              <a:rPr sz="2000" b="1" spc="30" dirty="0">
                <a:solidFill>
                  <a:srgbClr val="6F2F9F"/>
                </a:solidFill>
                <a:latin typeface="Trebuchet MS"/>
                <a:cs typeface="Trebuchet MS"/>
              </a:rPr>
              <a:t>from </a:t>
            </a:r>
            <a:r>
              <a:rPr sz="2000" b="1" spc="-5" dirty="0">
                <a:solidFill>
                  <a:srgbClr val="6F2F9F"/>
                </a:solidFill>
                <a:latin typeface="Trebuchet MS"/>
                <a:cs typeface="Trebuchet MS"/>
              </a:rPr>
              <a:t>a </a:t>
            </a:r>
            <a:r>
              <a:rPr sz="2000" b="1" spc="10" dirty="0">
                <a:solidFill>
                  <a:srgbClr val="6F2F9F"/>
                </a:solidFill>
                <a:latin typeface="Trebuchet MS"/>
                <a:cs typeface="Trebuchet MS"/>
              </a:rPr>
              <a:t>gaseous </a:t>
            </a:r>
            <a:r>
              <a:rPr sz="2000" b="1" spc="30" dirty="0">
                <a:solidFill>
                  <a:srgbClr val="6F2F9F"/>
                </a:solidFill>
                <a:latin typeface="Trebuchet MS"/>
                <a:cs typeface="Trebuchet MS"/>
              </a:rPr>
              <a:t>stream </a:t>
            </a:r>
            <a:r>
              <a:rPr sz="2000" b="1" spc="-50" dirty="0">
                <a:solidFill>
                  <a:srgbClr val="6F2F9F"/>
                </a:solidFill>
                <a:latin typeface="Trebuchet MS"/>
                <a:cs typeface="Trebuchet MS"/>
              </a:rPr>
              <a:t>by  </a:t>
            </a:r>
            <a:r>
              <a:rPr sz="2000" b="1" spc="-10" dirty="0">
                <a:solidFill>
                  <a:srgbClr val="6F2F9F"/>
                </a:solidFill>
                <a:latin typeface="Trebuchet MS"/>
                <a:cs typeface="Trebuchet MS"/>
              </a:rPr>
              <a:t>dissolution </a:t>
            </a:r>
            <a:r>
              <a:rPr sz="2000" b="1" spc="-35" dirty="0">
                <a:solidFill>
                  <a:srgbClr val="6F2F9F"/>
                </a:solidFill>
                <a:latin typeface="Trebuchet MS"/>
                <a:cs typeface="Trebuchet MS"/>
              </a:rPr>
              <a:t>in </a:t>
            </a:r>
            <a:r>
              <a:rPr sz="2000" b="1" spc="-5" dirty="0">
                <a:solidFill>
                  <a:srgbClr val="6F2F9F"/>
                </a:solidFill>
                <a:latin typeface="Trebuchet MS"/>
                <a:cs typeface="Trebuchet MS"/>
              </a:rPr>
              <a:t>a</a:t>
            </a:r>
            <a:r>
              <a:rPr sz="2000" b="1" spc="-16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6F2F9F"/>
                </a:solidFill>
                <a:latin typeface="Trebuchet MS"/>
                <a:cs typeface="Trebuchet MS"/>
              </a:rPr>
              <a:t>liquid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Trebuchet MS"/>
              <a:cs typeface="Trebuchet MS"/>
            </a:endParaRPr>
          </a:p>
          <a:p>
            <a:pPr marL="90170" marR="587375">
              <a:lnSpc>
                <a:spcPct val="100600"/>
              </a:lnSpc>
            </a:pPr>
            <a:r>
              <a:rPr sz="2400" b="1" spc="50" dirty="0">
                <a:solidFill>
                  <a:srgbClr val="FF0000"/>
                </a:solidFill>
                <a:latin typeface="Trebuchet MS"/>
                <a:cs typeface="Trebuchet MS"/>
              </a:rPr>
              <a:t>mass </a:t>
            </a:r>
            <a:r>
              <a:rPr sz="2400" b="1" spc="-35" dirty="0">
                <a:solidFill>
                  <a:srgbClr val="FF0000"/>
                </a:solidFill>
                <a:latin typeface="Trebuchet MS"/>
                <a:cs typeface="Trebuchet MS"/>
              </a:rPr>
              <a:t>transfer: </a:t>
            </a:r>
            <a:r>
              <a:rPr sz="2000" spc="-85" dirty="0">
                <a:latin typeface="Trebuchet MS"/>
                <a:cs typeface="Trebuchet MS"/>
              </a:rPr>
              <a:t>solute  </a:t>
            </a:r>
            <a:r>
              <a:rPr sz="2000" spc="-105" dirty="0">
                <a:latin typeface="Trebuchet MS"/>
                <a:cs typeface="Trebuchet MS"/>
              </a:rPr>
              <a:t>transfer </a:t>
            </a:r>
            <a:r>
              <a:rPr sz="2000" spc="-90" dirty="0">
                <a:latin typeface="Trebuchet MS"/>
                <a:cs typeface="Trebuchet MS"/>
              </a:rPr>
              <a:t>from </a:t>
            </a:r>
            <a:r>
              <a:rPr sz="2000" b="1" spc="25" dirty="0">
                <a:solidFill>
                  <a:srgbClr val="00AF50"/>
                </a:solidFill>
                <a:latin typeface="Trebuchet MS"/>
                <a:cs typeface="Trebuchet MS"/>
              </a:rPr>
              <a:t>gas </a:t>
            </a:r>
            <a:r>
              <a:rPr sz="2000" b="1" spc="35" dirty="0">
                <a:solidFill>
                  <a:srgbClr val="00AF50"/>
                </a:solidFill>
                <a:latin typeface="Trebuchet MS"/>
                <a:cs typeface="Trebuchet MS"/>
              </a:rPr>
              <a:t>to</a:t>
            </a:r>
            <a:r>
              <a:rPr sz="2000" b="1" spc="-16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00AF50"/>
                </a:solidFill>
                <a:latin typeface="Trebuchet MS"/>
                <a:cs typeface="Trebuchet MS"/>
              </a:rPr>
              <a:t>liquid</a:t>
            </a:r>
            <a:endParaRPr sz="2000" dirty="0">
              <a:latin typeface="Trebuchet MS"/>
              <a:cs typeface="Trebuchet MS"/>
            </a:endParaRPr>
          </a:p>
        </p:txBody>
      </p:sp>
      <p:grpSp>
        <p:nvGrpSpPr>
          <p:cNvPr id="16" name="object 4"/>
          <p:cNvGrpSpPr/>
          <p:nvPr/>
        </p:nvGrpSpPr>
        <p:grpSpPr>
          <a:xfrm>
            <a:off x="5097963" y="2079904"/>
            <a:ext cx="934719" cy="4039235"/>
            <a:chOff x="5440426" y="1953005"/>
            <a:chExt cx="934719" cy="4039235"/>
          </a:xfrm>
        </p:grpSpPr>
        <p:sp>
          <p:nvSpPr>
            <p:cNvPr id="17" name="object 5"/>
            <p:cNvSpPr/>
            <p:nvPr/>
          </p:nvSpPr>
          <p:spPr>
            <a:xfrm>
              <a:off x="5450586" y="2486405"/>
              <a:ext cx="914400" cy="2971800"/>
            </a:xfrm>
            <a:custGeom>
              <a:avLst/>
              <a:gdLst/>
              <a:ahLst/>
              <a:cxnLst/>
              <a:rect l="l" t="t" r="r" b="b"/>
              <a:pathLst>
                <a:path w="914400" h="2971800">
                  <a:moveTo>
                    <a:pt x="0" y="2971800"/>
                  </a:moveTo>
                  <a:lnTo>
                    <a:pt x="914400" y="29718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97180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6"/>
            <p:cNvSpPr/>
            <p:nvPr/>
          </p:nvSpPr>
          <p:spPr>
            <a:xfrm>
              <a:off x="5450586" y="2486405"/>
              <a:ext cx="914400" cy="2971800"/>
            </a:xfrm>
            <a:custGeom>
              <a:avLst/>
              <a:gdLst/>
              <a:ahLst/>
              <a:cxnLst/>
              <a:rect l="l" t="t" r="r" b="b"/>
              <a:pathLst>
                <a:path w="914400" h="2971800">
                  <a:moveTo>
                    <a:pt x="0" y="0"/>
                  </a:moveTo>
                  <a:lnTo>
                    <a:pt x="914400" y="297180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/>
            <p:cNvSpPr/>
            <p:nvPr/>
          </p:nvSpPr>
          <p:spPr>
            <a:xfrm>
              <a:off x="5450586" y="2486405"/>
              <a:ext cx="914400" cy="2971800"/>
            </a:xfrm>
            <a:custGeom>
              <a:avLst/>
              <a:gdLst/>
              <a:ahLst/>
              <a:cxnLst/>
              <a:rect l="l" t="t" r="r" b="b"/>
              <a:pathLst>
                <a:path w="914400" h="2971800">
                  <a:moveTo>
                    <a:pt x="914400" y="0"/>
                  </a:moveTo>
                  <a:lnTo>
                    <a:pt x="0" y="297180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8"/>
            <p:cNvSpPr/>
            <p:nvPr/>
          </p:nvSpPr>
          <p:spPr>
            <a:xfrm>
              <a:off x="6076569" y="1953005"/>
              <a:ext cx="120650" cy="4039235"/>
            </a:xfrm>
            <a:custGeom>
              <a:avLst/>
              <a:gdLst/>
              <a:ahLst/>
              <a:cxnLst/>
              <a:rect l="l" t="t" r="r" b="b"/>
              <a:pathLst>
                <a:path w="120650" h="4039235">
                  <a:moveTo>
                    <a:pt x="120269" y="3935755"/>
                  </a:moveTo>
                  <a:lnTo>
                    <a:pt x="118237" y="3927818"/>
                  </a:lnTo>
                  <a:lnTo>
                    <a:pt x="112014" y="3924185"/>
                  </a:lnTo>
                  <a:lnTo>
                    <a:pt x="105918" y="3920566"/>
                  </a:lnTo>
                  <a:lnTo>
                    <a:pt x="97917" y="3922636"/>
                  </a:lnTo>
                  <a:lnTo>
                    <a:pt x="94234" y="3928795"/>
                  </a:lnTo>
                  <a:lnTo>
                    <a:pt x="73037" y="3964965"/>
                  </a:lnTo>
                  <a:lnTo>
                    <a:pt x="73126" y="3935755"/>
                  </a:lnTo>
                  <a:lnTo>
                    <a:pt x="74422" y="3505200"/>
                  </a:lnTo>
                  <a:lnTo>
                    <a:pt x="48514" y="3505200"/>
                  </a:lnTo>
                  <a:lnTo>
                    <a:pt x="47129" y="3965041"/>
                  </a:lnTo>
                  <a:lnTo>
                    <a:pt x="47066" y="3986517"/>
                  </a:lnTo>
                  <a:lnTo>
                    <a:pt x="47091" y="3964965"/>
                  </a:lnTo>
                  <a:lnTo>
                    <a:pt x="26035" y="3928592"/>
                  </a:lnTo>
                  <a:lnTo>
                    <a:pt x="22352" y="3922407"/>
                  </a:lnTo>
                  <a:lnTo>
                    <a:pt x="14478" y="3920299"/>
                  </a:lnTo>
                  <a:lnTo>
                    <a:pt x="8255" y="3923881"/>
                  </a:lnTo>
                  <a:lnTo>
                    <a:pt x="2159" y="3927462"/>
                  </a:lnTo>
                  <a:lnTo>
                    <a:pt x="0" y="3935387"/>
                  </a:lnTo>
                  <a:lnTo>
                    <a:pt x="3556" y="3941584"/>
                  </a:lnTo>
                  <a:lnTo>
                    <a:pt x="59817" y="4038663"/>
                  </a:lnTo>
                  <a:lnTo>
                    <a:pt x="74879" y="4012984"/>
                  </a:lnTo>
                  <a:lnTo>
                    <a:pt x="116586" y="3941915"/>
                  </a:lnTo>
                  <a:lnTo>
                    <a:pt x="120269" y="3935755"/>
                  </a:lnTo>
                  <a:close/>
                </a:path>
                <a:path w="120650" h="4039235">
                  <a:moveTo>
                    <a:pt x="120269" y="430530"/>
                  </a:moveTo>
                  <a:lnTo>
                    <a:pt x="118237" y="422656"/>
                  </a:lnTo>
                  <a:lnTo>
                    <a:pt x="105918" y="415417"/>
                  </a:lnTo>
                  <a:lnTo>
                    <a:pt x="97917" y="417449"/>
                  </a:lnTo>
                  <a:lnTo>
                    <a:pt x="94234" y="423545"/>
                  </a:lnTo>
                  <a:lnTo>
                    <a:pt x="73037" y="459714"/>
                  </a:lnTo>
                  <a:lnTo>
                    <a:pt x="74422" y="0"/>
                  </a:lnTo>
                  <a:lnTo>
                    <a:pt x="48514" y="0"/>
                  </a:lnTo>
                  <a:lnTo>
                    <a:pt x="47129" y="459854"/>
                  </a:lnTo>
                  <a:lnTo>
                    <a:pt x="47053" y="481698"/>
                  </a:lnTo>
                  <a:lnTo>
                    <a:pt x="47053" y="459714"/>
                  </a:lnTo>
                  <a:lnTo>
                    <a:pt x="26035" y="423418"/>
                  </a:lnTo>
                  <a:lnTo>
                    <a:pt x="22352" y="417195"/>
                  </a:lnTo>
                  <a:lnTo>
                    <a:pt x="14478" y="415036"/>
                  </a:lnTo>
                  <a:lnTo>
                    <a:pt x="2159" y="422275"/>
                  </a:lnTo>
                  <a:lnTo>
                    <a:pt x="0" y="430149"/>
                  </a:lnTo>
                  <a:lnTo>
                    <a:pt x="3556" y="436372"/>
                  </a:lnTo>
                  <a:lnTo>
                    <a:pt x="59817" y="533400"/>
                  </a:lnTo>
                  <a:lnTo>
                    <a:pt x="74879" y="507746"/>
                  </a:lnTo>
                  <a:lnTo>
                    <a:pt x="116586" y="436753"/>
                  </a:lnTo>
                  <a:lnTo>
                    <a:pt x="120269" y="430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9"/>
          <p:cNvSpPr txBox="1"/>
          <p:nvPr/>
        </p:nvSpPr>
        <p:spPr>
          <a:xfrm>
            <a:off x="4710485" y="6009640"/>
            <a:ext cx="10261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Gas</a:t>
            </a:r>
            <a:endParaRPr sz="1800">
              <a:latin typeface="Trebuchet MS"/>
              <a:cs typeface="Trebuchet MS"/>
            </a:endParaRPr>
          </a:p>
          <a:p>
            <a:pPr marL="38100" marR="30480">
              <a:lnSpc>
                <a:spcPct val="100000"/>
              </a:lnSpc>
            </a:pPr>
            <a:r>
              <a:rPr sz="1800" spc="-95" dirty="0">
                <a:latin typeface="Trebuchet MS"/>
                <a:cs typeface="Trebuchet MS"/>
              </a:rPr>
              <a:t>(air </a:t>
            </a:r>
            <a:r>
              <a:rPr sz="1800" spc="105" dirty="0">
                <a:latin typeface="Trebuchet MS"/>
                <a:cs typeface="Trebuchet MS"/>
              </a:rPr>
              <a:t>+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high  </a:t>
            </a:r>
            <a:r>
              <a:rPr sz="1800" spc="25" dirty="0">
                <a:latin typeface="Trebuchet MS"/>
                <a:cs typeface="Trebuchet MS"/>
              </a:rPr>
              <a:t>CO</a:t>
            </a:r>
            <a:r>
              <a:rPr sz="1800" spc="37" baseline="-20833" dirty="0">
                <a:latin typeface="Trebuchet MS"/>
                <a:cs typeface="Trebuchet MS"/>
              </a:rPr>
              <a:t>2</a:t>
            </a:r>
            <a:r>
              <a:rPr sz="1800" spc="25" dirty="0">
                <a:latin typeface="Trebuchet MS"/>
                <a:cs typeface="Trebuchet MS"/>
              </a:rPr>
              <a:t>/SO</a:t>
            </a:r>
            <a:r>
              <a:rPr sz="1800" spc="37" baseline="-20833" dirty="0">
                <a:latin typeface="Trebuchet MS"/>
                <a:cs typeface="Trebuchet MS"/>
              </a:rPr>
              <a:t>2</a:t>
            </a:r>
            <a:endParaRPr sz="1800" baseline="-20833">
              <a:latin typeface="Trebuchet MS"/>
              <a:cs typeface="Trebuchet MS"/>
            </a:endParaRPr>
          </a:p>
        </p:txBody>
      </p:sp>
      <p:sp>
        <p:nvSpPr>
          <p:cNvPr id="22" name="object 10"/>
          <p:cNvSpPr txBox="1"/>
          <p:nvPr/>
        </p:nvSpPr>
        <p:spPr>
          <a:xfrm>
            <a:off x="4681657" y="1125086"/>
            <a:ext cx="10083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Gas</a:t>
            </a:r>
            <a:endParaRPr sz="1800" dirty="0">
              <a:latin typeface="Trebuchet MS"/>
              <a:cs typeface="Trebuchet MS"/>
            </a:endParaRPr>
          </a:p>
          <a:p>
            <a:pPr marL="38100" marR="30480">
              <a:lnSpc>
                <a:spcPct val="100000"/>
              </a:lnSpc>
            </a:pPr>
            <a:r>
              <a:rPr sz="1800" spc="-95" dirty="0">
                <a:latin typeface="Trebuchet MS"/>
                <a:cs typeface="Trebuchet MS"/>
              </a:rPr>
              <a:t>(air </a:t>
            </a:r>
            <a:r>
              <a:rPr sz="1800" spc="105" dirty="0">
                <a:latin typeface="Trebuchet MS"/>
                <a:cs typeface="Trebuchet MS"/>
              </a:rPr>
              <a:t>+ </a:t>
            </a:r>
            <a:r>
              <a:rPr sz="1800" spc="-60" dirty="0">
                <a:latin typeface="Trebuchet MS"/>
                <a:cs typeface="Trebuchet MS"/>
              </a:rPr>
              <a:t>low  </a:t>
            </a:r>
            <a:r>
              <a:rPr sz="1800" spc="210" dirty="0">
                <a:latin typeface="Trebuchet MS"/>
                <a:cs typeface="Trebuchet MS"/>
              </a:rPr>
              <a:t>C</a:t>
            </a:r>
            <a:r>
              <a:rPr sz="1800" spc="235" dirty="0">
                <a:latin typeface="Trebuchet MS"/>
                <a:cs typeface="Trebuchet MS"/>
              </a:rPr>
              <a:t>O</a:t>
            </a:r>
            <a:r>
              <a:rPr sz="1800" spc="-44" baseline="-20833" dirty="0">
                <a:latin typeface="Trebuchet MS"/>
                <a:cs typeface="Trebuchet MS"/>
              </a:rPr>
              <a:t>2</a:t>
            </a:r>
            <a:r>
              <a:rPr sz="1800" spc="-65" dirty="0">
                <a:latin typeface="Trebuchet MS"/>
                <a:cs typeface="Trebuchet MS"/>
              </a:rPr>
              <a:t>/S</a:t>
            </a:r>
            <a:r>
              <a:rPr sz="1800" spc="-90" dirty="0">
                <a:latin typeface="Trebuchet MS"/>
                <a:cs typeface="Trebuchet MS"/>
              </a:rPr>
              <a:t>O</a:t>
            </a:r>
            <a:r>
              <a:rPr sz="1800" spc="-44" baseline="-20833" dirty="0">
                <a:latin typeface="Trebuchet MS"/>
                <a:cs typeface="Trebuchet MS"/>
              </a:rPr>
              <a:t>2</a:t>
            </a:r>
            <a:r>
              <a:rPr sz="1800" spc="-80" dirty="0">
                <a:latin typeface="Trebuchet MS"/>
                <a:cs typeface="Trebuchet MS"/>
              </a:rPr>
              <a:t>)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23" name="object 11"/>
          <p:cNvGrpSpPr/>
          <p:nvPr/>
        </p:nvGrpSpPr>
        <p:grpSpPr>
          <a:xfrm>
            <a:off x="5125521" y="2003704"/>
            <a:ext cx="831215" cy="4191635"/>
            <a:chOff x="5467984" y="1876805"/>
            <a:chExt cx="831215" cy="4191635"/>
          </a:xfrm>
        </p:grpSpPr>
        <p:sp>
          <p:nvSpPr>
            <p:cNvPr id="24" name="object 12"/>
            <p:cNvSpPr/>
            <p:nvPr/>
          </p:nvSpPr>
          <p:spPr>
            <a:xfrm>
              <a:off x="5831585" y="2867405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5994" y="105840"/>
                  </a:lnTo>
                  <a:lnTo>
                    <a:pt x="22336" y="130063"/>
                  </a:lnTo>
                  <a:lnTo>
                    <a:pt x="46559" y="146405"/>
                  </a:lnTo>
                  <a:lnTo>
                    <a:pt x="76200" y="152400"/>
                  </a:lnTo>
                  <a:lnTo>
                    <a:pt x="105840" y="146405"/>
                  </a:lnTo>
                  <a:lnTo>
                    <a:pt x="130063" y="130063"/>
                  </a:lnTo>
                  <a:lnTo>
                    <a:pt x="146405" y="105840"/>
                  </a:lnTo>
                  <a:lnTo>
                    <a:pt x="152400" y="76200"/>
                  </a:lnTo>
                  <a:lnTo>
                    <a:pt x="146405" y="46559"/>
                  </a:lnTo>
                  <a:lnTo>
                    <a:pt x="130063" y="22336"/>
                  </a:lnTo>
                  <a:lnTo>
                    <a:pt x="105840" y="599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3"/>
            <p:cNvSpPr/>
            <p:nvPr/>
          </p:nvSpPr>
          <p:spPr>
            <a:xfrm>
              <a:off x="5831585" y="2867405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05840" y="5994"/>
                  </a:lnTo>
                  <a:lnTo>
                    <a:pt x="130063" y="22336"/>
                  </a:lnTo>
                  <a:lnTo>
                    <a:pt x="146405" y="46559"/>
                  </a:lnTo>
                  <a:lnTo>
                    <a:pt x="152400" y="76200"/>
                  </a:lnTo>
                  <a:lnTo>
                    <a:pt x="146405" y="105840"/>
                  </a:lnTo>
                  <a:lnTo>
                    <a:pt x="130063" y="130063"/>
                  </a:lnTo>
                  <a:lnTo>
                    <a:pt x="105840" y="146405"/>
                  </a:lnTo>
                  <a:lnTo>
                    <a:pt x="76200" y="152400"/>
                  </a:lnTo>
                  <a:lnTo>
                    <a:pt x="46559" y="146405"/>
                  </a:lnTo>
                  <a:lnTo>
                    <a:pt x="22336" y="130063"/>
                  </a:lnTo>
                  <a:lnTo>
                    <a:pt x="5994" y="105840"/>
                  </a:lnTo>
                  <a:lnTo>
                    <a:pt x="0" y="7620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4"/>
            <p:cNvSpPr/>
            <p:nvPr/>
          </p:nvSpPr>
          <p:spPr>
            <a:xfrm>
              <a:off x="5516879" y="3238500"/>
              <a:ext cx="172211" cy="1722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5"/>
            <p:cNvSpPr/>
            <p:nvPr/>
          </p:nvSpPr>
          <p:spPr>
            <a:xfrm>
              <a:off x="5897879" y="3162300"/>
              <a:ext cx="172211" cy="1722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6"/>
            <p:cNvSpPr/>
            <p:nvPr/>
          </p:nvSpPr>
          <p:spPr>
            <a:xfrm>
              <a:off x="6126479" y="4610100"/>
              <a:ext cx="172211" cy="172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7"/>
            <p:cNvSpPr/>
            <p:nvPr/>
          </p:nvSpPr>
          <p:spPr>
            <a:xfrm>
              <a:off x="5593079" y="3543300"/>
              <a:ext cx="172211" cy="172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8"/>
            <p:cNvSpPr/>
            <p:nvPr/>
          </p:nvSpPr>
          <p:spPr>
            <a:xfrm>
              <a:off x="5974079" y="3619500"/>
              <a:ext cx="172211" cy="172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9"/>
            <p:cNvSpPr/>
            <p:nvPr/>
          </p:nvSpPr>
          <p:spPr>
            <a:xfrm>
              <a:off x="5669279" y="4152900"/>
              <a:ext cx="172211" cy="172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0"/>
            <p:cNvSpPr/>
            <p:nvPr/>
          </p:nvSpPr>
          <p:spPr>
            <a:xfrm>
              <a:off x="5745479" y="4762500"/>
              <a:ext cx="172211" cy="172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1"/>
            <p:cNvSpPr/>
            <p:nvPr/>
          </p:nvSpPr>
          <p:spPr>
            <a:xfrm>
              <a:off x="6126479" y="4229100"/>
              <a:ext cx="172211" cy="172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2"/>
            <p:cNvSpPr/>
            <p:nvPr/>
          </p:nvSpPr>
          <p:spPr>
            <a:xfrm>
              <a:off x="5983985" y="2715005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5994" y="105840"/>
                  </a:lnTo>
                  <a:lnTo>
                    <a:pt x="22336" y="130063"/>
                  </a:lnTo>
                  <a:lnTo>
                    <a:pt x="46559" y="146405"/>
                  </a:lnTo>
                  <a:lnTo>
                    <a:pt x="76200" y="152400"/>
                  </a:lnTo>
                  <a:lnTo>
                    <a:pt x="105840" y="146405"/>
                  </a:lnTo>
                  <a:lnTo>
                    <a:pt x="130063" y="130063"/>
                  </a:lnTo>
                  <a:lnTo>
                    <a:pt x="146405" y="105840"/>
                  </a:lnTo>
                  <a:lnTo>
                    <a:pt x="152400" y="76200"/>
                  </a:lnTo>
                  <a:lnTo>
                    <a:pt x="146405" y="46559"/>
                  </a:lnTo>
                  <a:lnTo>
                    <a:pt x="130063" y="22336"/>
                  </a:lnTo>
                  <a:lnTo>
                    <a:pt x="105840" y="599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23"/>
            <p:cNvSpPr/>
            <p:nvPr/>
          </p:nvSpPr>
          <p:spPr>
            <a:xfrm>
              <a:off x="5983985" y="2715005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05840" y="5994"/>
                  </a:lnTo>
                  <a:lnTo>
                    <a:pt x="130063" y="22336"/>
                  </a:lnTo>
                  <a:lnTo>
                    <a:pt x="146405" y="46559"/>
                  </a:lnTo>
                  <a:lnTo>
                    <a:pt x="152400" y="76200"/>
                  </a:lnTo>
                  <a:lnTo>
                    <a:pt x="146405" y="105840"/>
                  </a:lnTo>
                  <a:lnTo>
                    <a:pt x="130063" y="130063"/>
                  </a:lnTo>
                  <a:lnTo>
                    <a:pt x="105840" y="146405"/>
                  </a:lnTo>
                  <a:lnTo>
                    <a:pt x="76200" y="152400"/>
                  </a:lnTo>
                  <a:lnTo>
                    <a:pt x="46559" y="146405"/>
                  </a:lnTo>
                  <a:lnTo>
                    <a:pt x="22336" y="130063"/>
                  </a:lnTo>
                  <a:lnTo>
                    <a:pt x="5994" y="105840"/>
                  </a:lnTo>
                  <a:lnTo>
                    <a:pt x="0" y="7620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24"/>
            <p:cNvSpPr/>
            <p:nvPr/>
          </p:nvSpPr>
          <p:spPr>
            <a:xfrm>
              <a:off x="5516879" y="3924300"/>
              <a:ext cx="172211" cy="172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25"/>
            <p:cNvSpPr/>
            <p:nvPr/>
          </p:nvSpPr>
          <p:spPr>
            <a:xfrm>
              <a:off x="5974079" y="5143500"/>
              <a:ext cx="172211" cy="172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26"/>
            <p:cNvSpPr/>
            <p:nvPr/>
          </p:nvSpPr>
          <p:spPr>
            <a:xfrm>
              <a:off x="6126479" y="3848100"/>
              <a:ext cx="172211" cy="172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27"/>
            <p:cNvSpPr/>
            <p:nvPr/>
          </p:nvSpPr>
          <p:spPr>
            <a:xfrm>
              <a:off x="5516879" y="4610100"/>
              <a:ext cx="172211" cy="172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28"/>
            <p:cNvSpPr/>
            <p:nvPr/>
          </p:nvSpPr>
          <p:spPr>
            <a:xfrm>
              <a:off x="5669279" y="5143500"/>
              <a:ext cx="172211" cy="172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29"/>
            <p:cNvSpPr/>
            <p:nvPr/>
          </p:nvSpPr>
          <p:spPr>
            <a:xfrm>
              <a:off x="6126479" y="3314700"/>
              <a:ext cx="172211" cy="1722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0"/>
            <p:cNvSpPr/>
            <p:nvPr/>
          </p:nvSpPr>
          <p:spPr>
            <a:xfrm>
              <a:off x="5593079" y="2705100"/>
              <a:ext cx="172211" cy="1722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1"/>
            <p:cNvSpPr/>
            <p:nvPr/>
          </p:nvSpPr>
          <p:spPr>
            <a:xfrm>
              <a:off x="5467985" y="1876805"/>
              <a:ext cx="120650" cy="4191635"/>
            </a:xfrm>
            <a:custGeom>
              <a:avLst/>
              <a:gdLst/>
              <a:ahLst/>
              <a:cxnLst/>
              <a:rect l="l" t="t" r="r" b="b"/>
              <a:pathLst>
                <a:path w="120650" h="4191635">
                  <a:moveTo>
                    <a:pt x="120269" y="3684524"/>
                  </a:moveTo>
                  <a:lnTo>
                    <a:pt x="75234" y="3607054"/>
                  </a:lnTo>
                  <a:lnTo>
                    <a:pt x="60325" y="3581400"/>
                  </a:lnTo>
                  <a:lnTo>
                    <a:pt x="3556" y="3678047"/>
                  </a:lnTo>
                  <a:lnTo>
                    <a:pt x="0" y="3684270"/>
                  </a:lnTo>
                  <a:lnTo>
                    <a:pt x="2032" y="3692144"/>
                  </a:lnTo>
                  <a:lnTo>
                    <a:pt x="8255" y="3695827"/>
                  </a:lnTo>
                  <a:lnTo>
                    <a:pt x="14351" y="3699510"/>
                  </a:lnTo>
                  <a:lnTo>
                    <a:pt x="22352" y="3697351"/>
                  </a:lnTo>
                  <a:lnTo>
                    <a:pt x="25908" y="3691255"/>
                  </a:lnTo>
                  <a:lnTo>
                    <a:pt x="47218" y="3654983"/>
                  </a:lnTo>
                  <a:lnTo>
                    <a:pt x="47294" y="3632758"/>
                  </a:lnTo>
                  <a:lnTo>
                    <a:pt x="47244" y="3654945"/>
                  </a:lnTo>
                  <a:lnTo>
                    <a:pt x="45847" y="4190962"/>
                  </a:lnTo>
                  <a:lnTo>
                    <a:pt x="71755" y="4191038"/>
                  </a:lnTo>
                  <a:lnTo>
                    <a:pt x="73025" y="3699637"/>
                  </a:lnTo>
                  <a:lnTo>
                    <a:pt x="73126" y="3654945"/>
                  </a:lnTo>
                  <a:lnTo>
                    <a:pt x="94234" y="3691382"/>
                  </a:lnTo>
                  <a:lnTo>
                    <a:pt x="97790" y="3697605"/>
                  </a:lnTo>
                  <a:lnTo>
                    <a:pt x="105791" y="3699637"/>
                  </a:lnTo>
                  <a:lnTo>
                    <a:pt x="112014" y="3696081"/>
                  </a:lnTo>
                  <a:lnTo>
                    <a:pt x="118110" y="3692525"/>
                  </a:lnTo>
                  <a:lnTo>
                    <a:pt x="120269" y="3684524"/>
                  </a:lnTo>
                  <a:close/>
                </a:path>
                <a:path w="120650" h="4191635">
                  <a:moveTo>
                    <a:pt x="120269" y="103124"/>
                  </a:moveTo>
                  <a:lnTo>
                    <a:pt x="75234" y="25654"/>
                  </a:lnTo>
                  <a:lnTo>
                    <a:pt x="60325" y="0"/>
                  </a:lnTo>
                  <a:lnTo>
                    <a:pt x="3556" y="96647"/>
                  </a:lnTo>
                  <a:lnTo>
                    <a:pt x="0" y="102870"/>
                  </a:lnTo>
                  <a:lnTo>
                    <a:pt x="2032" y="110744"/>
                  </a:lnTo>
                  <a:lnTo>
                    <a:pt x="8255" y="114427"/>
                  </a:lnTo>
                  <a:lnTo>
                    <a:pt x="14351" y="118110"/>
                  </a:lnTo>
                  <a:lnTo>
                    <a:pt x="22352" y="115951"/>
                  </a:lnTo>
                  <a:lnTo>
                    <a:pt x="25908" y="109855"/>
                  </a:lnTo>
                  <a:lnTo>
                    <a:pt x="47218" y="73583"/>
                  </a:lnTo>
                  <a:lnTo>
                    <a:pt x="47294" y="51358"/>
                  </a:lnTo>
                  <a:lnTo>
                    <a:pt x="47244" y="73545"/>
                  </a:lnTo>
                  <a:lnTo>
                    <a:pt x="45847" y="609600"/>
                  </a:lnTo>
                  <a:lnTo>
                    <a:pt x="71755" y="609600"/>
                  </a:lnTo>
                  <a:lnTo>
                    <a:pt x="73025" y="118237"/>
                  </a:lnTo>
                  <a:lnTo>
                    <a:pt x="73126" y="73545"/>
                  </a:lnTo>
                  <a:lnTo>
                    <a:pt x="94234" y="109982"/>
                  </a:lnTo>
                  <a:lnTo>
                    <a:pt x="97790" y="116205"/>
                  </a:lnTo>
                  <a:lnTo>
                    <a:pt x="105791" y="118237"/>
                  </a:lnTo>
                  <a:lnTo>
                    <a:pt x="112014" y="114681"/>
                  </a:lnTo>
                  <a:lnTo>
                    <a:pt x="118110" y="111125"/>
                  </a:lnTo>
                  <a:lnTo>
                    <a:pt x="120269" y="103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32"/>
          <p:cNvSpPr txBox="1"/>
          <p:nvPr/>
        </p:nvSpPr>
        <p:spPr>
          <a:xfrm>
            <a:off x="5796862" y="1153398"/>
            <a:ext cx="15614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FF0000"/>
                </a:solidFill>
                <a:latin typeface="Trebuchet MS"/>
                <a:cs typeface="Trebuchet MS"/>
              </a:rPr>
              <a:t>Liquid</a:t>
            </a:r>
            <a:endParaRPr sz="180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</a:pPr>
            <a:r>
              <a:rPr sz="1800" spc="-25" dirty="0">
                <a:solidFill>
                  <a:srgbClr val="FF0000"/>
                </a:solidFill>
                <a:latin typeface="Trebuchet MS"/>
                <a:cs typeface="Trebuchet MS"/>
              </a:rPr>
              <a:t>(Water+ </a:t>
            </a:r>
            <a:r>
              <a:rPr sz="1800" spc="-85" dirty="0">
                <a:solidFill>
                  <a:srgbClr val="FF0000"/>
                </a:solidFill>
                <a:latin typeface="Trebuchet MS"/>
                <a:cs typeface="Trebuchet MS"/>
              </a:rPr>
              <a:t>less</a:t>
            </a:r>
            <a:r>
              <a:rPr sz="1800" spc="-1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0000"/>
                </a:solidFill>
                <a:latin typeface="Trebuchet MS"/>
                <a:cs typeface="Trebuchet MS"/>
              </a:rPr>
              <a:t>or</a:t>
            </a:r>
            <a:endParaRPr sz="180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</a:pPr>
            <a:r>
              <a:rPr sz="1800" spc="-30" dirty="0">
                <a:solidFill>
                  <a:srgbClr val="FF0000"/>
                </a:solidFill>
                <a:latin typeface="Trebuchet MS"/>
                <a:cs typeface="Trebuchet MS"/>
              </a:rPr>
              <a:t>no</a:t>
            </a:r>
            <a:r>
              <a:rPr sz="1800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0000"/>
                </a:solidFill>
                <a:latin typeface="Trebuchet MS"/>
                <a:cs typeface="Trebuchet MS"/>
              </a:rPr>
              <a:t>CO</a:t>
            </a:r>
            <a:r>
              <a:rPr sz="1800" spc="15" baseline="-20833" dirty="0">
                <a:solidFill>
                  <a:srgbClr val="FF0000"/>
                </a:solidFill>
                <a:latin typeface="Trebuchet MS"/>
                <a:cs typeface="Trebuchet MS"/>
              </a:rPr>
              <a:t>2</a:t>
            </a:r>
            <a:r>
              <a:rPr sz="1800" spc="10" dirty="0">
                <a:solidFill>
                  <a:srgbClr val="FF0000"/>
                </a:solidFill>
                <a:latin typeface="Trebuchet MS"/>
                <a:cs typeface="Trebuchet MS"/>
              </a:rPr>
              <a:t>/SO</a:t>
            </a:r>
            <a:r>
              <a:rPr sz="1800" spc="15" baseline="-20833" dirty="0">
                <a:solidFill>
                  <a:srgbClr val="FF0000"/>
                </a:solidFill>
                <a:latin typeface="Trebuchet MS"/>
                <a:cs typeface="Trebuchet MS"/>
              </a:rPr>
              <a:t>2</a:t>
            </a:r>
            <a:r>
              <a:rPr sz="1800" spc="10" dirty="0">
                <a:solidFill>
                  <a:srgbClr val="FF0000"/>
                </a:solidFill>
                <a:latin typeface="Trebuchet MS"/>
                <a:cs typeface="Trebuchet MS"/>
              </a:rPr>
              <a:t>)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45" name="object 33"/>
          <p:cNvGrpSpPr/>
          <p:nvPr/>
        </p:nvGrpSpPr>
        <p:grpSpPr>
          <a:xfrm>
            <a:off x="7065701" y="1184223"/>
            <a:ext cx="3947160" cy="5168215"/>
            <a:chOff x="7408164" y="952500"/>
            <a:chExt cx="3947160" cy="5273040"/>
          </a:xfrm>
        </p:grpSpPr>
        <p:sp>
          <p:nvSpPr>
            <p:cNvPr id="46" name="object 34"/>
            <p:cNvSpPr/>
            <p:nvPr/>
          </p:nvSpPr>
          <p:spPr>
            <a:xfrm>
              <a:off x="8435340" y="952500"/>
              <a:ext cx="2919983" cy="52730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35"/>
            <p:cNvSpPr/>
            <p:nvPr/>
          </p:nvSpPr>
          <p:spPr>
            <a:xfrm>
              <a:off x="7408164" y="1877822"/>
              <a:ext cx="1499869" cy="22057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36"/>
          <p:cNvSpPr txBox="1"/>
          <p:nvPr/>
        </p:nvSpPr>
        <p:spPr>
          <a:xfrm>
            <a:off x="9632879" y="6098032"/>
            <a:ext cx="654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5080" indent="-64135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rebuchet MS"/>
                <a:cs typeface="Trebuchet MS"/>
              </a:rPr>
              <a:t>+high  </a:t>
            </a:r>
            <a:r>
              <a:rPr sz="1800" spc="-5" dirty="0">
                <a:latin typeface="Trebuchet MS"/>
                <a:cs typeface="Trebuchet MS"/>
              </a:rPr>
              <a:t>so</a:t>
            </a:r>
            <a:r>
              <a:rPr sz="1800" spc="-120" dirty="0">
                <a:latin typeface="Trebuchet MS"/>
                <a:cs typeface="Trebuchet MS"/>
              </a:rPr>
              <a:t>lute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9" name="object 37"/>
          <p:cNvSpPr txBox="1"/>
          <p:nvPr/>
        </p:nvSpPr>
        <p:spPr>
          <a:xfrm>
            <a:off x="10042454" y="5107077"/>
            <a:ext cx="6546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rebuchet MS"/>
                <a:cs typeface="Trebuchet MS"/>
              </a:rPr>
              <a:t>+high</a:t>
            </a:r>
            <a:endParaRPr sz="180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</a:pPr>
            <a:r>
              <a:rPr sz="1800" spc="-80" dirty="0">
                <a:latin typeface="Trebuchet MS"/>
                <a:cs typeface="Trebuchet MS"/>
              </a:rPr>
              <a:t>solute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0" name="object 38"/>
          <p:cNvSpPr txBox="1"/>
          <p:nvPr/>
        </p:nvSpPr>
        <p:spPr>
          <a:xfrm>
            <a:off x="10620920" y="1194181"/>
            <a:ext cx="1126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rebuchet MS"/>
                <a:cs typeface="Trebuchet MS"/>
              </a:rPr>
              <a:t>+low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solute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1" name="object 39"/>
          <p:cNvSpPr txBox="1"/>
          <p:nvPr/>
        </p:nvSpPr>
        <p:spPr>
          <a:xfrm>
            <a:off x="10861222" y="2039010"/>
            <a:ext cx="10172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rebuchet MS"/>
                <a:cs typeface="Trebuchet MS"/>
              </a:rPr>
              <a:t>+low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solut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2" name="object 40"/>
          <p:cNvSpPr txBox="1"/>
          <p:nvPr/>
        </p:nvSpPr>
        <p:spPr>
          <a:xfrm>
            <a:off x="6044875" y="5846877"/>
            <a:ext cx="2317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FF0000"/>
                </a:solidFill>
                <a:latin typeface="Trebuchet MS"/>
                <a:cs typeface="Trebuchet MS"/>
              </a:rPr>
              <a:t>Liquid</a:t>
            </a:r>
            <a:endParaRPr sz="18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</a:pPr>
            <a:r>
              <a:rPr sz="1800" spc="-25" dirty="0">
                <a:solidFill>
                  <a:srgbClr val="FF0000"/>
                </a:solidFill>
                <a:latin typeface="Trebuchet MS"/>
                <a:cs typeface="Trebuchet MS"/>
              </a:rPr>
              <a:t>(Water+ </a:t>
            </a:r>
            <a:r>
              <a:rPr sz="1800" spc="-110" dirty="0">
                <a:solidFill>
                  <a:srgbClr val="FF0000"/>
                </a:solidFill>
                <a:latin typeface="Trebuchet MS"/>
                <a:cs typeface="Trebuchet MS"/>
              </a:rPr>
              <a:t>high</a:t>
            </a:r>
            <a:r>
              <a:rPr sz="1800" spc="-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0000"/>
                </a:solidFill>
                <a:latin typeface="Trebuchet MS"/>
                <a:cs typeface="Trebuchet MS"/>
              </a:rPr>
              <a:t>CO</a:t>
            </a:r>
            <a:r>
              <a:rPr sz="1800" spc="15" baseline="-20833" dirty="0">
                <a:solidFill>
                  <a:srgbClr val="FF0000"/>
                </a:solidFill>
                <a:latin typeface="Trebuchet MS"/>
                <a:cs typeface="Trebuchet MS"/>
              </a:rPr>
              <a:t>2</a:t>
            </a:r>
            <a:r>
              <a:rPr sz="1800" spc="10" dirty="0">
                <a:solidFill>
                  <a:srgbClr val="FF0000"/>
                </a:solidFill>
                <a:latin typeface="Trebuchet MS"/>
                <a:cs typeface="Trebuchet MS"/>
              </a:rPr>
              <a:t>/SO</a:t>
            </a:r>
            <a:r>
              <a:rPr sz="1800" spc="15" baseline="-20833" dirty="0">
                <a:solidFill>
                  <a:srgbClr val="FF0000"/>
                </a:solidFill>
                <a:latin typeface="Trebuchet MS"/>
                <a:cs typeface="Trebuchet MS"/>
              </a:rPr>
              <a:t>2</a:t>
            </a:r>
            <a:r>
              <a:rPr sz="1800" spc="10" dirty="0">
                <a:solidFill>
                  <a:srgbClr val="FF0000"/>
                </a:solidFill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4163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391673"/>
            <a:ext cx="8253412" cy="273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7" name=" 19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3209825" y="27547888"/>
            <a:ext cx="0" cy="0"/>
          </a:xfrm>
          <a:custGeom>
            <a:avLst/>
            <a:gdLst>
              <a:gd name="T0" fmla="+- 0 27322 27322"/>
              <a:gd name="T1" fmla="*/ T0 w 1"/>
              <a:gd name="T2" fmla="+- 0 14145 14145"/>
              <a:gd name="T3" fmla="*/ 14145 h 1"/>
              <a:gd name="T4" fmla="+- 0 27322 27322"/>
              <a:gd name="T5" fmla="*/ T4 w 1"/>
              <a:gd name="T6" fmla="+- 0 14145 14145"/>
              <a:gd name="T7" fmla="*/ 14145 h 1"/>
              <a:gd name="T8" fmla="+- 0 27322 27322"/>
              <a:gd name="T9" fmla="*/ T8 w 1"/>
              <a:gd name="T10" fmla="+- 0 14145 14145"/>
              <a:gd name="T11" fmla="*/ 14145 h 1"/>
              <a:gd name="T12" fmla="+- 0 27322 27322"/>
              <a:gd name="T13" fmla="*/ T12 w 1"/>
              <a:gd name="T14" fmla="+- 0 14145 14145"/>
              <a:gd name="T15" fmla="*/ 14145 h 1"/>
              <a:gd name="T16" fmla="+- 0 27322 27322"/>
              <a:gd name="T17" fmla="*/ T16 w 1"/>
              <a:gd name="T18" fmla="+- 0 14145 14145"/>
              <a:gd name="T19" fmla="*/ 14145 h 1"/>
              <a:gd name="T20" fmla="+- 0 27322 27322"/>
              <a:gd name="T21" fmla="*/ T20 w 1"/>
              <a:gd name="T22" fmla="+- 0 14145 14145"/>
              <a:gd name="T23" fmla="*/ 14145 h 1"/>
              <a:gd name="T24" fmla="+- 0 27322 27322"/>
              <a:gd name="T25" fmla="*/ T24 w 1"/>
              <a:gd name="T26" fmla="+- 0 14145 14145"/>
              <a:gd name="T27" fmla="*/ 14145 h 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0536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Multiphase system example: Extraction</a:t>
            </a:r>
          </a:p>
        </p:txBody>
      </p:sp>
      <p:sp>
        <p:nvSpPr>
          <p:cNvPr id="40" name="object 4"/>
          <p:cNvSpPr/>
          <p:nvPr/>
        </p:nvSpPr>
        <p:spPr>
          <a:xfrm>
            <a:off x="5039687" y="1371623"/>
            <a:ext cx="6755319" cy="3441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5"/>
          <p:cNvSpPr txBox="1"/>
          <p:nvPr/>
        </p:nvSpPr>
        <p:spPr>
          <a:xfrm>
            <a:off x="1052970" y="1697938"/>
            <a:ext cx="355600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Liquid-Liquid </a:t>
            </a:r>
            <a:r>
              <a:rPr sz="1800" spc="-5" dirty="0">
                <a:latin typeface="Arial"/>
                <a:cs typeface="Arial"/>
              </a:rPr>
              <a:t>extraction is a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mass 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transfer operation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a liquid  solution </a:t>
            </a:r>
            <a:r>
              <a:rPr sz="1800" dirty="0">
                <a:latin typeface="Arial"/>
                <a:cs typeface="Arial"/>
              </a:rPr>
              <a:t>(the </a:t>
            </a:r>
            <a:r>
              <a:rPr sz="1800" spc="-5" dirty="0">
                <a:latin typeface="Arial"/>
                <a:cs typeface="Arial"/>
              </a:rPr>
              <a:t>feed) is contacted 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an 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immiscible </a:t>
            </a: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or 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nearly  immiscible </a:t>
            </a: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liquid 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(solvent) </a:t>
            </a:r>
            <a:r>
              <a:rPr sz="1800" spc="-5" dirty="0">
                <a:latin typeface="Arial"/>
                <a:cs typeface="Arial"/>
              </a:rPr>
              <a:t>that  </a:t>
            </a:r>
            <a:r>
              <a:rPr sz="1800" spc="-10" dirty="0">
                <a:latin typeface="Arial"/>
                <a:cs typeface="Arial"/>
              </a:rPr>
              <a:t>exhibits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preferential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affinity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or 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selectivity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towards one </a:t>
            </a:r>
            <a:r>
              <a:rPr sz="1800" spc="-5" dirty="0">
                <a:latin typeface="Arial"/>
                <a:cs typeface="Arial"/>
              </a:rPr>
              <a:t>or more  of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components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feed.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6"/>
          <p:cNvSpPr txBox="1"/>
          <p:nvPr/>
        </p:nvSpPr>
        <p:spPr>
          <a:xfrm>
            <a:off x="1052970" y="4787721"/>
            <a:ext cx="1001903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95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separate 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closed-boiling </a:t>
            </a: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point 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mixture that cannot </a:t>
            </a: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withstand high 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temperature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distillation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Recovery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penicillin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fermentation broth; solvent: </a:t>
            </a:r>
            <a:r>
              <a:rPr sz="1800" spc="-10" dirty="0">
                <a:latin typeface="Arial"/>
                <a:cs typeface="Arial"/>
              </a:rPr>
              <a:t>butyl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acetate.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Perfumes, fragrances and essential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oils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Recovery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acetic acid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dilute aqueous solutions; solvent: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ethyl-acetate.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3" name="object 7"/>
          <p:cNvGrpSpPr/>
          <p:nvPr/>
        </p:nvGrpSpPr>
        <p:grpSpPr>
          <a:xfrm>
            <a:off x="4960709" y="2273883"/>
            <a:ext cx="1816735" cy="1983105"/>
            <a:chOff x="5041391" y="1915667"/>
            <a:chExt cx="1816735" cy="1983105"/>
          </a:xfrm>
        </p:grpSpPr>
        <p:sp>
          <p:nvSpPr>
            <p:cNvPr id="44" name="object 8"/>
            <p:cNvSpPr/>
            <p:nvPr/>
          </p:nvSpPr>
          <p:spPr>
            <a:xfrm>
              <a:off x="5041391" y="1915667"/>
              <a:ext cx="1313688" cy="10774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9"/>
            <p:cNvSpPr/>
            <p:nvPr/>
          </p:nvSpPr>
          <p:spPr>
            <a:xfrm>
              <a:off x="5095493" y="1953005"/>
              <a:ext cx="1198245" cy="513715"/>
            </a:xfrm>
            <a:custGeom>
              <a:avLst/>
              <a:gdLst/>
              <a:ahLst/>
              <a:cxnLst/>
              <a:rect l="l" t="t" r="r" b="b"/>
              <a:pathLst>
                <a:path w="1198245" h="513714">
                  <a:moveTo>
                    <a:pt x="1197864" y="0"/>
                  </a:moveTo>
                  <a:lnTo>
                    <a:pt x="0" y="0"/>
                  </a:lnTo>
                  <a:lnTo>
                    <a:pt x="0" y="513588"/>
                  </a:lnTo>
                  <a:lnTo>
                    <a:pt x="1197864" y="513588"/>
                  </a:lnTo>
                  <a:lnTo>
                    <a:pt x="11978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0"/>
            <p:cNvSpPr/>
            <p:nvPr/>
          </p:nvSpPr>
          <p:spPr>
            <a:xfrm>
              <a:off x="5095493" y="1953005"/>
              <a:ext cx="1198245" cy="513715"/>
            </a:xfrm>
            <a:custGeom>
              <a:avLst/>
              <a:gdLst/>
              <a:ahLst/>
              <a:cxnLst/>
              <a:rect l="l" t="t" r="r" b="b"/>
              <a:pathLst>
                <a:path w="1198245" h="513714">
                  <a:moveTo>
                    <a:pt x="0" y="513588"/>
                  </a:moveTo>
                  <a:lnTo>
                    <a:pt x="1197864" y="513588"/>
                  </a:lnTo>
                  <a:lnTo>
                    <a:pt x="1197864" y="0"/>
                  </a:lnTo>
                  <a:lnTo>
                    <a:pt x="0" y="0"/>
                  </a:lnTo>
                  <a:lnTo>
                    <a:pt x="0" y="513588"/>
                  </a:lnTo>
                  <a:close/>
                </a:path>
              </a:pathLst>
            </a:custGeom>
            <a:ln w="19812">
              <a:solidFill>
                <a:srgbClr val="4683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1"/>
            <p:cNvSpPr/>
            <p:nvPr/>
          </p:nvSpPr>
          <p:spPr>
            <a:xfrm>
              <a:off x="6355079" y="2223515"/>
              <a:ext cx="502920" cy="4861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2"/>
            <p:cNvSpPr/>
            <p:nvPr/>
          </p:nvSpPr>
          <p:spPr>
            <a:xfrm>
              <a:off x="5126735" y="2970275"/>
              <a:ext cx="906780" cy="9281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0536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Multiphase system example: Adsorption</a:t>
            </a:r>
          </a:p>
        </p:txBody>
      </p:sp>
      <p:sp>
        <p:nvSpPr>
          <p:cNvPr id="7" name="object 4"/>
          <p:cNvSpPr txBox="1"/>
          <p:nvPr/>
        </p:nvSpPr>
        <p:spPr>
          <a:xfrm>
            <a:off x="1176019" y="1481073"/>
            <a:ext cx="41027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006FC0"/>
                </a:solidFill>
                <a:latin typeface="Trebuchet MS"/>
                <a:cs typeface="Trebuchet MS"/>
              </a:rPr>
              <a:t>Gas </a:t>
            </a:r>
            <a:r>
              <a:rPr sz="2400" spc="25" dirty="0">
                <a:solidFill>
                  <a:srgbClr val="006FC0"/>
                </a:solidFill>
                <a:latin typeface="Trebuchet MS"/>
                <a:cs typeface="Trebuchet MS"/>
              </a:rPr>
              <a:t>or </a:t>
            </a:r>
            <a:r>
              <a:rPr sz="2400" spc="-150" dirty="0">
                <a:solidFill>
                  <a:srgbClr val="006FC0"/>
                </a:solidFill>
                <a:latin typeface="Trebuchet MS"/>
                <a:cs typeface="Trebuchet MS"/>
              </a:rPr>
              <a:t>liquid </a:t>
            </a:r>
            <a:r>
              <a:rPr sz="2400" spc="-95" dirty="0">
                <a:solidFill>
                  <a:srgbClr val="006FC0"/>
                </a:solidFill>
                <a:latin typeface="Trebuchet MS"/>
                <a:cs typeface="Trebuchet MS"/>
              </a:rPr>
              <a:t>solutes </a:t>
            </a:r>
            <a:r>
              <a:rPr sz="2400" spc="-150" dirty="0">
                <a:latin typeface="Trebuchet MS"/>
                <a:cs typeface="Trebuchet MS"/>
              </a:rPr>
              <a:t>selectively  </a:t>
            </a:r>
            <a:r>
              <a:rPr sz="2400" spc="-155" dirty="0">
                <a:latin typeface="Trebuchet MS"/>
                <a:cs typeface="Trebuchet MS"/>
              </a:rPr>
              <a:t>accumulates </a:t>
            </a:r>
            <a:r>
              <a:rPr sz="2400" spc="-40" dirty="0">
                <a:latin typeface="Trebuchet MS"/>
                <a:cs typeface="Trebuchet MS"/>
              </a:rPr>
              <a:t>on </a:t>
            </a:r>
            <a:r>
              <a:rPr sz="2400" spc="-140" dirty="0">
                <a:latin typeface="Trebuchet MS"/>
                <a:cs typeface="Trebuchet MS"/>
              </a:rPr>
              <a:t>the </a:t>
            </a:r>
            <a:r>
              <a:rPr sz="2400" spc="-95" dirty="0">
                <a:solidFill>
                  <a:srgbClr val="00AF50"/>
                </a:solidFill>
                <a:latin typeface="Trebuchet MS"/>
                <a:cs typeface="Trebuchet MS"/>
              </a:rPr>
              <a:t>solid</a:t>
            </a:r>
            <a:r>
              <a:rPr sz="2400" spc="2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spc="-160" dirty="0">
                <a:solidFill>
                  <a:srgbClr val="00AF50"/>
                </a:solidFill>
                <a:latin typeface="Trebuchet MS"/>
                <a:cs typeface="Trebuchet MS"/>
              </a:rPr>
              <a:t>surface</a:t>
            </a:r>
            <a:r>
              <a:rPr sz="2400" spc="-160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1097280" y="2508504"/>
            <a:ext cx="3634740" cy="312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6063996" y="1459991"/>
            <a:ext cx="5711952" cy="4291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 txBox="1"/>
          <p:nvPr/>
        </p:nvSpPr>
        <p:spPr>
          <a:xfrm>
            <a:off x="1098041" y="5089397"/>
            <a:ext cx="2958465" cy="518159"/>
          </a:xfrm>
          <a:prstGeom prst="rect">
            <a:avLst/>
          </a:prstGeom>
          <a:solidFill>
            <a:srgbClr val="92D050"/>
          </a:solidFill>
          <a:ln w="19811">
            <a:solidFill>
              <a:srgbClr val="000000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marL="892810">
              <a:lnSpc>
                <a:spcPct val="100000"/>
              </a:lnSpc>
              <a:spcBef>
                <a:spcPts val="895"/>
              </a:spcBef>
            </a:pPr>
            <a:r>
              <a:rPr sz="1800" spc="-70" dirty="0">
                <a:latin typeface="Trebuchet MS"/>
                <a:cs typeface="Trebuchet MS"/>
              </a:rPr>
              <a:t>Solid </a:t>
            </a:r>
            <a:r>
              <a:rPr sz="1800" spc="-105" dirty="0">
                <a:latin typeface="Trebuchet MS"/>
                <a:cs typeface="Trebuchet MS"/>
              </a:rPr>
              <a:t>surface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1" name="object 8"/>
          <p:cNvGrpSpPr/>
          <p:nvPr/>
        </p:nvGrpSpPr>
        <p:grpSpPr>
          <a:xfrm>
            <a:off x="1322832" y="2950464"/>
            <a:ext cx="2333625" cy="2125980"/>
            <a:chOff x="1322832" y="2950464"/>
            <a:chExt cx="2333625" cy="2125980"/>
          </a:xfrm>
        </p:grpSpPr>
        <p:sp>
          <p:nvSpPr>
            <p:cNvPr id="12" name="object 9"/>
            <p:cNvSpPr/>
            <p:nvPr/>
          </p:nvSpPr>
          <p:spPr>
            <a:xfrm>
              <a:off x="2112264" y="4815840"/>
              <a:ext cx="245745" cy="260985"/>
            </a:xfrm>
            <a:custGeom>
              <a:avLst/>
              <a:gdLst/>
              <a:ahLst/>
              <a:cxnLst/>
              <a:rect l="l" t="t" r="r" b="b"/>
              <a:pathLst>
                <a:path w="245744" h="260985">
                  <a:moveTo>
                    <a:pt x="245363" y="0"/>
                  </a:moveTo>
                  <a:lnTo>
                    <a:pt x="0" y="0"/>
                  </a:lnTo>
                  <a:lnTo>
                    <a:pt x="0" y="260604"/>
                  </a:lnTo>
                  <a:lnTo>
                    <a:pt x="245363" y="260604"/>
                  </a:lnTo>
                  <a:lnTo>
                    <a:pt x="2453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/>
            <p:nvPr/>
          </p:nvSpPr>
          <p:spPr>
            <a:xfrm>
              <a:off x="3468624" y="2950464"/>
              <a:ext cx="187451" cy="1767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/>
            <p:cNvSpPr/>
            <p:nvPr/>
          </p:nvSpPr>
          <p:spPr>
            <a:xfrm>
              <a:off x="1322832" y="4177284"/>
              <a:ext cx="187452" cy="1752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2"/>
          <p:cNvSpPr txBox="1"/>
          <p:nvPr/>
        </p:nvSpPr>
        <p:spPr>
          <a:xfrm>
            <a:off x="4048505" y="3426078"/>
            <a:ext cx="81406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825">
              <a:lnSpc>
                <a:spcPct val="100000"/>
              </a:lnSpc>
              <a:spcBef>
                <a:spcPts val="95"/>
              </a:spcBef>
            </a:pPr>
            <a:r>
              <a:rPr sz="1600" b="1" spc="30" dirty="0">
                <a:latin typeface="Trebuchet MS"/>
                <a:cs typeface="Trebuchet MS"/>
              </a:rPr>
              <a:t>or</a:t>
            </a:r>
            <a:r>
              <a:rPr sz="1600" b="1" spc="-125" dirty="0">
                <a:latin typeface="Trebuchet MS"/>
                <a:cs typeface="Trebuchet MS"/>
              </a:rPr>
              <a:t> </a:t>
            </a:r>
            <a:r>
              <a:rPr sz="1600" b="1" spc="-25" dirty="0">
                <a:latin typeface="Trebuchet MS"/>
                <a:cs typeface="Trebuchet MS"/>
              </a:rPr>
              <a:t>liquid  </a:t>
            </a:r>
            <a:r>
              <a:rPr sz="1600" b="1" spc="-15" dirty="0">
                <a:latin typeface="Trebuchet MS"/>
                <a:cs typeface="Trebuchet MS"/>
              </a:rPr>
              <a:t>phase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3"/>
          <p:cNvSpPr txBox="1"/>
          <p:nvPr/>
        </p:nvSpPr>
        <p:spPr>
          <a:xfrm>
            <a:off x="5987034" y="6098235"/>
            <a:ext cx="12484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825">
              <a:lnSpc>
                <a:spcPct val="100000"/>
              </a:lnSpc>
              <a:spcBef>
                <a:spcPts val="95"/>
              </a:spcBef>
            </a:pPr>
            <a:r>
              <a:rPr sz="1600" b="1" spc="60" dirty="0">
                <a:latin typeface="Trebuchet MS"/>
                <a:cs typeface="Trebuchet MS"/>
              </a:rPr>
              <a:t>Waste</a:t>
            </a:r>
            <a:r>
              <a:rPr sz="1600" b="1" spc="-90" dirty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water  </a:t>
            </a:r>
            <a:r>
              <a:rPr sz="1600" b="1" spc="5" dirty="0">
                <a:latin typeface="Trebuchet MS"/>
                <a:cs typeface="Trebuchet MS"/>
              </a:rPr>
              <a:t>treatment</a:t>
            </a:r>
            <a:endParaRPr sz="16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8901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536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Multiphase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1162913" y="1039702"/>
            <a:ext cx="8837295" cy="84963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5"/>
              </a:spcBef>
              <a:buFont typeface="Wingdings"/>
              <a:buChar char=""/>
              <a:tabLst>
                <a:tab pos="299720" algn="l"/>
              </a:tabLst>
            </a:pPr>
            <a:r>
              <a:rPr sz="1800" b="1" spc="-5" dirty="0">
                <a:solidFill>
                  <a:srgbClr val="009900"/>
                </a:solidFill>
                <a:latin typeface="Arial"/>
                <a:cs typeface="Arial"/>
              </a:rPr>
              <a:t>Absorption </a:t>
            </a:r>
            <a:r>
              <a:rPr sz="1800" b="1" dirty="0">
                <a:solidFill>
                  <a:srgbClr val="009900"/>
                </a:solidFill>
                <a:latin typeface="Arial"/>
                <a:cs typeface="Arial"/>
              </a:rPr>
              <a:t>or </a:t>
            </a:r>
            <a:r>
              <a:rPr sz="1800" b="1" spc="-5" dirty="0">
                <a:solidFill>
                  <a:srgbClr val="009900"/>
                </a:solidFill>
                <a:latin typeface="Arial"/>
                <a:cs typeface="Arial"/>
              </a:rPr>
              <a:t>scrubbing process</a:t>
            </a:r>
            <a:r>
              <a:rPr sz="1800" b="1" spc="-5" dirty="0">
                <a:latin typeface="Arial"/>
                <a:cs typeface="Arial"/>
              </a:rPr>
              <a:t>: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separation process involving 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00AF50"/>
                </a:solidFill>
                <a:latin typeface="Arial"/>
                <a:cs typeface="Arial"/>
              </a:rPr>
              <a:t>gas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in</a:t>
            </a:r>
            <a:r>
              <a:rPr sz="1800" spc="35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contact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-15" dirty="0">
                <a:solidFill>
                  <a:srgbClr val="00AF5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a liquid </a:t>
            </a:r>
            <a:r>
              <a:rPr sz="1800" spc="-5" dirty="0">
                <a:latin typeface="Arial"/>
                <a:cs typeface="Arial"/>
              </a:rPr>
              <a:t>solution.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example,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removal of sulfur </a:t>
            </a:r>
            <a:r>
              <a:rPr sz="1800" spc="-10" dirty="0">
                <a:solidFill>
                  <a:srgbClr val="800000"/>
                </a:solidFill>
                <a:latin typeface="Arial"/>
                <a:cs typeface="Arial"/>
              </a:rPr>
              <a:t>dioxide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a gas</a:t>
            </a:r>
            <a:r>
              <a:rPr sz="1800" spc="25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stream.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162913" y="2274269"/>
            <a:ext cx="8838565" cy="1261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 algn="just">
              <a:lnSpc>
                <a:spcPct val="1501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Stripping </a:t>
            </a:r>
            <a:r>
              <a:rPr sz="1800" b="1" spc="-10" dirty="0">
                <a:solidFill>
                  <a:srgbClr val="6F2F9F"/>
                </a:solidFill>
                <a:latin typeface="Arial"/>
                <a:cs typeface="Arial"/>
              </a:rPr>
              <a:t>process: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separation process involving </a:t>
            </a:r>
            <a:r>
              <a:rPr sz="1800" dirty="0">
                <a:solidFill>
                  <a:srgbClr val="6F2F9F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6F2F9F"/>
                </a:solidFill>
                <a:latin typeface="Arial"/>
                <a:cs typeface="Arial"/>
              </a:rPr>
              <a:t>liquid in contact </a:t>
            </a:r>
            <a:r>
              <a:rPr sz="1800" spc="-10" dirty="0">
                <a:solidFill>
                  <a:srgbClr val="6F2F9F"/>
                </a:solidFill>
                <a:latin typeface="Arial"/>
                <a:cs typeface="Arial"/>
              </a:rPr>
              <a:t>with </a:t>
            </a:r>
            <a:r>
              <a:rPr sz="1800" dirty="0">
                <a:solidFill>
                  <a:srgbClr val="6F2F9F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6F2F9F"/>
                </a:solidFill>
                <a:latin typeface="Arial"/>
                <a:cs typeface="Arial"/>
              </a:rPr>
              <a:t>gas. 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(typically absorption </a:t>
            </a:r>
            <a:r>
              <a:rPr sz="180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stripping </a:t>
            </a:r>
            <a:r>
              <a:rPr sz="1800" dirty="0">
                <a:latin typeface="Arial"/>
                <a:cs typeface="Arial"/>
              </a:rPr>
              <a:t>columns run </a:t>
            </a:r>
            <a:r>
              <a:rPr sz="1800" spc="-5" dirty="0">
                <a:latin typeface="Arial"/>
                <a:cs typeface="Arial"/>
              </a:rPr>
              <a:t>in parallel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regeneration of liquid  solvent used in absorption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1162913" y="3921632"/>
            <a:ext cx="88379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299720" algn="l"/>
              </a:tabLst>
            </a:pP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Adsorption: </a:t>
            </a:r>
            <a:r>
              <a:rPr sz="1800" dirty="0">
                <a:solidFill>
                  <a:srgbClr val="0D0D0D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0D0D0D"/>
                </a:solidFill>
                <a:latin typeface="Arial"/>
                <a:cs typeface="Arial"/>
              </a:rPr>
              <a:t>separation process involving attraction of chemical species in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gases  or liquids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to the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surface of</a:t>
            </a:r>
            <a:r>
              <a:rPr sz="1800" spc="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solids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1162913" y="5293614"/>
            <a:ext cx="8842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720" algn="l"/>
                <a:tab pos="1677035" algn="l"/>
                <a:tab pos="1934210" algn="l"/>
                <a:tab pos="3131185" algn="l"/>
                <a:tab pos="4064000" algn="l"/>
                <a:tab pos="4970780" algn="l"/>
                <a:tab pos="5420360" algn="l"/>
                <a:tab pos="6549390" algn="l"/>
                <a:tab pos="6859270" algn="l"/>
                <a:tab pos="7561580" algn="l"/>
                <a:tab pos="8582660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Distil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atio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se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ar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tion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oc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	</a:t>
            </a:r>
            <a:r>
              <a:rPr sz="1800" spc="-5" dirty="0">
                <a:latin typeface="Arial"/>
                <a:cs typeface="Arial"/>
              </a:rPr>
              <a:t>ex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loits</a:t>
            </a:r>
            <a:r>
              <a:rPr sz="1800" dirty="0">
                <a:latin typeface="Arial"/>
                <a:cs typeface="Arial"/>
              </a:rPr>
              <a:t>	the	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fer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nce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va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or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ess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re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10" dirty="0"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1449705" y="5568370"/>
            <a:ext cx="8552815" cy="1259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95"/>
              </a:spcBef>
            </a:pPr>
            <a:r>
              <a:rPr sz="1800" spc="-5" dirty="0">
                <a:latin typeface="Arial"/>
                <a:cs typeface="Arial"/>
              </a:rPr>
              <a:t>partially vaporizing a </a:t>
            </a:r>
            <a:r>
              <a:rPr sz="1800" dirty="0">
                <a:latin typeface="Arial"/>
                <a:cs typeface="Arial"/>
              </a:rPr>
              <a:t>liquid </a:t>
            </a:r>
            <a:r>
              <a:rPr sz="1800" spc="-5" dirty="0">
                <a:latin typeface="Arial"/>
                <a:cs typeface="Arial"/>
              </a:rPr>
              <a:t>mixture, yielding a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vapor relatively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rich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some 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components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residual liquid </a:t>
            </a:r>
            <a:r>
              <a:rPr sz="1800" spc="-5" dirty="0">
                <a:latin typeface="Arial"/>
                <a:cs typeface="Arial"/>
              </a:rPr>
              <a:t>relatively rich in other components.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example, 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recovery of methanol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an aqueous</a:t>
            </a:r>
            <a:r>
              <a:rPr sz="18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solution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10690986" y="1485087"/>
            <a:ext cx="1200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Ga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iqu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0"/>
          <p:cNvGrpSpPr/>
          <p:nvPr/>
        </p:nvGrpSpPr>
        <p:grpSpPr>
          <a:xfrm>
            <a:off x="9953243" y="1456944"/>
            <a:ext cx="669290" cy="326390"/>
            <a:chOff x="9953243" y="1456944"/>
            <a:chExt cx="669290" cy="326390"/>
          </a:xfrm>
        </p:grpSpPr>
        <p:sp>
          <p:nvSpPr>
            <p:cNvPr id="13" name="object 11"/>
            <p:cNvSpPr/>
            <p:nvPr/>
          </p:nvSpPr>
          <p:spPr>
            <a:xfrm>
              <a:off x="9963149" y="1466850"/>
              <a:ext cx="649605" cy="306705"/>
            </a:xfrm>
            <a:custGeom>
              <a:avLst/>
              <a:gdLst/>
              <a:ahLst/>
              <a:cxnLst/>
              <a:rect l="l" t="t" r="r" b="b"/>
              <a:pathLst>
                <a:path w="649604" h="306705">
                  <a:moveTo>
                    <a:pt x="496061" y="0"/>
                  </a:moveTo>
                  <a:lnTo>
                    <a:pt x="496061" y="76580"/>
                  </a:lnTo>
                  <a:lnTo>
                    <a:pt x="0" y="76580"/>
                  </a:lnTo>
                  <a:lnTo>
                    <a:pt x="0" y="229742"/>
                  </a:lnTo>
                  <a:lnTo>
                    <a:pt x="496061" y="229742"/>
                  </a:lnTo>
                  <a:lnTo>
                    <a:pt x="496061" y="306324"/>
                  </a:lnTo>
                  <a:lnTo>
                    <a:pt x="649224" y="153162"/>
                  </a:lnTo>
                  <a:lnTo>
                    <a:pt x="496061" y="0"/>
                  </a:lnTo>
                  <a:close/>
                </a:path>
              </a:pathLst>
            </a:custGeom>
            <a:solidFill>
              <a:srgbClr val="61B4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9963149" y="1466850"/>
              <a:ext cx="649605" cy="306705"/>
            </a:xfrm>
            <a:custGeom>
              <a:avLst/>
              <a:gdLst/>
              <a:ahLst/>
              <a:cxnLst/>
              <a:rect l="l" t="t" r="r" b="b"/>
              <a:pathLst>
                <a:path w="649604" h="306705">
                  <a:moveTo>
                    <a:pt x="0" y="76580"/>
                  </a:moveTo>
                  <a:lnTo>
                    <a:pt x="496061" y="76580"/>
                  </a:lnTo>
                  <a:lnTo>
                    <a:pt x="496061" y="0"/>
                  </a:lnTo>
                  <a:lnTo>
                    <a:pt x="649224" y="153162"/>
                  </a:lnTo>
                  <a:lnTo>
                    <a:pt x="496061" y="306324"/>
                  </a:lnTo>
                  <a:lnTo>
                    <a:pt x="496061" y="229742"/>
                  </a:lnTo>
                  <a:lnTo>
                    <a:pt x="0" y="229742"/>
                  </a:lnTo>
                  <a:lnTo>
                    <a:pt x="0" y="76580"/>
                  </a:lnTo>
                  <a:close/>
                </a:path>
              </a:pathLst>
            </a:custGeom>
            <a:ln w="19812">
              <a:solidFill>
                <a:srgbClr val="4683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3"/>
          <p:cNvSpPr txBox="1"/>
          <p:nvPr/>
        </p:nvSpPr>
        <p:spPr>
          <a:xfrm>
            <a:off x="10366629" y="3803269"/>
            <a:ext cx="132524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Gas</a:t>
            </a:r>
            <a:r>
              <a:rPr sz="1800" spc="-5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Solid  L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so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4"/>
          <p:cNvGrpSpPr/>
          <p:nvPr/>
        </p:nvGrpSpPr>
        <p:grpSpPr>
          <a:xfrm>
            <a:off x="9575292" y="4264152"/>
            <a:ext cx="668020" cy="325120"/>
            <a:chOff x="9575292" y="4264152"/>
            <a:chExt cx="668020" cy="325120"/>
          </a:xfrm>
        </p:grpSpPr>
        <p:sp>
          <p:nvSpPr>
            <p:cNvPr id="17" name="object 15"/>
            <p:cNvSpPr/>
            <p:nvPr/>
          </p:nvSpPr>
          <p:spPr>
            <a:xfrm>
              <a:off x="9585198" y="4274058"/>
              <a:ext cx="647700" cy="304800"/>
            </a:xfrm>
            <a:custGeom>
              <a:avLst/>
              <a:gdLst/>
              <a:ahLst/>
              <a:cxnLst/>
              <a:rect l="l" t="t" r="r" b="b"/>
              <a:pathLst>
                <a:path w="647700" h="304800">
                  <a:moveTo>
                    <a:pt x="495300" y="0"/>
                  </a:moveTo>
                  <a:lnTo>
                    <a:pt x="4953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495300" y="228600"/>
                  </a:lnTo>
                  <a:lnTo>
                    <a:pt x="495300" y="304800"/>
                  </a:lnTo>
                  <a:lnTo>
                    <a:pt x="647700" y="1524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61B4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/>
            <p:cNvSpPr/>
            <p:nvPr/>
          </p:nvSpPr>
          <p:spPr>
            <a:xfrm>
              <a:off x="9585198" y="4274058"/>
              <a:ext cx="647700" cy="304800"/>
            </a:xfrm>
            <a:custGeom>
              <a:avLst/>
              <a:gdLst/>
              <a:ahLst/>
              <a:cxnLst/>
              <a:rect l="l" t="t" r="r" b="b"/>
              <a:pathLst>
                <a:path w="647700" h="304800">
                  <a:moveTo>
                    <a:pt x="0" y="76200"/>
                  </a:moveTo>
                  <a:lnTo>
                    <a:pt x="495300" y="76200"/>
                  </a:lnTo>
                  <a:lnTo>
                    <a:pt x="495300" y="0"/>
                  </a:lnTo>
                  <a:lnTo>
                    <a:pt x="647700" y="152400"/>
                  </a:lnTo>
                  <a:lnTo>
                    <a:pt x="495300" y="304800"/>
                  </a:lnTo>
                  <a:lnTo>
                    <a:pt x="49530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19812">
              <a:solidFill>
                <a:srgbClr val="4683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7"/>
          <p:cNvSpPr txBox="1"/>
          <p:nvPr/>
        </p:nvSpPr>
        <p:spPr>
          <a:xfrm>
            <a:off x="10509250" y="5591657"/>
            <a:ext cx="13728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Vapor</a:t>
            </a:r>
            <a:r>
              <a:rPr sz="1800" spc="-2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liquid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18"/>
          <p:cNvSpPr txBox="1"/>
          <p:nvPr/>
        </p:nvSpPr>
        <p:spPr>
          <a:xfrm>
            <a:off x="10509250" y="6003747"/>
            <a:ext cx="1497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800" spc="-13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19"/>
          <p:cNvGrpSpPr/>
          <p:nvPr/>
        </p:nvGrpSpPr>
        <p:grpSpPr>
          <a:xfrm>
            <a:off x="9953243" y="5847588"/>
            <a:ext cx="669290" cy="325120"/>
            <a:chOff x="9953243" y="5847588"/>
            <a:chExt cx="669290" cy="325120"/>
          </a:xfrm>
        </p:grpSpPr>
        <p:sp>
          <p:nvSpPr>
            <p:cNvPr id="22" name="object 20"/>
            <p:cNvSpPr/>
            <p:nvPr/>
          </p:nvSpPr>
          <p:spPr>
            <a:xfrm>
              <a:off x="9963149" y="5857494"/>
              <a:ext cx="649605" cy="304800"/>
            </a:xfrm>
            <a:custGeom>
              <a:avLst/>
              <a:gdLst/>
              <a:ahLst/>
              <a:cxnLst/>
              <a:rect l="l" t="t" r="r" b="b"/>
              <a:pathLst>
                <a:path w="649604" h="304800">
                  <a:moveTo>
                    <a:pt x="496824" y="0"/>
                  </a:moveTo>
                  <a:lnTo>
                    <a:pt x="496824" y="76199"/>
                  </a:lnTo>
                  <a:lnTo>
                    <a:pt x="0" y="76199"/>
                  </a:lnTo>
                  <a:lnTo>
                    <a:pt x="0" y="228599"/>
                  </a:lnTo>
                  <a:lnTo>
                    <a:pt x="496824" y="228599"/>
                  </a:lnTo>
                  <a:lnTo>
                    <a:pt x="496824" y="304799"/>
                  </a:lnTo>
                  <a:lnTo>
                    <a:pt x="649224" y="152399"/>
                  </a:lnTo>
                  <a:lnTo>
                    <a:pt x="496824" y="0"/>
                  </a:lnTo>
                  <a:close/>
                </a:path>
              </a:pathLst>
            </a:custGeom>
            <a:solidFill>
              <a:srgbClr val="61B4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/>
            <p:cNvSpPr/>
            <p:nvPr/>
          </p:nvSpPr>
          <p:spPr>
            <a:xfrm>
              <a:off x="9963149" y="5857494"/>
              <a:ext cx="649605" cy="304800"/>
            </a:xfrm>
            <a:custGeom>
              <a:avLst/>
              <a:gdLst/>
              <a:ahLst/>
              <a:cxnLst/>
              <a:rect l="l" t="t" r="r" b="b"/>
              <a:pathLst>
                <a:path w="649604" h="304800">
                  <a:moveTo>
                    <a:pt x="0" y="76199"/>
                  </a:moveTo>
                  <a:lnTo>
                    <a:pt x="496824" y="76199"/>
                  </a:lnTo>
                  <a:lnTo>
                    <a:pt x="496824" y="0"/>
                  </a:lnTo>
                  <a:lnTo>
                    <a:pt x="649224" y="152399"/>
                  </a:lnTo>
                  <a:lnTo>
                    <a:pt x="496824" y="304799"/>
                  </a:lnTo>
                  <a:lnTo>
                    <a:pt x="496824" y="228599"/>
                  </a:lnTo>
                  <a:lnTo>
                    <a:pt x="0" y="228599"/>
                  </a:lnTo>
                  <a:lnTo>
                    <a:pt x="0" y="76199"/>
                  </a:lnTo>
                  <a:close/>
                </a:path>
              </a:pathLst>
            </a:custGeom>
            <a:ln w="19812">
              <a:solidFill>
                <a:srgbClr val="4683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2"/>
          <p:cNvSpPr txBox="1"/>
          <p:nvPr/>
        </p:nvSpPr>
        <p:spPr>
          <a:xfrm>
            <a:off x="10796143" y="2653741"/>
            <a:ext cx="1146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liquid</a:t>
            </a:r>
            <a:r>
              <a:rPr sz="1800" spc="-1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gas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3"/>
          <p:cNvGrpSpPr/>
          <p:nvPr/>
        </p:nvGrpSpPr>
        <p:grpSpPr>
          <a:xfrm>
            <a:off x="10058400" y="2641092"/>
            <a:ext cx="669290" cy="325120"/>
            <a:chOff x="10058400" y="2641092"/>
            <a:chExt cx="669290" cy="325120"/>
          </a:xfrm>
        </p:grpSpPr>
        <p:sp>
          <p:nvSpPr>
            <p:cNvPr id="26" name="object 24"/>
            <p:cNvSpPr/>
            <p:nvPr/>
          </p:nvSpPr>
          <p:spPr>
            <a:xfrm>
              <a:off x="10068305" y="2650998"/>
              <a:ext cx="649605" cy="304800"/>
            </a:xfrm>
            <a:custGeom>
              <a:avLst/>
              <a:gdLst/>
              <a:ahLst/>
              <a:cxnLst/>
              <a:rect l="l" t="t" r="r" b="b"/>
              <a:pathLst>
                <a:path w="649604" h="304800">
                  <a:moveTo>
                    <a:pt x="496824" y="0"/>
                  </a:moveTo>
                  <a:lnTo>
                    <a:pt x="496824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496824" y="228600"/>
                  </a:lnTo>
                  <a:lnTo>
                    <a:pt x="496824" y="304800"/>
                  </a:lnTo>
                  <a:lnTo>
                    <a:pt x="649224" y="152400"/>
                  </a:lnTo>
                  <a:lnTo>
                    <a:pt x="496824" y="0"/>
                  </a:lnTo>
                  <a:close/>
                </a:path>
              </a:pathLst>
            </a:custGeom>
            <a:solidFill>
              <a:srgbClr val="61B4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/>
            <p:cNvSpPr/>
            <p:nvPr/>
          </p:nvSpPr>
          <p:spPr>
            <a:xfrm>
              <a:off x="10068305" y="2650998"/>
              <a:ext cx="649605" cy="304800"/>
            </a:xfrm>
            <a:custGeom>
              <a:avLst/>
              <a:gdLst/>
              <a:ahLst/>
              <a:cxnLst/>
              <a:rect l="l" t="t" r="r" b="b"/>
              <a:pathLst>
                <a:path w="649604" h="304800">
                  <a:moveTo>
                    <a:pt x="0" y="76200"/>
                  </a:moveTo>
                  <a:lnTo>
                    <a:pt x="496824" y="76200"/>
                  </a:lnTo>
                  <a:lnTo>
                    <a:pt x="496824" y="0"/>
                  </a:lnTo>
                  <a:lnTo>
                    <a:pt x="649224" y="152400"/>
                  </a:lnTo>
                  <a:lnTo>
                    <a:pt x="496824" y="304800"/>
                  </a:lnTo>
                  <a:lnTo>
                    <a:pt x="496824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19812">
              <a:solidFill>
                <a:srgbClr val="4683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824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 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281488" y="1217613"/>
            <a:ext cx="4410075" cy="3475037"/>
          </a:xfrm>
          <a:custGeom>
            <a:avLst/>
            <a:gdLst>
              <a:gd name="T0" fmla="+- 0 13322 11893"/>
              <a:gd name="T1" fmla="*/ T0 w 12252"/>
              <a:gd name="T2" fmla="+- 0 3382 3382"/>
              <a:gd name="T3" fmla="*/ 3382 h 9652"/>
              <a:gd name="T4" fmla="+- 0 13322 11893"/>
              <a:gd name="T5" fmla="*/ T4 w 12252"/>
              <a:gd name="T6" fmla="+- 0 3382 3382"/>
              <a:gd name="T7" fmla="*/ 3382 h 9652"/>
              <a:gd name="T8" fmla="+- 0 13322 11893"/>
              <a:gd name="T9" fmla="*/ T8 w 12252"/>
              <a:gd name="T10" fmla="+- 0 3382 3382"/>
              <a:gd name="T11" fmla="*/ 3382 h 9652"/>
              <a:gd name="T12" fmla="+- 0 13322 11893"/>
              <a:gd name="T13" fmla="*/ T12 w 12252"/>
              <a:gd name="T14" fmla="+- 0 3382 3382"/>
              <a:gd name="T15" fmla="*/ 3382 h 9652"/>
              <a:gd name="T16" fmla="+- 0 24115 11893"/>
              <a:gd name="T17" fmla="*/ T16 w 12252"/>
              <a:gd name="T18" fmla="+- 0 13033 3382"/>
              <a:gd name="T19" fmla="*/ 13033 h 9652"/>
              <a:gd name="T20" fmla="+- 0 24142 11893"/>
              <a:gd name="T21" fmla="*/ T20 w 12252"/>
              <a:gd name="T22" fmla="+- 0 12993 3382"/>
              <a:gd name="T23" fmla="*/ 12993 h 9652"/>
              <a:gd name="T24" fmla="+- 0 11893 11893"/>
              <a:gd name="T25" fmla="*/ T24 w 12252"/>
              <a:gd name="T26" fmla="+- 0 8136 3382"/>
              <a:gd name="T27" fmla="*/ 8136 h 9652"/>
              <a:gd name="T28" fmla="+- 0 11893 11893"/>
              <a:gd name="T29" fmla="*/ T28 w 12252"/>
              <a:gd name="T30" fmla="+- 0 8136 3382"/>
              <a:gd name="T31" fmla="*/ 8136 h 9652"/>
              <a:gd name="T32" fmla="+- 0 11893 11893"/>
              <a:gd name="T33" fmla="*/ T32 w 12252"/>
              <a:gd name="T34" fmla="+- 0 8136 3382"/>
              <a:gd name="T35" fmla="*/ 8136 h 9652"/>
              <a:gd name="T36" fmla="+- 0 11893 11893"/>
              <a:gd name="T37" fmla="*/ T36 w 12252"/>
              <a:gd name="T38" fmla="+- 0 8136 3382"/>
              <a:gd name="T39" fmla="*/ 8136 h 9652"/>
              <a:gd name="T40" fmla="+- 0 11893 11893"/>
              <a:gd name="T41" fmla="*/ T40 w 12252"/>
              <a:gd name="T42" fmla="+- 0 8136 3382"/>
              <a:gd name="T43" fmla="*/ 8136 h 9652"/>
              <a:gd name="T44" fmla="+- 0 11893 11893"/>
              <a:gd name="T45" fmla="*/ T44 w 12252"/>
              <a:gd name="T46" fmla="+- 0 8136 3382"/>
              <a:gd name="T47" fmla="*/ 8136 h 9652"/>
              <a:gd name="T48" fmla="+- 0 11893 11893"/>
              <a:gd name="T49" fmla="*/ T48 w 12252"/>
              <a:gd name="T50" fmla="+- 0 8136 3382"/>
              <a:gd name="T51" fmla="*/ 8136 h 965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</a:cxnLst>
            <a:rect l="0" t="0" r="r" b="b"/>
            <a:pathLst>
              <a:path w="12252" h="9652" extrusionOk="0">
                <a:moveTo>
                  <a:pt x="1429" y="0"/>
                </a:moveTo>
                <a:lnTo>
                  <a:pt x="1429" y="0"/>
                </a:lnTo>
              </a:path>
              <a:path w="12252" h="9652" extrusionOk="0">
                <a:moveTo>
                  <a:pt x="12222" y="9651"/>
                </a:moveTo>
                <a:cubicBezTo>
                  <a:pt x="12252" y="9597"/>
                  <a:pt x="12251" y="9581"/>
                  <a:pt x="12249" y="9611"/>
                </a:cubicBezTo>
              </a:path>
              <a:path w="12252" h="9652" extrusionOk="0">
                <a:moveTo>
                  <a:pt x="0" y="4754"/>
                </a:moveTo>
                <a:lnTo>
                  <a:pt x="0" y="4754"/>
                </a:lnTo>
              </a:path>
            </a:pathLst>
          </a:custGeom>
          <a:noFill/>
          <a:ln w="19050" cap="rnd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80536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Cont..</a:t>
            </a:r>
          </a:p>
        </p:txBody>
      </p:sp>
      <p:sp>
        <p:nvSpPr>
          <p:cNvPr id="52" name="object 3"/>
          <p:cNvSpPr txBox="1"/>
          <p:nvPr/>
        </p:nvSpPr>
        <p:spPr>
          <a:xfrm>
            <a:off x="742115" y="1449908"/>
            <a:ext cx="7564120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5080" indent="-299720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299720" algn="l"/>
              </a:tabLst>
            </a:pP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Liquid 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extraction: </a:t>
            </a:r>
            <a:r>
              <a:rPr sz="1800" spc="-5" dirty="0">
                <a:latin typeface="Arial"/>
                <a:cs typeface="Arial"/>
              </a:rPr>
              <a:t>separation process </a:t>
            </a:r>
            <a:r>
              <a:rPr sz="1800" spc="-10" dirty="0">
                <a:latin typeface="Arial"/>
                <a:cs typeface="Arial"/>
              </a:rPr>
              <a:t>exploits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difference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miscibility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certain components in </a:t>
            </a:r>
            <a:r>
              <a:rPr sz="1800" spc="-5" dirty="0">
                <a:solidFill>
                  <a:srgbClr val="6F2F9F"/>
                </a:solidFill>
                <a:latin typeface="Arial"/>
                <a:cs typeface="Arial"/>
              </a:rPr>
              <a:t>liquid among </a:t>
            </a:r>
            <a:r>
              <a:rPr sz="1800" spc="-10" dirty="0">
                <a:solidFill>
                  <a:srgbClr val="6F2F9F"/>
                </a:solidFill>
                <a:latin typeface="Arial"/>
                <a:cs typeface="Arial"/>
              </a:rPr>
              <a:t>different </a:t>
            </a:r>
            <a:r>
              <a:rPr sz="1800" spc="-5" dirty="0">
                <a:solidFill>
                  <a:srgbClr val="6F2F9F"/>
                </a:solidFill>
                <a:latin typeface="Arial"/>
                <a:cs typeface="Arial"/>
              </a:rPr>
              <a:t>liquid solvent. 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example,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separation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1800" spc="-10" dirty="0">
                <a:solidFill>
                  <a:srgbClr val="800000"/>
                </a:solidFill>
                <a:latin typeface="Arial"/>
                <a:cs typeface="Arial"/>
              </a:rPr>
              <a:t>paraffinic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and aromatic</a:t>
            </a:r>
            <a:r>
              <a:rPr sz="1800" spc="1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hydrocarbons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4"/>
          <p:cNvSpPr txBox="1"/>
          <p:nvPr/>
        </p:nvSpPr>
        <p:spPr>
          <a:xfrm>
            <a:off x="742115" y="3096591"/>
            <a:ext cx="739838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5080" indent="-299720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299720" algn="l"/>
              </a:tabLst>
            </a:pPr>
            <a:r>
              <a:rPr sz="1800" b="1" spc="-5" dirty="0">
                <a:solidFill>
                  <a:srgbClr val="4094AF"/>
                </a:solidFill>
                <a:latin typeface="Arial"/>
                <a:cs typeface="Arial"/>
              </a:rPr>
              <a:t>Leaching: </a:t>
            </a:r>
            <a:r>
              <a:rPr sz="1800" spc="-5" dirty="0">
                <a:latin typeface="Arial"/>
                <a:cs typeface="Arial"/>
              </a:rPr>
              <a:t>the operation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dissolving a component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00AFEF"/>
                </a:solidFill>
                <a:latin typeface="Arial"/>
                <a:cs typeface="Arial"/>
              </a:rPr>
              <a:t>solid phase in  a liquid solvent</a:t>
            </a:r>
            <a:r>
              <a:rPr sz="1800" spc="-5" dirty="0">
                <a:latin typeface="Arial"/>
                <a:cs typeface="Arial"/>
              </a:rPr>
              <a:t>.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example, </a:t>
            </a:r>
            <a:r>
              <a:rPr sz="1800" spc="-10" dirty="0">
                <a:solidFill>
                  <a:srgbClr val="800000"/>
                </a:solidFill>
                <a:latin typeface="Arial"/>
                <a:cs typeface="Arial"/>
              </a:rPr>
              <a:t>brewing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a cup of</a:t>
            </a:r>
            <a:r>
              <a:rPr sz="1800" spc="1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800000"/>
                </a:solidFill>
                <a:latin typeface="Arial"/>
                <a:cs typeface="Arial"/>
              </a:rPr>
              <a:t>coffee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"/>
          <p:cNvSpPr txBox="1"/>
          <p:nvPr/>
        </p:nvSpPr>
        <p:spPr>
          <a:xfrm>
            <a:off x="742115" y="4331411"/>
            <a:ext cx="791337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299720" algn="l"/>
                <a:tab pos="1950085" algn="l"/>
              </a:tabLst>
            </a:pPr>
            <a:r>
              <a:rPr sz="1800" b="1" spc="-5" dirty="0">
                <a:solidFill>
                  <a:srgbClr val="483CDD"/>
                </a:solidFill>
                <a:latin typeface="Arial"/>
                <a:cs typeface="Arial"/>
              </a:rPr>
              <a:t>Crystallization: </a:t>
            </a:r>
            <a:r>
              <a:rPr sz="1800" spc="-5" dirty="0">
                <a:latin typeface="Arial"/>
                <a:cs typeface="Arial"/>
              </a:rPr>
              <a:t>a separation process </a:t>
            </a:r>
            <a:r>
              <a:rPr sz="1800" spc="-10" dirty="0">
                <a:latin typeface="Arial"/>
                <a:cs typeface="Arial"/>
              </a:rPr>
              <a:t>exploits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difference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freezing  points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certain components.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example,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separation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an isomeric  mixture</a:t>
            </a:r>
            <a:r>
              <a:rPr sz="1800" spc="-5" dirty="0">
                <a:latin typeface="Arial"/>
                <a:cs typeface="Arial"/>
              </a:rPr>
              <a:t>.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83CDD"/>
                </a:solidFill>
                <a:latin typeface="Arial"/>
                <a:cs typeface="Arial"/>
              </a:rPr>
              <a:t>Solute	come </a:t>
            </a:r>
            <a:r>
              <a:rPr sz="1800" dirty="0">
                <a:solidFill>
                  <a:srgbClr val="483CDD"/>
                </a:solidFill>
                <a:latin typeface="Arial"/>
                <a:cs typeface="Arial"/>
              </a:rPr>
              <a:t>out of from </a:t>
            </a:r>
            <a:r>
              <a:rPr sz="1800" spc="-5" dirty="0">
                <a:solidFill>
                  <a:srgbClr val="483CDD"/>
                </a:solidFill>
                <a:latin typeface="Arial"/>
                <a:cs typeface="Arial"/>
              </a:rPr>
              <a:t>solution as solid</a:t>
            </a:r>
            <a:r>
              <a:rPr sz="1800" spc="30" dirty="0">
                <a:solidFill>
                  <a:srgbClr val="483CD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83CDD"/>
                </a:solidFill>
                <a:latin typeface="Arial"/>
                <a:cs typeface="Arial"/>
              </a:rPr>
              <a:t>crystal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6"/>
          <p:cNvSpPr txBox="1"/>
          <p:nvPr/>
        </p:nvSpPr>
        <p:spPr>
          <a:xfrm>
            <a:off x="742115" y="6114771"/>
            <a:ext cx="80333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720" algn="l"/>
                <a:tab pos="1225550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Drying:	</a:t>
            </a:r>
            <a:r>
              <a:rPr sz="1800" dirty="0">
                <a:latin typeface="Arial"/>
                <a:cs typeface="Arial"/>
              </a:rPr>
              <a:t>mass </a:t>
            </a:r>
            <a:r>
              <a:rPr sz="1800" spc="-5" dirty="0">
                <a:latin typeface="Arial"/>
                <a:cs typeface="Arial"/>
              </a:rPr>
              <a:t>is transferred as a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vapor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(from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solid) into the surrounding</a:t>
            </a:r>
            <a:r>
              <a:rPr sz="1800" spc="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gas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8"/>
          <p:cNvSpPr txBox="1"/>
          <p:nvPr/>
        </p:nvSpPr>
        <p:spPr>
          <a:xfrm>
            <a:off x="9417358" y="1670507"/>
            <a:ext cx="20878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liquid</a:t>
            </a:r>
            <a:r>
              <a:rPr sz="1800" spc="-5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liquid  (immisc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e/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arti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7" name="object 9"/>
          <p:cNvGrpSpPr/>
          <p:nvPr/>
        </p:nvGrpSpPr>
        <p:grpSpPr>
          <a:xfrm>
            <a:off x="8592494" y="1993214"/>
            <a:ext cx="756920" cy="1741170"/>
            <a:chOff x="8997442" y="1828545"/>
            <a:chExt cx="756920" cy="1741170"/>
          </a:xfrm>
        </p:grpSpPr>
        <p:sp>
          <p:nvSpPr>
            <p:cNvPr id="58" name="object 10"/>
            <p:cNvSpPr/>
            <p:nvPr/>
          </p:nvSpPr>
          <p:spPr>
            <a:xfrm>
              <a:off x="9007602" y="1838705"/>
              <a:ext cx="649605" cy="304800"/>
            </a:xfrm>
            <a:custGeom>
              <a:avLst/>
              <a:gdLst/>
              <a:ahLst/>
              <a:cxnLst/>
              <a:rect l="l" t="t" r="r" b="b"/>
              <a:pathLst>
                <a:path w="649604" h="304800">
                  <a:moveTo>
                    <a:pt x="496824" y="0"/>
                  </a:moveTo>
                  <a:lnTo>
                    <a:pt x="496824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496824" y="228600"/>
                  </a:lnTo>
                  <a:lnTo>
                    <a:pt x="496824" y="304800"/>
                  </a:lnTo>
                  <a:lnTo>
                    <a:pt x="649224" y="152400"/>
                  </a:lnTo>
                  <a:lnTo>
                    <a:pt x="496824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11"/>
            <p:cNvSpPr/>
            <p:nvPr/>
          </p:nvSpPr>
          <p:spPr>
            <a:xfrm>
              <a:off x="9007602" y="1838705"/>
              <a:ext cx="649605" cy="304800"/>
            </a:xfrm>
            <a:custGeom>
              <a:avLst/>
              <a:gdLst/>
              <a:ahLst/>
              <a:cxnLst/>
              <a:rect l="l" t="t" r="r" b="b"/>
              <a:pathLst>
                <a:path w="649604" h="304800">
                  <a:moveTo>
                    <a:pt x="0" y="76200"/>
                  </a:moveTo>
                  <a:lnTo>
                    <a:pt x="496824" y="76200"/>
                  </a:lnTo>
                  <a:lnTo>
                    <a:pt x="496824" y="0"/>
                  </a:lnTo>
                  <a:lnTo>
                    <a:pt x="649224" y="152400"/>
                  </a:lnTo>
                  <a:lnTo>
                    <a:pt x="496824" y="304800"/>
                  </a:lnTo>
                  <a:lnTo>
                    <a:pt x="496824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19812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12"/>
            <p:cNvSpPr/>
            <p:nvPr/>
          </p:nvSpPr>
          <p:spPr>
            <a:xfrm>
              <a:off x="9094470" y="3252977"/>
              <a:ext cx="649605" cy="306705"/>
            </a:xfrm>
            <a:custGeom>
              <a:avLst/>
              <a:gdLst/>
              <a:ahLst/>
              <a:cxnLst/>
              <a:rect l="l" t="t" r="r" b="b"/>
              <a:pathLst>
                <a:path w="649604" h="306704">
                  <a:moveTo>
                    <a:pt x="496061" y="0"/>
                  </a:moveTo>
                  <a:lnTo>
                    <a:pt x="496061" y="76581"/>
                  </a:lnTo>
                  <a:lnTo>
                    <a:pt x="0" y="76581"/>
                  </a:lnTo>
                  <a:lnTo>
                    <a:pt x="0" y="229743"/>
                  </a:lnTo>
                  <a:lnTo>
                    <a:pt x="496061" y="229743"/>
                  </a:lnTo>
                  <a:lnTo>
                    <a:pt x="496061" y="306324"/>
                  </a:lnTo>
                  <a:lnTo>
                    <a:pt x="649224" y="153162"/>
                  </a:lnTo>
                  <a:lnTo>
                    <a:pt x="496061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13"/>
            <p:cNvSpPr/>
            <p:nvPr/>
          </p:nvSpPr>
          <p:spPr>
            <a:xfrm>
              <a:off x="9094470" y="3252977"/>
              <a:ext cx="649605" cy="306705"/>
            </a:xfrm>
            <a:custGeom>
              <a:avLst/>
              <a:gdLst/>
              <a:ahLst/>
              <a:cxnLst/>
              <a:rect l="l" t="t" r="r" b="b"/>
              <a:pathLst>
                <a:path w="649604" h="306704">
                  <a:moveTo>
                    <a:pt x="0" y="76581"/>
                  </a:moveTo>
                  <a:lnTo>
                    <a:pt x="496061" y="76581"/>
                  </a:lnTo>
                  <a:lnTo>
                    <a:pt x="496061" y="0"/>
                  </a:lnTo>
                  <a:lnTo>
                    <a:pt x="649224" y="153162"/>
                  </a:lnTo>
                  <a:lnTo>
                    <a:pt x="496061" y="306324"/>
                  </a:lnTo>
                  <a:lnTo>
                    <a:pt x="496061" y="229743"/>
                  </a:lnTo>
                  <a:lnTo>
                    <a:pt x="0" y="229743"/>
                  </a:lnTo>
                  <a:lnTo>
                    <a:pt x="0" y="76581"/>
                  </a:lnTo>
                  <a:close/>
                </a:path>
              </a:pathLst>
            </a:custGeom>
            <a:ln w="19812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14"/>
          <p:cNvSpPr txBox="1"/>
          <p:nvPr/>
        </p:nvSpPr>
        <p:spPr>
          <a:xfrm>
            <a:off x="9579537" y="3381071"/>
            <a:ext cx="1249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so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15"/>
          <p:cNvSpPr txBox="1"/>
          <p:nvPr/>
        </p:nvSpPr>
        <p:spPr>
          <a:xfrm>
            <a:off x="9487082" y="5844413"/>
            <a:ext cx="18008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vapor 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(from</a:t>
            </a:r>
            <a:r>
              <a:rPr sz="1800" spc="-8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solid)  into the</a:t>
            </a:r>
            <a:r>
              <a:rPr sz="1800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Arial"/>
                <a:cs typeface="Arial"/>
              </a:rPr>
              <a:t>gas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4" name="object 16"/>
          <p:cNvGrpSpPr/>
          <p:nvPr/>
        </p:nvGrpSpPr>
        <p:grpSpPr>
          <a:xfrm>
            <a:off x="8769532" y="4796104"/>
            <a:ext cx="741045" cy="1641475"/>
            <a:chOff x="9174480" y="4631435"/>
            <a:chExt cx="741045" cy="1641475"/>
          </a:xfrm>
        </p:grpSpPr>
        <p:sp>
          <p:nvSpPr>
            <p:cNvPr id="65" name="object 17"/>
            <p:cNvSpPr/>
            <p:nvPr/>
          </p:nvSpPr>
          <p:spPr>
            <a:xfrm>
              <a:off x="9256014" y="5956553"/>
              <a:ext cx="649605" cy="306705"/>
            </a:xfrm>
            <a:custGeom>
              <a:avLst/>
              <a:gdLst/>
              <a:ahLst/>
              <a:cxnLst/>
              <a:rect l="l" t="t" r="r" b="b"/>
              <a:pathLst>
                <a:path w="649604" h="306704">
                  <a:moveTo>
                    <a:pt x="496061" y="0"/>
                  </a:moveTo>
                  <a:lnTo>
                    <a:pt x="496061" y="76581"/>
                  </a:lnTo>
                  <a:lnTo>
                    <a:pt x="0" y="76581"/>
                  </a:lnTo>
                  <a:lnTo>
                    <a:pt x="0" y="229743"/>
                  </a:lnTo>
                  <a:lnTo>
                    <a:pt x="496061" y="229743"/>
                  </a:lnTo>
                  <a:lnTo>
                    <a:pt x="496061" y="306324"/>
                  </a:lnTo>
                  <a:lnTo>
                    <a:pt x="649224" y="153162"/>
                  </a:lnTo>
                  <a:lnTo>
                    <a:pt x="496061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8"/>
            <p:cNvSpPr/>
            <p:nvPr/>
          </p:nvSpPr>
          <p:spPr>
            <a:xfrm>
              <a:off x="9256014" y="5956553"/>
              <a:ext cx="649605" cy="306705"/>
            </a:xfrm>
            <a:custGeom>
              <a:avLst/>
              <a:gdLst/>
              <a:ahLst/>
              <a:cxnLst/>
              <a:rect l="l" t="t" r="r" b="b"/>
              <a:pathLst>
                <a:path w="649604" h="306704">
                  <a:moveTo>
                    <a:pt x="0" y="76581"/>
                  </a:moveTo>
                  <a:lnTo>
                    <a:pt x="496061" y="76581"/>
                  </a:lnTo>
                  <a:lnTo>
                    <a:pt x="496061" y="0"/>
                  </a:lnTo>
                  <a:lnTo>
                    <a:pt x="649224" y="153162"/>
                  </a:lnTo>
                  <a:lnTo>
                    <a:pt x="496061" y="306324"/>
                  </a:lnTo>
                  <a:lnTo>
                    <a:pt x="496061" y="229743"/>
                  </a:lnTo>
                  <a:lnTo>
                    <a:pt x="0" y="229743"/>
                  </a:lnTo>
                  <a:lnTo>
                    <a:pt x="0" y="76581"/>
                  </a:lnTo>
                  <a:close/>
                </a:path>
              </a:pathLst>
            </a:custGeom>
            <a:ln w="19812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19"/>
            <p:cNvSpPr/>
            <p:nvPr/>
          </p:nvSpPr>
          <p:spPr>
            <a:xfrm>
              <a:off x="9184386" y="4641341"/>
              <a:ext cx="647700" cy="306705"/>
            </a:xfrm>
            <a:custGeom>
              <a:avLst/>
              <a:gdLst/>
              <a:ahLst/>
              <a:cxnLst/>
              <a:rect l="l" t="t" r="r" b="b"/>
              <a:pathLst>
                <a:path w="647700" h="306704">
                  <a:moveTo>
                    <a:pt x="494538" y="0"/>
                  </a:moveTo>
                  <a:lnTo>
                    <a:pt x="494538" y="76580"/>
                  </a:lnTo>
                  <a:lnTo>
                    <a:pt x="0" y="76580"/>
                  </a:lnTo>
                  <a:lnTo>
                    <a:pt x="0" y="229742"/>
                  </a:lnTo>
                  <a:lnTo>
                    <a:pt x="494538" y="229742"/>
                  </a:lnTo>
                  <a:lnTo>
                    <a:pt x="494538" y="306323"/>
                  </a:lnTo>
                  <a:lnTo>
                    <a:pt x="647700" y="153161"/>
                  </a:lnTo>
                  <a:lnTo>
                    <a:pt x="494538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20"/>
            <p:cNvSpPr/>
            <p:nvPr/>
          </p:nvSpPr>
          <p:spPr>
            <a:xfrm>
              <a:off x="9184386" y="4641341"/>
              <a:ext cx="647700" cy="306705"/>
            </a:xfrm>
            <a:custGeom>
              <a:avLst/>
              <a:gdLst/>
              <a:ahLst/>
              <a:cxnLst/>
              <a:rect l="l" t="t" r="r" b="b"/>
              <a:pathLst>
                <a:path w="647700" h="306704">
                  <a:moveTo>
                    <a:pt x="0" y="76580"/>
                  </a:moveTo>
                  <a:lnTo>
                    <a:pt x="494538" y="76580"/>
                  </a:lnTo>
                  <a:lnTo>
                    <a:pt x="494538" y="0"/>
                  </a:lnTo>
                  <a:lnTo>
                    <a:pt x="647700" y="153161"/>
                  </a:lnTo>
                  <a:lnTo>
                    <a:pt x="494538" y="306323"/>
                  </a:lnTo>
                  <a:lnTo>
                    <a:pt x="494538" y="229742"/>
                  </a:lnTo>
                  <a:lnTo>
                    <a:pt x="0" y="229742"/>
                  </a:lnTo>
                  <a:lnTo>
                    <a:pt x="0" y="76580"/>
                  </a:lnTo>
                  <a:close/>
                </a:path>
              </a:pathLst>
            </a:custGeom>
            <a:ln w="19812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21"/>
          <p:cNvSpPr txBox="1"/>
          <p:nvPr/>
        </p:nvSpPr>
        <p:spPr>
          <a:xfrm>
            <a:off x="9487082" y="4457349"/>
            <a:ext cx="1725295" cy="84963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solute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 (from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solution) as</a:t>
            </a:r>
            <a:r>
              <a:rPr sz="1800" spc="-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solid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6551240" y="891916"/>
            <a:ext cx="5296547" cy="5958852"/>
            <a:chOff x="6578345" y="899146"/>
            <a:chExt cx="5296547" cy="5958852"/>
          </a:xfrm>
        </p:grpSpPr>
        <p:sp>
          <p:nvSpPr>
            <p:cNvPr id="21" name="object 3"/>
            <p:cNvSpPr/>
            <p:nvPr/>
          </p:nvSpPr>
          <p:spPr>
            <a:xfrm>
              <a:off x="7577327" y="899146"/>
              <a:ext cx="4297565" cy="59588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5"/>
            <p:cNvSpPr/>
            <p:nvPr/>
          </p:nvSpPr>
          <p:spPr>
            <a:xfrm>
              <a:off x="6578345" y="2314194"/>
              <a:ext cx="914400" cy="963294"/>
            </a:xfrm>
            <a:custGeom>
              <a:avLst/>
              <a:gdLst/>
              <a:ahLst/>
              <a:cxnLst/>
              <a:rect l="l" t="t" r="r" b="b"/>
              <a:pathLst>
                <a:path w="914400" h="963295">
                  <a:moveTo>
                    <a:pt x="914400" y="0"/>
                  </a:moveTo>
                  <a:lnTo>
                    <a:pt x="0" y="0"/>
                  </a:lnTo>
                  <a:lnTo>
                    <a:pt x="0" y="963167"/>
                  </a:lnTo>
                  <a:lnTo>
                    <a:pt x="914400" y="96316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6"/>
            <p:cNvSpPr/>
            <p:nvPr/>
          </p:nvSpPr>
          <p:spPr>
            <a:xfrm>
              <a:off x="6578345" y="1349502"/>
              <a:ext cx="914400" cy="965200"/>
            </a:xfrm>
            <a:custGeom>
              <a:avLst/>
              <a:gdLst/>
              <a:ahLst/>
              <a:cxnLst/>
              <a:rect l="l" t="t" r="r" b="b"/>
              <a:pathLst>
                <a:path w="914400" h="965200">
                  <a:moveTo>
                    <a:pt x="914400" y="0"/>
                  </a:moveTo>
                  <a:lnTo>
                    <a:pt x="0" y="0"/>
                  </a:lnTo>
                  <a:lnTo>
                    <a:pt x="0" y="964691"/>
                  </a:lnTo>
                  <a:lnTo>
                    <a:pt x="914400" y="964691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DBD7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494" name=" 1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6762413" y="15717838"/>
            <a:ext cx="0" cy="0"/>
          </a:xfrm>
          <a:custGeom>
            <a:avLst/>
            <a:gdLst>
              <a:gd name="T0" fmla="+- 0 8607 8607"/>
              <a:gd name="T1" fmla="*/ T0 w 1"/>
              <a:gd name="T2" fmla="+- 0 8071 8071"/>
              <a:gd name="T3" fmla="*/ 8071 h 1"/>
              <a:gd name="T4" fmla="+- 0 8607 8607"/>
              <a:gd name="T5" fmla="*/ T4 w 1"/>
              <a:gd name="T6" fmla="+- 0 8071 8071"/>
              <a:gd name="T7" fmla="*/ 8071 h 1"/>
            </a:gdLst>
            <a:ahLst/>
            <a:cxnLst>
              <a:cxn ang="0">
                <a:pos x="T1" y="T3"/>
              </a:cxn>
              <a:cxn ang="0">
                <a:pos x="T5" y="T7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0536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Phase equilibrium and phase diagram</a:t>
            </a:r>
          </a:p>
        </p:txBody>
      </p:sp>
      <p:sp>
        <p:nvSpPr>
          <p:cNvPr id="25" name="object 8"/>
          <p:cNvSpPr txBox="1"/>
          <p:nvPr/>
        </p:nvSpPr>
        <p:spPr>
          <a:xfrm>
            <a:off x="1029716" y="1296478"/>
            <a:ext cx="5309235" cy="2440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95"/>
              </a:spcBef>
              <a:buClr>
                <a:srgbClr val="0A082D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Phase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equilibrium: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When </a:t>
            </a:r>
            <a:r>
              <a:rPr sz="1800" spc="-5" dirty="0">
                <a:solidFill>
                  <a:srgbClr val="483CDD"/>
                </a:solidFill>
                <a:latin typeface="Arial"/>
                <a:cs typeface="Arial"/>
              </a:rPr>
              <a:t>species transfer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 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Arial"/>
                <a:cs typeface="Arial"/>
              </a:rPr>
              <a:t>one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phase 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to </a:t>
            </a:r>
            <a:r>
              <a:rPr sz="1800" spc="-20" dirty="0">
                <a:solidFill>
                  <a:srgbClr val="00AF50"/>
                </a:solidFill>
                <a:latin typeface="Arial"/>
                <a:cs typeface="Arial"/>
              </a:rPr>
              <a:t>another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,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transfer rate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generally 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decreases 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with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time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until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6F2F9F"/>
                </a:solidFill>
                <a:latin typeface="Arial"/>
                <a:cs typeface="Arial"/>
              </a:rPr>
              <a:t>he </a:t>
            </a:r>
            <a:r>
              <a:rPr sz="1800" spc="-5" dirty="0">
                <a:solidFill>
                  <a:srgbClr val="6F2F9F"/>
                </a:solidFill>
                <a:latin typeface="Arial"/>
                <a:cs typeface="Arial"/>
              </a:rPr>
              <a:t>second phase is  saturated 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with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species, holding as much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as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it 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can hold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at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the prevailing process condition.  When 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concentration of all the species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each  phase no longer changes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, 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phase are  said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be in phase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equilibrium.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6" name="object 9"/>
          <p:cNvSpPr txBox="1"/>
          <p:nvPr/>
        </p:nvSpPr>
        <p:spPr>
          <a:xfrm>
            <a:off x="1029716" y="4043553"/>
            <a:ext cx="5231765" cy="2741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Clr>
                <a:srgbClr val="0A082D"/>
              </a:buClr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phase diagram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a pure substance is 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plot  of one </a:t>
            </a:r>
            <a:r>
              <a:rPr sz="1800" b="1" spc="-10" dirty="0">
                <a:solidFill>
                  <a:srgbClr val="6F2F9F"/>
                </a:solidFill>
                <a:latin typeface="Arial"/>
                <a:cs typeface="Arial"/>
              </a:rPr>
              <a:t>system variable 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against another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that  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shows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conditions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at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which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substance  exists as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solid,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liquid,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gas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.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most  common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these diagrams plots </a:t>
            </a:r>
            <a:r>
              <a:rPr sz="1800" spc="-5" dirty="0">
                <a:solidFill>
                  <a:srgbClr val="6F2F9F"/>
                </a:solidFill>
                <a:latin typeface="Arial"/>
                <a:cs typeface="Arial"/>
              </a:rPr>
              <a:t>pressure on </a:t>
            </a:r>
            <a:r>
              <a:rPr sz="1800" dirty="0">
                <a:solidFill>
                  <a:srgbClr val="6F2F9F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6F2F9F"/>
                </a:solidFill>
                <a:latin typeface="Arial"/>
                <a:cs typeface="Arial"/>
              </a:rPr>
              <a:t>vertical </a:t>
            </a:r>
            <a:r>
              <a:rPr sz="1800" spc="-10" dirty="0">
                <a:solidFill>
                  <a:srgbClr val="6F2F9F"/>
                </a:solidFill>
                <a:latin typeface="Arial"/>
                <a:cs typeface="Arial"/>
              </a:rPr>
              <a:t>axis </a:t>
            </a:r>
            <a:r>
              <a:rPr sz="1800" spc="-5" dirty="0">
                <a:solidFill>
                  <a:srgbClr val="6F2F9F"/>
                </a:solidFill>
                <a:latin typeface="Arial"/>
                <a:cs typeface="Arial"/>
              </a:rPr>
              <a:t>versus temperature on </a:t>
            </a:r>
            <a:r>
              <a:rPr sz="1800" dirty="0">
                <a:solidFill>
                  <a:srgbClr val="6F2F9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6F2F9F"/>
                </a:solidFill>
                <a:latin typeface="Arial"/>
                <a:cs typeface="Arial"/>
              </a:rPr>
              <a:t>horizontal  axis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.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boundaries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between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single-phase  regions represent the pressures and  temperatures at 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which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two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phases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may</a:t>
            </a:r>
            <a:r>
              <a:rPr sz="1800" spc="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coexist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10"/>
          <p:cNvSpPr txBox="1"/>
          <p:nvPr/>
        </p:nvSpPr>
        <p:spPr>
          <a:xfrm>
            <a:off x="6578345" y="1349502"/>
            <a:ext cx="914400" cy="965200"/>
          </a:xfrm>
          <a:prstGeom prst="rect">
            <a:avLst/>
          </a:prstGeom>
          <a:ln w="19811">
            <a:solidFill>
              <a:srgbClr val="468391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 marL="46355" marR="80010" indent="22860">
              <a:lnSpc>
                <a:spcPct val="100000"/>
              </a:lnSpc>
              <a:spcBef>
                <a:spcPts val="1230"/>
              </a:spcBef>
            </a:pPr>
            <a:r>
              <a:rPr sz="1800" spc="-105" dirty="0">
                <a:latin typeface="Trebuchet MS"/>
                <a:cs typeface="Trebuchet MS"/>
              </a:rPr>
              <a:t>phase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1I  </a:t>
            </a:r>
            <a:r>
              <a:rPr sz="1800" spc="-65" dirty="0">
                <a:latin typeface="Trebuchet MS"/>
                <a:cs typeface="Trebuchet MS"/>
              </a:rPr>
              <a:t>A,</a:t>
            </a:r>
            <a:r>
              <a:rPr sz="1800" spc="-26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B…..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11"/>
          <p:cNvSpPr txBox="1"/>
          <p:nvPr/>
        </p:nvSpPr>
        <p:spPr>
          <a:xfrm>
            <a:off x="6578345" y="2314194"/>
            <a:ext cx="914400" cy="963294"/>
          </a:xfrm>
          <a:prstGeom prst="rect">
            <a:avLst/>
          </a:prstGeom>
          <a:ln w="19811">
            <a:solidFill>
              <a:srgbClr val="468391"/>
            </a:solidFill>
          </a:ln>
        </p:spPr>
        <p:txBody>
          <a:bodyPr vert="horz" wrap="square" lIns="0" tIns="239395" rIns="0" bIns="0" rtlCol="0">
            <a:spAutoFit/>
          </a:bodyPr>
          <a:lstStyle/>
          <a:p>
            <a:pPr marL="76835" marR="107314" indent="22860">
              <a:lnSpc>
                <a:spcPct val="100000"/>
              </a:lnSpc>
              <a:spcBef>
                <a:spcPts val="1885"/>
              </a:spcBef>
            </a:pPr>
            <a:r>
              <a:rPr sz="1800" spc="-105" dirty="0">
                <a:latin typeface="Trebuchet MS"/>
                <a:cs typeface="Trebuchet MS"/>
              </a:rPr>
              <a:t>phase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1  </a:t>
            </a:r>
            <a:r>
              <a:rPr sz="1800" spc="-65" dirty="0">
                <a:latin typeface="Trebuchet MS"/>
                <a:cs typeface="Trebuchet MS"/>
              </a:rPr>
              <a:t>A,</a:t>
            </a:r>
            <a:r>
              <a:rPr sz="1800" spc="-26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B….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9" name="object 12"/>
          <p:cNvSpPr/>
          <p:nvPr/>
        </p:nvSpPr>
        <p:spPr>
          <a:xfrm>
            <a:off x="6690360" y="2115311"/>
            <a:ext cx="281940" cy="401320"/>
          </a:xfrm>
          <a:custGeom>
            <a:avLst/>
            <a:gdLst/>
            <a:ahLst/>
            <a:cxnLst/>
            <a:rect l="l" t="t" r="r" b="b"/>
            <a:pathLst>
              <a:path w="281940" h="401319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31750" y="76200"/>
                </a:lnTo>
                <a:lnTo>
                  <a:pt x="31750" y="325120"/>
                </a:lnTo>
                <a:lnTo>
                  <a:pt x="0" y="325120"/>
                </a:lnTo>
                <a:lnTo>
                  <a:pt x="38100" y="401320"/>
                </a:lnTo>
                <a:lnTo>
                  <a:pt x="69850" y="337820"/>
                </a:lnTo>
                <a:lnTo>
                  <a:pt x="76200" y="325120"/>
                </a:lnTo>
                <a:lnTo>
                  <a:pt x="44450" y="325120"/>
                </a:lnTo>
                <a:lnTo>
                  <a:pt x="44450" y="76200"/>
                </a:lnTo>
                <a:lnTo>
                  <a:pt x="76200" y="76200"/>
                </a:lnTo>
                <a:close/>
              </a:path>
              <a:path w="281940" h="401319">
                <a:moveTo>
                  <a:pt x="281940" y="76200"/>
                </a:moveTo>
                <a:lnTo>
                  <a:pt x="275590" y="63500"/>
                </a:lnTo>
                <a:lnTo>
                  <a:pt x="243840" y="0"/>
                </a:lnTo>
                <a:lnTo>
                  <a:pt x="205740" y="76200"/>
                </a:lnTo>
                <a:lnTo>
                  <a:pt x="237490" y="76200"/>
                </a:lnTo>
                <a:lnTo>
                  <a:pt x="237490" y="325120"/>
                </a:lnTo>
                <a:lnTo>
                  <a:pt x="205740" y="325120"/>
                </a:lnTo>
                <a:lnTo>
                  <a:pt x="243840" y="401320"/>
                </a:lnTo>
                <a:lnTo>
                  <a:pt x="275590" y="337820"/>
                </a:lnTo>
                <a:lnTo>
                  <a:pt x="281940" y="325120"/>
                </a:lnTo>
                <a:lnTo>
                  <a:pt x="250190" y="325120"/>
                </a:lnTo>
                <a:lnTo>
                  <a:pt x="250190" y="76200"/>
                </a:lnTo>
                <a:lnTo>
                  <a:pt x="281940" y="76200"/>
                </a:lnTo>
                <a:close/>
              </a:path>
            </a:pathLst>
          </a:custGeom>
          <a:solidFill>
            <a:srgbClr val="61B4C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56FD13CD8848B4580499D01366DC" ma:contentTypeVersion="2" ma:contentTypeDescription="Create a new document." ma:contentTypeScope="" ma:versionID="90c42b7cc7fe52b0689b96b980dcfa6b">
  <xsd:schema xmlns:xsd="http://www.w3.org/2001/XMLSchema" xmlns:xs="http://www.w3.org/2001/XMLSchema" xmlns:p="http://schemas.microsoft.com/office/2006/metadata/properties" xmlns:ns2="27852407-7cbe-4f37-a29e-557c20509378" targetNamespace="http://schemas.microsoft.com/office/2006/metadata/properties" ma:root="true" ma:fieldsID="a3a931e53aebc7c1296e930a51b7984e" ns2:_="">
    <xsd:import namespace="27852407-7cbe-4f37-a29e-557c205093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2407-7cbe-4f37-a29e-557c2050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E6B94C-14D4-4818-B2DA-6801398ECC2A}">
  <ds:schemaRefs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ea4d43cd-742f-4f66-809e-b5b1edb3f082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2DB0D08-0DA5-4B0E-B8B3-4F6F5AACA3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2407-7cbe-4f37-a29e-557c205093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87C29-1EDC-45AF-9367-3AD786154E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29769</TotalTime>
  <Words>1713</Words>
  <Application>Microsoft Office PowerPoint</Application>
  <PresentationFormat>Widescreen</PresentationFormat>
  <Paragraphs>245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Dividend</vt:lpstr>
      <vt:lpstr>BT201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IITG</dc:creator>
  <cp:lastModifiedBy>IITG</cp:lastModifiedBy>
  <cp:revision>651</cp:revision>
  <cp:lastPrinted>2021-08-11T04:26:22Z</cp:lastPrinted>
  <dcterms:created xsi:type="dcterms:W3CDTF">2021-02-04T11:25:09Z</dcterms:created>
  <dcterms:modified xsi:type="dcterms:W3CDTF">2022-11-10T13:08:19Z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0x01010056F956FD13CD8848B4580499D01366DC</vt:lpwstr>
  </property>
</Properties>
</file>