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6"/>
  </p:notesMasterIdLst>
  <p:sldIdLst>
    <p:sldId id="256" r:id="rId5"/>
    <p:sldId id="578" r:id="rId6"/>
    <p:sldId id="581" r:id="rId7"/>
    <p:sldId id="580" r:id="rId8"/>
    <p:sldId id="585" r:id="rId9"/>
    <p:sldId id="582" r:id="rId10"/>
    <p:sldId id="583" r:id="rId11"/>
    <p:sldId id="584" r:id="rId12"/>
    <p:sldId id="586" r:id="rId13"/>
    <p:sldId id="587" r:id="rId14"/>
    <p:sldId id="590" r:id="rId15"/>
    <p:sldId id="588" r:id="rId16"/>
    <p:sldId id="589" r:id="rId17"/>
    <p:sldId id="591" r:id="rId18"/>
    <p:sldId id="592" r:id="rId19"/>
    <p:sldId id="594" r:id="rId20"/>
    <p:sldId id="596" r:id="rId21"/>
    <p:sldId id="599" r:id="rId22"/>
    <p:sldId id="597" r:id="rId23"/>
    <p:sldId id="598" r:id="rId24"/>
    <p:sldId id="600" r:id="rId25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4238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12A751-13F8-4FE6-A68A-5BE41CE91AFA}" v="6" dt="2022-11-10T16:53:12.468"/>
    <p1510:client id="{A1047246-16F6-462B-BF7B-03F989AB5E4E}" v="8" dt="2022-11-10T13:30:44.2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38" autoAdjust="0"/>
    <p:restoredTop sz="94660"/>
  </p:normalViewPr>
  <p:slideViewPr>
    <p:cSldViewPr snapToGrid="0">
      <p:cViewPr varScale="1">
        <p:scale>
          <a:sx n="42" d="100"/>
          <a:sy n="42" d="100"/>
        </p:scale>
        <p:origin x="60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SHEK DWIVEDI" userId="S::abhishek.dwivedi@iitg.ac.in::d949ee08-d809-4bf9-9a9b-c77f250825d5" providerId="AD" clId="Web-{0312A751-13F8-4FE6-A68A-5BE41CE91AFA}"/>
    <pc:docChg chg="modSld">
      <pc:chgData name="ABHISHEK DWIVEDI" userId="S::abhishek.dwivedi@iitg.ac.in::d949ee08-d809-4bf9-9a9b-c77f250825d5" providerId="AD" clId="Web-{0312A751-13F8-4FE6-A68A-5BE41CE91AFA}" dt="2022-11-10T16:53:12.468" v="5" actId="1076"/>
      <pc:docMkLst>
        <pc:docMk/>
      </pc:docMkLst>
      <pc:sldChg chg="modSp">
        <pc:chgData name="ABHISHEK DWIVEDI" userId="S::abhishek.dwivedi@iitg.ac.in::d949ee08-d809-4bf9-9a9b-c77f250825d5" providerId="AD" clId="Web-{0312A751-13F8-4FE6-A68A-5BE41CE91AFA}" dt="2022-11-10T16:51:55.528" v="2" actId="1076"/>
        <pc:sldMkLst>
          <pc:docMk/>
          <pc:sldMk cId="0" sldId="582"/>
        </pc:sldMkLst>
        <pc:spChg chg="mod">
          <ac:chgData name="ABHISHEK DWIVEDI" userId="S::abhishek.dwivedi@iitg.ac.in::d949ee08-d809-4bf9-9a9b-c77f250825d5" providerId="AD" clId="Web-{0312A751-13F8-4FE6-A68A-5BE41CE91AFA}" dt="2022-11-10T16:51:55.528" v="2" actId="1076"/>
          <ac:spMkLst>
            <pc:docMk/>
            <pc:sldMk cId="0" sldId="582"/>
            <ac:spMk id="7" creationId="{00000000-0000-0000-0000-000000000000}"/>
          </ac:spMkLst>
        </pc:spChg>
        <pc:picChg chg="mod">
          <ac:chgData name="ABHISHEK DWIVEDI" userId="S::abhishek.dwivedi@iitg.ac.in::d949ee08-d809-4bf9-9a9b-c77f250825d5" providerId="AD" clId="Web-{0312A751-13F8-4FE6-A68A-5BE41CE91AFA}" dt="2022-11-10T16:51:47.966" v="1" actId="1076"/>
          <ac:picMkLst>
            <pc:docMk/>
            <pc:sldMk cId="0" sldId="582"/>
            <ac:picMk id="22532" creationId="{00000000-0000-0000-0000-000000000000}"/>
          </ac:picMkLst>
        </pc:picChg>
      </pc:sldChg>
      <pc:sldChg chg="modSp">
        <pc:chgData name="ABHISHEK DWIVEDI" userId="S::abhishek.dwivedi@iitg.ac.in::d949ee08-d809-4bf9-9a9b-c77f250825d5" providerId="AD" clId="Web-{0312A751-13F8-4FE6-A68A-5BE41CE91AFA}" dt="2022-11-10T16:53:12.468" v="5" actId="1076"/>
        <pc:sldMkLst>
          <pc:docMk/>
          <pc:sldMk cId="0" sldId="583"/>
        </pc:sldMkLst>
        <pc:picChg chg="mod">
          <ac:chgData name="ABHISHEK DWIVEDI" userId="S::abhishek.dwivedi@iitg.ac.in::d949ee08-d809-4bf9-9a9b-c77f250825d5" providerId="AD" clId="Web-{0312A751-13F8-4FE6-A68A-5BE41CE91AFA}" dt="2022-11-10T16:53:03.405" v="3" actId="1076"/>
          <ac:picMkLst>
            <pc:docMk/>
            <pc:sldMk cId="0" sldId="583"/>
            <ac:picMk id="23556" creationId="{00000000-0000-0000-0000-000000000000}"/>
          </ac:picMkLst>
        </pc:picChg>
        <pc:picChg chg="mod">
          <ac:chgData name="ABHISHEK DWIVEDI" userId="S::abhishek.dwivedi@iitg.ac.in::d949ee08-d809-4bf9-9a9b-c77f250825d5" providerId="AD" clId="Web-{0312A751-13F8-4FE6-A68A-5BE41CE91AFA}" dt="2022-11-10T16:53:12.468" v="5" actId="1076"/>
          <ac:picMkLst>
            <pc:docMk/>
            <pc:sldMk cId="0" sldId="583"/>
            <ac:picMk id="23557" creationId="{00000000-0000-0000-0000-000000000000}"/>
          </ac:picMkLst>
        </pc:picChg>
      </pc:sldChg>
    </pc:docChg>
  </pc:docChgLst>
  <pc:docChgLst>
    <pc:chgData name="ABHISHEK DWIVEDI" userId="S::abhishek.dwivedi@iitg.ac.in::d949ee08-d809-4bf9-9a9b-c77f250825d5" providerId="AD" clId="Web-{A1047246-16F6-462B-BF7B-03F989AB5E4E}"/>
    <pc:docChg chg="modSld">
      <pc:chgData name="ABHISHEK DWIVEDI" userId="S::abhishek.dwivedi@iitg.ac.in::d949ee08-d809-4bf9-9a9b-c77f250825d5" providerId="AD" clId="Web-{A1047246-16F6-462B-BF7B-03F989AB5E4E}" dt="2022-11-10T13:30:44.248" v="7" actId="14100"/>
      <pc:docMkLst>
        <pc:docMk/>
      </pc:docMkLst>
      <pc:sldChg chg="modSp">
        <pc:chgData name="ABHISHEK DWIVEDI" userId="S::abhishek.dwivedi@iitg.ac.in::d949ee08-d809-4bf9-9a9b-c77f250825d5" providerId="AD" clId="Web-{A1047246-16F6-462B-BF7B-03F989AB5E4E}" dt="2022-11-10T13:30:44.248" v="7" actId="14100"/>
        <pc:sldMkLst>
          <pc:docMk/>
          <pc:sldMk cId="0" sldId="578"/>
        </pc:sldMkLst>
        <pc:spChg chg="mod">
          <ac:chgData name="ABHISHEK DWIVEDI" userId="S::abhishek.dwivedi@iitg.ac.in::d949ee08-d809-4bf9-9a9b-c77f250825d5" providerId="AD" clId="Web-{A1047246-16F6-462B-BF7B-03F989AB5E4E}" dt="2022-11-10T13:25:38.599" v="5" actId="14100"/>
          <ac:spMkLst>
            <pc:docMk/>
            <pc:sldMk cId="0" sldId="578"/>
            <ac:spMk id="2" creationId="{00000000-0000-0000-0000-000000000000}"/>
          </ac:spMkLst>
        </pc:spChg>
        <pc:picChg chg="mod">
          <ac:chgData name="ABHISHEK DWIVEDI" userId="S::abhishek.dwivedi@iitg.ac.in::d949ee08-d809-4bf9-9a9b-c77f250825d5" providerId="AD" clId="Web-{A1047246-16F6-462B-BF7B-03F989AB5E4E}" dt="2022-11-10T13:30:44.248" v="7" actId="14100"/>
          <ac:picMkLst>
            <pc:docMk/>
            <pc:sldMk cId="0" sldId="578"/>
            <ac:picMk id="19458" creationId="{00000000-0000-0000-0000-000000000000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0-20T04:57:10.441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0 0 480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0-20T05:00:40.800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0 479,'0'0'90,"0"0"-90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0-20T05:04:16.060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0 0 366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0-20T05:14:33.196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1304 344,'0'0'47,"0"0"-47,0 0 0,0 0-6,0 0 13,0 0-7,0 0 0,0 0-33</inkml:trace>
  <inkml:trace contextRef="#ctx0" brushRef="#br0" timeOffset="26507">4612 48 789,'0'0'101,"0"0"-101,0 0-1,0 0-23,0 0-40,-98-48-304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35F22A8-0EC3-4E6C-8466-B73AB57EA72F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1E28598-D3D6-40E7-9750-9909AC0D83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87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8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customXml" Target="../ink/ink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emf"/><Relationship Id="rId5" Type="http://schemas.openxmlformats.org/officeDocument/2006/relationships/customXml" Target="../ink/ink1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733048"/>
            <a:ext cx="10993549" cy="1475013"/>
          </a:xfrm>
        </p:spPr>
        <p:txBody>
          <a:bodyPr/>
          <a:lstStyle/>
          <a:p>
            <a:r>
              <a:rPr lang="en-US" b="1" dirty="0"/>
              <a:t>BT201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229291" y="5062568"/>
            <a:ext cx="3154783" cy="590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>
                <a:solidFill>
                  <a:schemeClr val="bg1">
                    <a:lumMod val="95000"/>
                  </a:schemeClr>
                </a:solidFill>
              </a:rPr>
              <a:t>19/10/2022</a:t>
            </a:r>
            <a:endParaRPr lang="en-US" sz="1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84465" y="3262448"/>
            <a:ext cx="853631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92D050"/>
                </a:solidFill>
              </a:rPr>
              <a:t>Biochemical Process Calculations</a:t>
            </a:r>
          </a:p>
          <a:p>
            <a:endParaRPr lang="en-IN" sz="2400" b="1" dirty="0">
              <a:solidFill>
                <a:srgbClr val="FF0000"/>
              </a:solidFill>
            </a:endParaRPr>
          </a:p>
          <a:p>
            <a:pPr algn="ctr"/>
            <a:r>
              <a:rPr lang="en-IN" sz="2400" b="1" dirty="0">
                <a:solidFill>
                  <a:srgbClr val="FF0000"/>
                </a:solidFill>
              </a:rPr>
              <a:t>Energy Balance</a:t>
            </a:r>
          </a:p>
          <a:p>
            <a:pPr algn="ctr"/>
            <a:r>
              <a:rPr lang="en-IN" sz="2000" b="1" i="1" dirty="0">
                <a:solidFill>
                  <a:srgbClr val="FFC000"/>
                </a:solidFill>
              </a:rPr>
              <a:t>Terminologies and concept</a:t>
            </a:r>
          </a:p>
        </p:txBody>
      </p:sp>
    </p:spTree>
    <p:extLst>
      <p:ext uri="{BB962C8B-B14F-4D97-AF65-F5344CB8AC3E}">
        <p14:creationId xmlns:p14="http://schemas.microsoft.com/office/powerpoint/2010/main" val="1425374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" y="2766060"/>
            <a:ext cx="8496300" cy="2438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99120" y="1097930"/>
            <a:ext cx="3817620" cy="2933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2788920" y="3794760"/>
            <a:ext cx="152400" cy="1524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03420" y="3779520"/>
            <a:ext cx="152400" cy="1524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66660" y="4671060"/>
            <a:ext cx="152400" cy="1524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81300" y="4655820"/>
            <a:ext cx="137160" cy="16764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5335" y="1550995"/>
            <a:ext cx="69437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339" y="1331595"/>
            <a:ext cx="9975563" cy="3832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09902" y="1556042"/>
            <a:ext cx="1638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5298141" y="2991148"/>
            <a:ext cx="1264024" cy="2764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477895" y="2726174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PE=</a:t>
            </a:r>
            <a:r>
              <a:rPr lang="en-IN" dirty="0" err="1"/>
              <a:t>mgh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7655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5952688" y="15721013"/>
              <a:ext cx="0" cy="0"/>
            </p14:xfrm>
          </p:contentPart>
        </mc:Choice>
        <mc:Fallback xmlns="">
          <p:pic>
            <p:nvPicPr>
              <p:cNvPr id="27655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52688" y="15721013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ectangle 7"/>
          <p:cNvSpPr/>
          <p:nvPr/>
        </p:nvSpPr>
        <p:spPr>
          <a:xfrm>
            <a:off x="419725" y="599608"/>
            <a:ext cx="11347554" cy="58461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Total energy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7195" y="1299210"/>
            <a:ext cx="1061085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6080" y="3337560"/>
            <a:ext cx="5781675" cy="2532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1028700" y="1699260"/>
            <a:ext cx="1897380" cy="3505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24709" y="1164986"/>
            <a:ext cx="107876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Crude oil is pumped at a rate of 15.0 kg/s from a point 220 meters below the earth’s surface to a point 20 meters above ground level. Calculate the attendant rate of increase of potential energy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61092" y="2472242"/>
            <a:ext cx="669607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9701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0074175" y="15654338"/>
              <a:ext cx="0" cy="0"/>
            </p14:xfrm>
          </p:contentPart>
        </mc:Choice>
        <mc:Fallback xmlns="">
          <p:pic>
            <p:nvPicPr>
              <p:cNvPr id="29701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074175" y="15654338"/>
                <a:ext cx="0" cy="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3385" y="1384663"/>
            <a:ext cx="937634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en-IN" dirty="0"/>
              <a:t> Point or</a:t>
            </a:r>
            <a:r>
              <a:rPr lang="en-IN" dirty="0">
                <a:solidFill>
                  <a:srgbClr val="00B050"/>
                </a:solidFill>
              </a:rPr>
              <a:t> state variable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en-IN" dirty="0"/>
              <a:t> Macroscopic concept that accounts for all the molecular, atomic and subatomic energies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en-IN" dirty="0"/>
              <a:t> All forms follow microscopic laws of conservation for dynamic systems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en-IN" dirty="0"/>
              <a:t> Calculated based on, P ,T , V and composition of the system</a:t>
            </a:r>
          </a:p>
          <a:p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963385" y="4023107"/>
            <a:ext cx="954024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 Specific </a:t>
            </a:r>
            <a:r>
              <a:rPr lang="en-US" dirty="0">
                <a:solidFill>
                  <a:srgbClr val="00B0F0"/>
                </a:solidFill>
              </a:rPr>
              <a:t>internal energy is a state variable </a:t>
            </a:r>
            <a:r>
              <a:rPr lang="en-US" dirty="0"/>
              <a:t>and can be stored.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 internal energy per unit mass (Û)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 Because </a:t>
            </a:r>
            <a:r>
              <a:rPr lang="en-US" dirty="0">
                <a:solidFill>
                  <a:srgbClr val="7030A0"/>
                </a:solidFill>
              </a:rPr>
              <a:t>no instruments exist with which to measure internal energy directly</a:t>
            </a:r>
            <a:r>
              <a:rPr lang="en-US" dirty="0"/>
              <a:t> on a macroscopic scale, internal energy must be </a:t>
            </a:r>
            <a:r>
              <a:rPr lang="en-US" dirty="0">
                <a:solidFill>
                  <a:srgbClr val="7030A0"/>
                </a:solidFill>
              </a:rPr>
              <a:t>calculated from certain other variables </a:t>
            </a:r>
            <a:r>
              <a:rPr lang="en-US" dirty="0"/>
              <a:t>that can be measured macroscopically, such as </a:t>
            </a:r>
            <a:r>
              <a:rPr lang="en-US" dirty="0">
                <a:solidFill>
                  <a:srgbClr val="7030A0"/>
                </a:solidFill>
              </a:rPr>
              <a:t>pressure, volume, temperature, and composition</a:t>
            </a:r>
            <a:r>
              <a:rPr lang="en-US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419725" y="599608"/>
            <a:ext cx="11347554" cy="58461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Internal Energy (U)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70554" y="3653775"/>
            <a:ext cx="2787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u="sng" dirty="0">
                <a:solidFill>
                  <a:srgbClr val="FF0000"/>
                </a:solidFill>
              </a:rPr>
              <a:t>Specific internal energy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9725" y="1319960"/>
            <a:ext cx="1150666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To calculate the internal energy per unit mass (Û) from variables that can be measured, use phase rule.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 For a </a:t>
            </a:r>
            <a:r>
              <a:rPr lang="en-US" b="1" dirty="0">
                <a:solidFill>
                  <a:srgbClr val="00B0F0"/>
                </a:solidFill>
              </a:rPr>
              <a:t>pure component in one phase,</a:t>
            </a:r>
            <a:r>
              <a:rPr lang="en-US" dirty="0"/>
              <a:t> Û can be expressed in terms of just two intensive variables according to the phase rule: F = C-P+2 = 1-1+2  = 2 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Typically use of </a:t>
            </a:r>
            <a:r>
              <a:rPr lang="en-US" dirty="0">
                <a:solidFill>
                  <a:srgbClr val="7030A0"/>
                </a:solidFill>
              </a:rPr>
              <a:t>temperature and specific volume </a:t>
            </a:r>
            <a:r>
              <a:rPr lang="en-US" dirty="0"/>
              <a:t>as the two variables. 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For a </a:t>
            </a:r>
            <a:r>
              <a:rPr lang="en-US" dirty="0">
                <a:solidFill>
                  <a:srgbClr val="7030A0"/>
                </a:solidFill>
              </a:rPr>
              <a:t>single phase and single component, we say that Û is a function of only T and V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9725" y="599608"/>
            <a:ext cx="11347554" cy="58461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Cont.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9767" y="3569342"/>
            <a:ext cx="3654336" cy="745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95832" y="3795511"/>
            <a:ext cx="1495562" cy="390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76018" y="4392259"/>
            <a:ext cx="112349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Changes in the internal energy over a specified time interval can usually be computed as follows: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65109" y="4672996"/>
            <a:ext cx="3910011" cy="758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532311" y="5380672"/>
            <a:ext cx="112349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For an ideal gas Û is a function of temperature only. Always keep in mind that Equation alone is not valid if a phase change occurs during the interval. 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Note that you can only calculate differences in internal energy, or calculate the internal energy relative to a reference state, but cannot calculate absolute values of internal energy.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28552" y="1404164"/>
            <a:ext cx="9951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internal energy of a system containing more than one component is the sum of the internal energies of each component: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66394" y="2575027"/>
            <a:ext cx="4158149" cy="429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708660" y="3615035"/>
            <a:ext cx="89230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What is the change in internal energy when 10 kg mol of air are cooled from 60°C to 30°C in a constant volume process? </a:t>
            </a:r>
            <a:r>
              <a:rPr lang="en-US" dirty="0" err="1"/>
              <a:t>Cν</a:t>
            </a:r>
            <a:r>
              <a:rPr lang="en-US" dirty="0"/>
              <a:t>  =2.1 × 10</a:t>
            </a:r>
            <a:r>
              <a:rPr lang="en-US" baseline="30000" dirty="0"/>
              <a:t>4</a:t>
            </a:r>
            <a:r>
              <a:rPr lang="en-US" dirty="0"/>
              <a:t> J/(kg mol)(°C) </a:t>
            </a:r>
          </a:p>
          <a:p>
            <a:endParaRPr lang="en-US" dirty="0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41320" y="4896803"/>
            <a:ext cx="434340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928552" y="729544"/>
            <a:ext cx="1967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err="1">
                <a:solidFill>
                  <a:srgbClr val="FF0000"/>
                </a:solidFill>
              </a:rPr>
              <a:t>Multicomponent</a:t>
            </a:r>
            <a:endParaRPr lang="en-US" b="1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4360" y="1237853"/>
            <a:ext cx="1077032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What would be the value of ΔU for a constant volume system if 1 kg of water at 100 </a:t>
            </a:r>
            <a:r>
              <a:rPr lang="en-US" dirty="0" err="1"/>
              <a:t>kPa</a:t>
            </a:r>
            <a:r>
              <a:rPr lang="en-US" dirty="0"/>
              <a:t> was heated from 0°C to 100°C, and then cooled back to 0°C and 100 </a:t>
            </a:r>
            <a:r>
              <a:rPr lang="en-US" dirty="0" err="1"/>
              <a:t>kPa</a:t>
            </a:r>
            <a:r>
              <a:rPr lang="en-US" dirty="0"/>
              <a:t>? Would ΔÛ = 0?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Ans</a:t>
            </a:r>
            <a:r>
              <a:rPr lang="en-US" dirty="0"/>
              <a:t>: Yes, because it is a state variable, and the integral in Equation would be zero because Û2 = Û1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For ideal gases, U is a function of temperature only</a:t>
            </a:r>
            <a:endParaRPr lang="en-US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6573" y="3156436"/>
            <a:ext cx="481012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9939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545388" y="2614613"/>
              <a:ext cx="1660525" cy="469900"/>
            </p14:xfrm>
          </p:contentPart>
        </mc:Choice>
        <mc:Fallback xmlns="">
          <p:pic>
            <p:nvPicPr>
              <p:cNvPr id="39939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40348" y="2609212"/>
                <a:ext cx="1674204" cy="480342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7701" y="1184224"/>
            <a:ext cx="101552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pPr>
              <a:buFont typeface="Wingdings" pitchFamily="2" charset="2"/>
              <a:buChar char="Ø"/>
            </a:pPr>
            <a:r>
              <a:rPr lang="en-IN" dirty="0"/>
              <a:t> Measure </a:t>
            </a:r>
            <a:r>
              <a:rPr lang="en-IN" dirty="0">
                <a:solidFill>
                  <a:srgbClr val="FF0000"/>
                </a:solidFill>
              </a:rPr>
              <a:t>of total energy of a thermodynamic </a:t>
            </a:r>
            <a:r>
              <a:rPr lang="en-IN" dirty="0"/>
              <a:t>system</a:t>
            </a:r>
          </a:p>
          <a:p>
            <a:pPr>
              <a:buFont typeface="Wingdings" pitchFamily="2" charset="2"/>
              <a:buChar char="Ø"/>
            </a:pPr>
            <a:endParaRPr lang="en-IN" dirty="0"/>
          </a:p>
          <a:p>
            <a:pPr>
              <a:buFont typeface="Wingdings" pitchFamily="2" charset="2"/>
              <a:buChar char="Ø"/>
            </a:pPr>
            <a:r>
              <a:rPr lang="en-IN" dirty="0"/>
              <a:t> It </a:t>
            </a:r>
            <a:r>
              <a:rPr lang="en-IN" dirty="0">
                <a:solidFill>
                  <a:srgbClr val="7030A0"/>
                </a:solidFill>
              </a:rPr>
              <a:t>includes internal energy and energy required to make room for it by displacing its environment and establishing its volume and pressure</a:t>
            </a:r>
          </a:p>
          <a:p>
            <a:pPr>
              <a:buFont typeface="Wingdings" pitchFamily="2" charset="2"/>
              <a:buChar char="Ø"/>
            </a:pPr>
            <a:endParaRPr lang="en-IN" dirty="0"/>
          </a:p>
          <a:p>
            <a:pPr>
              <a:buFont typeface="Wingdings" pitchFamily="2" charset="2"/>
              <a:buChar char="Ø"/>
            </a:pPr>
            <a:r>
              <a:rPr lang="en-IN" dirty="0"/>
              <a:t> </a:t>
            </a:r>
            <a:r>
              <a:rPr lang="en-IN" dirty="0">
                <a:solidFill>
                  <a:srgbClr val="00B050"/>
                </a:solidFill>
              </a:rPr>
              <a:t>State function</a:t>
            </a:r>
          </a:p>
          <a:p>
            <a:pPr>
              <a:buFont typeface="Wingdings" pitchFamily="2" charset="2"/>
              <a:buChar char="Ø"/>
            </a:pPr>
            <a:endParaRPr lang="en-IN" dirty="0"/>
          </a:p>
          <a:p>
            <a:pPr>
              <a:buFont typeface="Wingdings" pitchFamily="2" charset="2"/>
              <a:buChar char="Ø"/>
            </a:pPr>
            <a:r>
              <a:rPr lang="en-IN" dirty="0"/>
              <a:t> Extensive quantity, can be </a:t>
            </a:r>
            <a:r>
              <a:rPr lang="en-IN" dirty="0">
                <a:solidFill>
                  <a:srgbClr val="00B050"/>
                </a:solidFill>
              </a:rPr>
              <a:t>converted to intensive property </a:t>
            </a:r>
            <a:r>
              <a:rPr lang="en-IN" dirty="0"/>
              <a:t>and get </a:t>
            </a:r>
            <a:r>
              <a:rPr lang="en-IN" dirty="0">
                <a:solidFill>
                  <a:srgbClr val="FF0000"/>
                </a:solidFill>
              </a:rPr>
              <a:t>specific enthalpy </a:t>
            </a:r>
            <a:r>
              <a:rPr lang="en-IN" dirty="0"/>
              <a:t>(enthalpy per unit mass)</a:t>
            </a:r>
          </a:p>
          <a:p>
            <a:pPr>
              <a:buFont typeface="Wingdings" pitchFamily="2" charset="2"/>
              <a:buChar char="Ø"/>
            </a:pPr>
            <a:endParaRPr lang="en-IN" dirty="0"/>
          </a:p>
          <a:p>
            <a:pPr>
              <a:buFont typeface="Wingdings" pitchFamily="2" charset="2"/>
              <a:buChar char="Ø"/>
            </a:pPr>
            <a:r>
              <a:rPr lang="en-IN" dirty="0"/>
              <a:t> Alco called as </a:t>
            </a:r>
            <a:r>
              <a:rPr lang="en-IN" dirty="0">
                <a:solidFill>
                  <a:srgbClr val="00B0F0"/>
                </a:solidFill>
              </a:rPr>
              <a:t>thermodynamic potential</a:t>
            </a:r>
          </a:p>
          <a:p>
            <a:pPr>
              <a:buFont typeface="Wingdings" pitchFamily="2" charset="2"/>
              <a:buChar char="Ø"/>
            </a:pPr>
            <a:endParaRPr lang="en-IN" dirty="0"/>
          </a:p>
          <a:p>
            <a:r>
              <a:rPr lang="en-IN" dirty="0"/>
              <a:t>					 H=U+PV</a:t>
            </a:r>
          </a:p>
          <a:p>
            <a:pPr>
              <a:buFont typeface="Wingdings" pitchFamily="2" charset="2"/>
              <a:buChar char="Ø"/>
            </a:pPr>
            <a:endParaRPr lang="en-IN" dirty="0"/>
          </a:p>
          <a:p>
            <a:endParaRPr 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52206" y="5166905"/>
            <a:ext cx="1515428" cy="356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419725" y="599608"/>
            <a:ext cx="11347554" cy="58461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Enthalpy (H)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32607" y="1479142"/>
            <a:ext cx="110346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 As internal energy, the </a:t>
            </a:r>
            <a:r>
              <a:rPr lang="en-US" dirty="0">
                <a:solidFill>
                  <a:srgbClr val="FF0000"/>
                </a:solidFill>
              </a:rPr>
              <a:t>state for the enthalpy for a single phase and single component </a:t>
            </a:r>
            <a:r>
              <a:rPr lang="en-US" dirty="0"/>
              <a:t>can be completely </a:t>
            </a:r>
            <a:r>
              <a:rPr lang="en-US" dirty="0">
                <a:solidFill>
                  <a:srgbClr val="FF0000"/>
                </a:solidFill>
              </a:rPr>
              <a:t>specified by two intensive variables</a:t>
            </a:r>
            <a:r>
              <a:rPr lang="en-US" dirty="0"/>
              <a:t>. We will </a:t>
            </a:r>
            <a:r>
              <a:rPr lang="en-US" dirty="0">
                <a:solidFill>
                  <a:srgbClr val="00B0F0"/>
                </a:solidFill>
              </a:rPr>
              <a:t>express the enthalpy in terms of the temperature and pressure </a:t>
            </a:r>
            <a:r>
              <a:rPr lang="en-US" dirty="0"/>
              <a:t>(the former a more convenient variable than the specific volume). If we let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15803" y="2771775"/>
            <a:ext cx="14382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11993" y="3207068"/>
            <a:ext cx="330517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975360" y="4115276"/>
            <a:ext cx="105613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By definition </a:t>
            </a:r>
            <a:r>
              <a:rPr lang="en-US" dirty="0">
                <a:solidFill>
                  <a:srgbClr val="FF0000"/>
                </a:solidFill>
              </a:rPr>
              <a:t>(∂Ĥ/∂T)</a:t>
            </a:r>
            <a:r>
              <a:rPr lang="en-US" baseline="-25000" dirty="0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the </a:t>
            </a:r>
            <a:r>
              <a:rPr lang="en-US" dirty="0">
                <a:solidFill>
                  <a:srgbClr val="FF0000"/>
                </a:solidFill>
              </a:rPr>
              <a:t>heat capacity at constant pressure </a:t>
            </a:r>
            <a:r>
              <a:rPr lang="en-US" dirty="0"/>
              <a:t>and is given the special symbol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baseline="-25000" dirty="0">
                <a:solidFill>
                  <a:srgbClr val="FF0000"/>
                </a:solidFill>
              </a:rPr>
              <a:t>p</a:t>
            </a:r>
            <a:r>
              <a:rPr lang="en-US" dirty="0"/>
              <a:t> . 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For most </a:t>
            </a:r>
            <a:r>
              <a:rPr lang="en-US" dirty="0">
                <a:solidFill>
                  <a:srgbClr val="00B050"/>
                </a:solidFill>
              </a:rPr>
              <a:t>practical purposes (∂Ĥ/∂p)</a:t>
            </a:r>
            <a:r>
              <a:rPr lang="en-US" baseline="-25000" dirty="0">
                <a:solidFill>
                  <a:srgbClr val="00B050"/>
                </a:solidFill>
              </a:rPr>
              <a:t>T</a:t>
            </a:r>
            <a:r>
              <a:rPr lang="en-US" dirty="0">
                <a:solidFill>
                  <a:srgbClr val="00B050"/>
                </a:solidFill>
              </a:rPr>
              <a:t> is so small at modest pressures </a:t>
            </a:r>
            <a:r>
              <a:rPr lang="en-US" dirty="0"/>
              <a:t>that the second term on the right-hand side of equation </a:t>
            </a:r>
            <a:r>
              <a:rPr lang="en-US" dirty="0">
                <a:solidFill>
                  <a:srgbClr val="00B050"/>
                </a:solidFill>
              </a:rPr>
              <a:t>can be neglected</a:t>
            </a:r>
            <a:r>
              <a:rPr lang="en-US" dirty="0"/>
              <a:t>. </a:t>
            </a:r>
            <a:r>
              <a:rPr lang="en-US" dirty="0">
                <a:solidFill>
                  <a:srgbClr val="FF0000"/>
                </a:solidFill>
              </a:rPr>
              <a:t>Changes in the specific enthalpy </a:t>
            </a:r>
            <a:r>
              <a:rPr lang="en-US" dirty="0"/>
              <a:t>can then be calculated by integration of Equation as follows:</a:t>
            </a:r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00475" y="5799773"/>
            <a:ext cx="40576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419725" y="599608"/>
            <a:ext cx="11347554" cy="58461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b="1" dirty="0"/>
              <a:t>Specific enthalpy for single phase and single component system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0948" y="148053"/>
            <a:ext cx="11446331" cy="64106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Terminologies: A review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5773" y="944577"/>
            <a:ext cx="10197395" cy="5778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2519" y="2140357"/>
            <a:ext cx="1065475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Integral equation is not valid if there is phase change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One property of ideal gases, but not of real gases</a:t>
            </a:r>
            <a:r>
              <a:rPr lang="en-US" dirty="0"/>
              <a:t>, to remember is that their enthalpies and internal energies are functions of temperature only and are not influenced by changes in pressure or specific volume. </a:t>
            </a:r>
          </a:p>
          <a:p>
            <a:pPr>
              <a:buFont typeface="Wingdings" pitchFamily="2" charset="2"/>
              <a:buChar char="Ø"/>
            </a:pPr>
            <a:endParaRPr lang="en-IN" dirty="0"/>
          </a:p>
          <a:p>
            <a:pPr>
              <a:buFont typeface="Wingdings" pitchFamily="2" charset="2"/>
              <a:buChar char="Ø"/>
            </a:pPr>
            <a:r>
              <a:rPr lang="en-IN" dirty="0">
                <a:solidFill>
                  <a:srgbClr val="00B0F0"/>
                </a:solidFill>
              </a:rPr>
              <a:t>At higher pressure                </a:t>
            </a:r>
            <a:r>
              <a:rPr lang="en-IN" dirty="0"/>
              <a:t>is </a:t>
            </a:r>
            <a:r>
              <a:rPr lang="en-IN" dirty="0">
                <a:solidFill>
                  <a:srgbClr val="00B0F0"/>
                </a:solidFill>
              </a:rPr>
              <a:t>not negligible</a:t>
            </a:r>
            <a:endParaRPr lang="en-US" dirty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Also, the relation between Cp and </a:t>
            </a:r>
            <a:r>
              <a:rPr lang="en-US" dirty="0" err="1"/>
              <a:t>Cν</a:t>
            </a:r>
            <a:r>
              <a:rPr lang="en-US" dirty="0"/>
              <a:t> for an ideal gas is </a:t>
            </a:r>
            <a:r>
              <a:rPr lang="en-US" dirty="0" err="1"/>
              <a:t>Cν</a:t>
            </a:r>
            <a:r>
              <a:rPr lang="en-US" dirty="0"/>
              <a:t> = Cp – R.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Only difference can be calculated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not absolute value</a:t>
            </a:r>
            <a:r>
              <a:rPr lang="en-US" dirty="0"/>
              <a:t>. 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Enthalpy </a:t>
            </a:r>
            <a:r>
              <a:rPr lang="en-US" dirty="0">
                <a:solidFill>
                  <a:srgbClr val="FF0000"/>
                </a:solidFill>
              </a:rPr>
              <a:t>relative to a reference point </a:t>
            </a:r>
            <a:r>
              <a:rPr lang="en-US" dirty="0"/>
              <a:t>can be calculated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Total enthalpy of a system </a:t>
            </a:r>
            <a:r>
              <a:rPr lang="en-US" dirty="0"/>
              <a:t>containing </a:t>
            </a:r>
            <a:r>
              <a:rPr lang="en-US" dirty="0">
                <a:solidFill>
                  <a:srgbClr val="FF0000"/>
                </a:solidFill>
              </a:rPr>
              <a:t>more than one component</a:t>
            </a:r>
            <a:r>
              <a:rPr lang="en-US" dirty="0"/>
              <a:t> is </a:t>
            </a:r>
            <a:r>
              <a:rPr lang="en-US" dirty="0">
                <a:solidFill>
                  <a:srgbClr val="00B0F0"/>
                </a:solidFill>
              </a:rPr>
              <a:t>sum of enthalpy of all components based on mass of each component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73793" y="1233488"/>
            <a:ext cx="330517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18510" y="3526155"/>
            <a:ext cx="846422" cy="893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19725" y="599608"/>
            <a:ext cx="11347554" cy="58461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Terminologies: A review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44374" y="2734994"/>
            <a:ext cx="8073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Cp of air= 28.94+0.4147 x 10</a:t>
            </a:r>
            <a:r>
              <a:rPr lang="en-IN" baseline="30000" dirty="0"/>
              <a:t>-2</a:t>
            </a:r>
            <a:r>
              <a:rPr lang="en-IN" dirty="0"/>
              <a:t> T+0.3191 X 10</a:t>
            </a:r>
            <a:r>
              <a:rPr lang="en-IN" baseline="30000" dirty="0"/>
              <a:t>-5 </a:t>
            </a:r>
            <a:r>
              <a:rPr lang="en-IN" dirty="0"/>
              <a:t>T</a:t>
            </a:r>
            <a:r>
              <a:rPr lang="en-IN" baseline="30000" dirty="0"/>
              <a:t>2 </a:t>
            </a:r>
            <a:r>
              <a:rPr lang="en-IN" dirty="0"/>
              <a:t>-1.965 X 10</a:t>
            </a:r>
            <a:r>
              <a:rPr lang="en-IN" baseline="30000" dirty="0"/>
              <a:t>-9 </a:t>
            </a:r>
            <a:r>
              <a:rPr lang="en-IN" dirty="0"/>
              <a:t>T</a:t>
            </a:r>
            <a:r>
              <a:rPr lang="en-IN" baseline="30000" dirty="0"/>
              <a:t>3</a:t>
            </a:r>
            <a:r>
              <a:rPr lang="en-IN" dirty="0"/>
              <a:t> J/mol-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  <a:r>
              <a:rPr lang="en-IN" dirty="0"/>
              <a:t>C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2021" y="3941942"/>
            <a:ext cx="3369774" cy="593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959938" y="4772663"/>
            <a:ext cx="41921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</a:t>
            </a:r>
            <a:r>
              <a:rPr lang="en-IN" baseline="-25000" dirty="0"/>
              <a:t>1</a:t>
            </a:r>
            <a:r>
              <a:rPr lang="en-IN" dirty="0"/>
              <a:t>=20</a:t>
            </a:r>
          </a:p>
          <a:p>
            <a:r>
              <a:rPr lang="en-IN" dirty="0"/>
              <a:t>T</a:t>
            </a:r>
            <a:r>
              <a:rPr lang="en-IN" baseline="-25000" dirty="0"/>
              <a:t>2</a:t>
            </a:r>
            <a:r>
              <a:rPr lang="en-IN" dirty="0"/>
              <a:t>=37</a:t>
            </a:r>
          </a:p>
          <a:p>
            <a:endParaRPr lang="en-IN" dirty="0"/>
          </a:p>
          <a:p>
            <a:r>
              <a:rPr lang="en-IN" dirty="0"/>
              <a:t>Specific enthalpy change =494 J/moles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08797" y="1392856"/>
            <a:ext cx="10958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Ex: The air that you breath is immediately warmed up from the ambient air temperature to 37 </a:t>
            </a:r>
            <a:r>
              <a:rPr lang="en-US" dirty="0">
                <a:cs typeface="Times New Roman" panose="02020603050405020304" pitchFamily="18" charset="0"/>
              </a:rPr>
              <a:t>°</a:t>
            </a:r>
            <a:r>
              <a:rPr lang="en-US" dirty="0"/>
              <a:t>C before entering your lungs. Calculate the specific enthalpy change when the temperature of air is raised from 20 </a:t>
            </a:r>
            <a:r>
              <a:rPr lang="en-US" dirty="0">
                <a:cs typeface="Times New Roman" panose="02020603050405020304" pitchFamily="18" charset="0"/>
              </a:rPr>
              <a:t>° </a:t>
            </a:r>
            <a:r>
              <a:rPr lang="en-US" dirty="0"/>
              <a:t>C to 37 </a:t>
            </a:r>
            <a:r>
              <a:rPr lang="en-US" dirty="0">
                <a:cs typeface="Times New Roman" panose="02020603050405020304" pitchFamily="18" charset="0"/>
              </a:rPr>
              <a:t>°</a:t>
            </a:r>
            <a:r>
              <a:rPr lang="en-US" dirty="0"/>
              <a:t>C. assume the air is bone dry (0% humidity)</a:t>
            </a:r>
          </a:p>
        </p:txBody>
      </p:sp>
      <p:sp>
        <p:nvSpPr>
          <p:cNvPr id="8" name="Rectangle 7"/>
          <p:cNvSpPr/>
          <p:nvPr/>
        </p:nvSpPr>
        <p:spPr>
          <a:xfrm>
            <a:off x="419725" y="599608"/>
            <a:ext cx="11347554" cy="58461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Example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6753" y="2195513"/>
            <a:ext cx="9934575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030" y="1479233"/>
            <a:ext cx="102489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419725" y="599608"/>
            <a:ext cx="11347554" cy="58461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Cont..</a:t>
            </a:r>
          </a:p>
        </p:txBody>
      </p:sp>
      <p:sp>
        <p:nvSpPr>
          <p:cNvPr id="5" name="Rectangle 4"/>
          <p:cNvSpPr/>
          <p:nvPr/>
        </p:nvSpPr>
        <p:spPr>
          <a:xfrm>
            <a:off x="3840480" y="3421380"/>
            <a:ext cx="1386840" cy="2133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3450" y="1638300"/>
            <a:ext cx="103251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419725" y="599608"/>
            <a:ext cx="11347554" cy="58461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Additional terminologies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9725" y="599608"/>
            <a:ext cx="11347554" cy="58461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Forms of energy to be included in the energy balance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767443" y="1503964"/>
            <a:ext cx="97536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Suppose a process system is </a:t>
            </a:r>
            <a:r>
              <a:rPr lang="en-US" b="1" dirty="0">
                <a:solidFill>
                  <a:srgbClr val="FF3300"/>
                </a:solidFill>
              </a:rPr>
              <a:t>closed</a:t>
            </a:r>
            <a:r>
              <a:rPr lang="en-US" dirty="0"/>
              <a:t> meaning that </a:t>
            </a:r>
            <a:r>
              <a:rPr lang="en-US" dirty="0">
                <a:solidFill>
                  <a:srgbClr val="00B050"/>
                </a:solidFill>
              </a:rPr>
              <a:t>no mass is transferred </a:t>
            </a:r>
            <a:r>
              <a:rPr lang="en-US" dirty="0"/>
              <a:t>across its boundaries while the process is taking place. </a:t>
            </a:r>
          </a:p>
          <a:p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Energy may be transferred between such a system and its surroundings in two ways: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As </a:t>
            </a:r>
            <a:r>
              <a:rPr lang="en-US" dirty="0">
                <a:solidFill>
                  <a:srgbClr val="FF3300"/>
                </a:solidFill>
              </a:rPr>
              <a:t>heat,</a:t>
            </a:r>
            <a:r>
              <a:rPr lang="en-US" dirty="0"/>
              <a:t> or energy that flows </a:t>
            </a:r>
            <a:r>
              <a:rPr lang="en-US" dirty="0">
                <a:solidFill>
                  <a:srgbClr val="00B0F0"/>
                </a:solidFill>
              </a:rPr>
              <a:t>as a result of temperature difference </a:t>
            </a:r>
            <a:r>
              <a:rPr lang="en-US" dirty="0"/>
              <a:t>between a system and its surroundings. The direction of flow is always from a higher temperature to a lower one.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As </a:t>
            </a:r>
            <a:r>
              <a:rPr lang="en-US" dirty="0">
                <a:solidFill>
                  <a:srgbClr val="FF3300"/>
                </a:solidFill>
              </a:rPr>
              <a:t>work</a:t>
            </a:r>
            <a:r>
              <a:rPr lang="en-US" dirty="0"/>
              <a:t> or energy that </a:t>
            </a:r>
            <a:r>
              <a:rPr lang="en-US" dirty="0">
                <a:solidFill>
                  <a:srgbClr val="00B0F0"/>
                </a:solidFill>
              </a:rPr>
              <a:t>flows in response to any driving force other than a temperature</a:t>
            </a:r>
            <a:r>
              <a:rPr lang="en-US" dirty="0"/>
              <a:t> difference, such as a </a:t>
            </a:r>
            <a:r>
              <a:rPr lang="en-US" dirty="0">
                <a:solidFill>
                  <a:srgbClr val="00B050"/>
                </a:solidFill>
              </a:rPr>
              <a:t>force, a torque, or a voltage</a:t>
            </a:r>
            <a:r>
              <a:rPr lang="en-US" dirty="0"/>
              <a:t>.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lvl="1"/>
            <a:r>
              <a:rPr lang="en-US" dirty="0"/>
              <a:t>For example, if a </a:t>
            </a:r>
            <a:r>
              <a:rPr lang="en-US" dirty="0">
                <a:solidFill>
                  <a:srgbClr val="00B050"/>
                </a:solidFill>
              </a:rPr>
              <a:t>gas in a cylinder expands and moves a piston against a restraining force</a:t>
            </a:r>
            <a:r>
              <a:rPr lang="en-US" dirty="0"/>
              <a:t>, the </a:t>
            </a:r>
            <a:r>
              <a:rPr lang="en-US" dirty="0">
                <a:solidFill>
                  <a:srgbClr val="00B050"/>
                </a:solidFill>
              </a:rPr>
              <a:t>gas does work on the piston 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energy is transferred as work from the gas to its surroundings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which include the piston</a:t>
            </a:r>
            <a:r>
              <a:rPr lang="en-US" dirty="0"/>
              <a:t>. </a:t>
            </a:r>
            <a:r>
              <a:rPr lang="en-US" dirty="0">
                <a:solidFill>
                  <a:srgbClr val="FF0000"/>
                </a:solidFill>
              </a:rPr>
              <a:t>Here work is defined as positive when it is done by the system on the surroundings</a:t>
            </a:r>
            <a:r>
              <a:rPr lang="en-US" dirty="0"/>
              <a:t>. This convention is arbitrary.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0058" y="1044893"/>
            <a:ext cx="1068705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6851" y="3355182"/>
            <a:ext cx="9722909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0058" y="4866798"/>
            <a:ext cx="106203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2938" y="5374823"/>
            <a:ext cx="267652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8851336" y="5639364"/>
            <a:ext cx="2217420" cy="3581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991791" y="2206466"/>
            <a:ext cx="25908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4815" y="1196341"/>
            <a:ext cx="104584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3340" y="2007327"/>
            <a:ext cx="672465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2875" y="2865791"/>
            <a:ext cx="107727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09599" y="3169990"/>
            <a:ext cx="15716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6723" y="1370648"/>
            <a:ext cx="1058227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008" y="2108835"/>
            <a:ext cx="82772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628698" y="2086928"/>
            <a:ext cx="23717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6245" y="2413635"/>
            <a:ext cx="79819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547813" y="3311843"/>
            <a:ext cx="894397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19725" y="599608"/>
            <a:ext cx="11347554" cy="58461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Calculation of mechanical work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340" y="1611630"/>
            <a:ext cx="108204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00785" y="3371850"/>
            <a:ext cx="4091215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5290" y="3958590"/>
            <a:ext cx="7585710" cy="1821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6789420" y="2575560"/>
            <a:ext cx="152400" cy="1524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27220" y="2590800"/>
            <a:ext cx="152400" cy="1524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5613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8399363" y="21204238"/>
              <a:ext cx="0" cy="0"/>
            </p14:xfrm>
          </p:contentPart>
        </mc:Choice>
        <mc:Fallback xmlns="">
          <p:pic>
            <p:nvPicPr>
              <p:cNvPr id="25613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399363" y="21204238"/>
                <a:ext cx="0" cy="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F956FD13CD8848B4580499D01366DC" ma:contentTypeVersion="2" ma:contentTypeDescription="Create a new document." ma:contentTypeScope="" ma:versionID="90c42b7cc7fe52b0689b96b980dcfa6b">
  <xsd:schema xmlns:xsd="http://www.w3.org/2001/XMLSchema" xmlns:xs="http://www.w3.org/2001/XMLSchema" xmlns:p="http://schemas.microsoft.com/office/2006/metadata/properties" xmlns:ns2="27852407-7cbe-4f37-a29e-557c20509378" targetNamespace="http://schemas.microsoft.com/office/2006/metadata/properties" ma:root="true" ma:fieldsID="a3a931e53aebc7c1296e930a51b7984e" ns2:_="">
    <xsd:import namespace="27852407-7cbe-4f37-a29e-557c205093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852407-7cbe-4f37-a29e-557c205093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3D4649-681C-42F4-B1E4-E99FFC85C89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16ABF2F-0BAC-4206-B25E-E0B1366D63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94B9EDA-7F5F-4050-AB20-6A565D98A9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852407-7cbe-4f37-a29e-557c205093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44856</TotalTime>
  <Words>1065</Words>
  <Application>Microsoft Office PowerPoint</Application>
  <PresentationFormat>Widescreen</PresentationFormat>
  <Paragraphs>98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Dividend</vt:lpstr>
      <vt:lpstr>BT201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IITG</dc:creator>
  <cp:lastModifiedBy>IITG</cp:lastModifiedBy>
  <cp:revision>695</cp:revision>
  <cp:lastPrinted>2021-08-11T04:26:22Z</cp:lastPrinted>
  <dcterms:created xsi:type="dcterms:W3CDTF">2021-02-04T11:25:09Z</dcterms:created>
  <dcterms:modified xsi:type="dcterms:W3CDTF">2022-11-10T16:53:13Z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0x01010056F956FD13CD8848B4580499D01366DC</vt:lpwstr>
  </property>
</Properties>
</file>