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622" r:id="rId6"/>
    <p:sldId id="628" r:id="rId7"/>
    <p:sldId id="624" r:id="rId8"/>
    <p:sldId id="629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31-Oct-22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228" y="4708998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01/11/2022</a:t>
            </a:r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4465" y="3262448"/>
            <a:ext cx="85363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</a:t>
            </a:r>
            <a:r>
              <a:rPr lang="en-US" sz="4000" b="1" dirty="0" smtClean="0">
                <a:solidFill>
                  <a:srgbClr val="92D050"/>
                </a:solidFill>
              </a:rPr>
              <a:t>Calculations</a:t>
            </a:r>
          </a:p>
          <a:p>
            <a:endParaRPr lang="en-I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Problem 1: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567424"/>
            <a:ext cx="101106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Ten-Roman"/>
              </a:rPr>
              <a:t>1000 kilograms </a:t>
            </a:r>
            <a:r>
              <a:rPr lang="en-US" dirty="0">
                <a:latin typeface="TimesTen-Roman"/>
              </a:rPr>
              <a:t>per hour of steam drives a turbine. The steam enters the turbine at </a:t>
            </a:r>
            <a:r>
              <a:rPr lang="en-US" dirty="0" smtClean="0">
                <a:latin typeface="TimesTen-Roman"/>
              </a:rPr>
              <a:t>50 </a:t>
            </a:r>
            <a:r>
              <a:rPr lang="en-US" dirty="0" err="1">
                <a:latin typeface="TimesTen-Roman"/>
              </a:rPr>
              <a:t>atm</a:t>
            </a:r>
            <a:endParaRPr lang="en-US" dirty="0">
              <a:latin typeface="TimesTen-Roman"/>
            </a:endParaRPr>
          </a:p>
          <a:p>
            <a:r>
              <a:rPr lang="en-US" dirty="0">
                <a:latin typeface="TimesTen-Roman"/>
              </a:rPr>
              <a:t>and </a:t>
            </a:r>
            <a:r>
              <a:rPr lang="en-US" dirty="0" smtClean="0">
                <a:latin typeface="TimesTen-Roman"/>
              </a:rPr>
              <a:t>500 </a:t>
            </a:r>
            <a:r>
              <a:rPr lang="en-US" baseline="30000" dirty="0" smtClean="0">
                <a:latin typeface="TimesTen-Roman"/>
              </a:rPr>
              <a:t>0</a:t>
            </a:r>
            <a:r>
              <a:rPr lang="en-US" dirty="0" smtClean="0">
                <a:latin typeface="TimesTen-Roman"/>
              </a:rPr>
              <a:t>C </a:t>
            </a:r>
            <a:r>
              <a:rPr lang="en-US" dirty="0">
                <a:latin typeface="TimesTen-Roman"/>
              </a:rPr>
              <a:t>at a linear velocity of </a:t>
            </a:r>
            <a:r>
              <a:rPr lang="en-US" dirty="0" smtClean="0">
                <a:latin typeface="TimesTen-Roman"/>
              </a:rPr>
              <a:t>70 </a:t>
            </a:r>
            <a:r>
              <a:rPr lang="en-US" dirty="0">
                <a:latin typeface="TimesTen-Roman"/>
              </a:rPr>
              <a:t>m/s and leaves </a:t>
            </a:r>
            <a:r>
              <a:rPr lang="en-US" dirty="0" smtClean="0">
                <a:latin typeface="TimesTen-Roman"/>
              </a:rPr>
              <a:t>the </a:t>
            </a:r>
            <a:r>
              <a:rPr lang="en-US" dirty="0">
                <a:latin typeface="TimesTen-Roman"/>
              </a:rPr>
              <a:t>turbine </a:t>
            </a:r>
            <a:r>
              <a:rPr lang="en-US" dirty="0" smtClean="0">
                <a:latin typeface="TimesTen-Roman"/>
              </a:rPr>
              <a:t>at atmospheric pressure </a:t>
            </a:r>
            <a:r>
              <a:rPr lang="en-US" dirty="0">
                <a:latin typeface="TimesTen-Roman"/>
              </a:rPr>
              <a:t>and a velocity of </a:t>
            </a:r>
            <a:r>
              <a:rPr lang="en-US" dirty="0" smtClean="0">
                <a:latin typeface="TimesTen-Roman"/>
              </a:rPr>
              <a:t>400 </a:t>
            </a:r>
            <a:r>
              <a:rPr lang="en-US" dirty="0">
                <a:latin typeface="TimesTen-Roman"/>
              </a:rPr>
              <a:t>m/s. The turbine delivers shaft work at a rate of </a:t>
            </a:r>
            <a:r>
              <a:rPr lang="en-US" dirty="0" smtClean="0">
                <a:latin typeface="TimesTen-Roman"/>
              </a:rPr>
              <a:t>50 </a:t>
            </a:r>
            <a:r>
              <a:rPr lang="en-US" dirty="0">
                <a:latin typeface="TimesTen-Roman"/>
              </a:rPr>
              <a:t>kW, </a:t>
            </a:r>
            <a:r>
              <a:rPr lang="en-US" dirty="0" smtClean="0">
                <a:latin typeface="TimesTen-Roman"/>
              </a:rPr>
              <a:t>and the </a:t>
            </a:r>
            <a:r>
              <a:rPr lang="en-US" dirty="0">
                <a:latin typeface="TimesTen-Roman"/>
              </a:rPr>
              <a:t>heat loss from the turbine is estimated to be </a:t>
            </a:r>
            <a:r>
              <a:rPr lang="en-US" dirty="0" smtClean="0">
                <a:latin typeface="TimesTen-Roman"/>
              </a:rPr>
              <a:t>15000 </a:t>
            </a:r>
            <a:r>
              <a:rPr lang="en-US" dirty="0">
                <a:latin typeface="TimesTen-Roman"/>
              </a:rPr>
              <a:t>kcal/h. Calculate the </a:t>
            </a:r>
            <a:r>
              <a:rPr lang="en-US" dirty="0" smtClean="0">
                <a:latin typeface="TimesTen-Roman"/>
              </a:rPr>
              <a:t>enthalpy change associated </a:t>
            </a:r>
            <a:r>
              <a:rPr lang="en-US" dirty="0">
                <a:latin typeface="TimesTen-Roman"/>
              </a:rPr>
              <a:t>with the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6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19" y="1119968"/>
            <a:ext cx="9157063" cy="58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4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3" y="1476104"/>
            <a:ext cx="11425032" cy="13324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Problem 2:</a:t>
            </a:r>
          </a:p>
        </p:txBody>
      </p:sp>
    </p:spTree>
    <p:extLst>
      <p:ext uri="{BB962C8B-B14F-4D97-AF65-F5344CB8AC3E}">
        <p14:creationId xmlns:p14="http://schemas.microsoft.com/office/powerpoint/2010/main" val="413156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88" y="1162595"/>
            <a:ext cx="10932724" cy="45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269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D4A46-DFC2-4628-A68F-B81F2E1F1667}"/>
</file>

<file path=customXml/itemProps2.xml><?xml version="1.0" encoding="utf-8"?>
<ds:datastoreItem xmlns:ds="http://schemas.openxmlformats.org/officeDocument/2006/customXml" ds:itemID="{0A9F472A-60E4-48E4-B9EE-8878D1BAE497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ea4d43cd-742f-4f66-809e-b5b1edb3f08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CC68E4-325A-481C-B107-759094FA7C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40022</TotalTime>
  <Words>89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TimesTen-Roman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684</cp:revision>
  <cp:lastPrinted>2022-10-31T11:47:11Z</cp:lastPrinted>
  <dcterms:created xsi:type="dcterms:W3CDTF">2021-02-04T11:25:09Z</dcterms:created>
  <dcterms:modified xsi:type="dcterms:W3CDTF">2022-10-31T11:47:33Z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