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341" r:id="rId6"/>
    <p:sldId id="342" r:id="rId7"/>
    <p:sldId id="343" r:id="rId8"/>
    <p:sldId id="344" r:id="rId9"/>
    <p:sldId id="363" r:id="rId10"/>
    <p:sldId id="364" r:id="rId11"/>
    <p:sldId id="365" r:id="rId12"/>
    <p:sldId id="353" r:id="rId13"/>
    <p:sldId id="354" r:id="rId14"/>
    <p:sldId id="355" r:id="rId15"/>
    <p:sldId id="309" r:id="rId16"/>
    <p:sldId id="346" r:id="rId17"/>
    <p:sldId id="356" r:id="rId18"/>
    <p:sldId id="347" r:id="rId19"/>
    <p:sldId id="357" r:id="rId20"/>
    <p:sldId id="360" r:id="rId21"/>
    <p:sldId id="348" r:id="rId22"/>
    <p:sldId id="358" r:id="rId23"/>
    <p:sldId id="362" r:id="rId24"/>
    <p:sldId id="361" r:id="rId25"/>
    <p:sldId id="35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86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59B601-59B2-4D17-A4CB-C40C1DE2A8F8}" v="7" dt="2022-11-11T06:44:17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1" autoAdjust="0"/>
    <p:restoredTop sz="94660"/>
  </p:normalViewPr>
  <p:slideViewPr>
    <p:cSldViewPr snapToGrid="0">
      <p:cViewPr>
        <p:scale>
          <a:sx n="70" d="100"/>
          <a:sy n="70" d="100"/>
        </p:scale>
        <p:origin x="78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DWIVEDI" userId="S::abhishek.dwivedi@iitg.ac.in::d949ee08-d809-4bf9-9a9b-c77f250825d5" providerId="AD" clId="Web-{6E59B601-59B2-4D17-A4CB-C40C1DE2A8F8}"/>
    <pc:docChg chg="modSld">
      <pc:chgData name="ABHISHEK DWIVEDI" userId="S::abhishek.dwivedi@iitg.ac.in::d949ee08-d809-4bf9-9a9b-c77f250825d5" providerId="AD" clId="Web-{6E59B601-59B2-4D17-A4CB-C40C1DE2A8F8}" dt="2022-11-11T06:44:17.035" v="6" actId="1076"/>
      <pc:docMkLst>
        <pc:docMk/>
      </pc:docMkLst>
      <pc:sldChg chg="modSp">
        <pc:chgData name="ABHISHEK DWIVEDI" userId="S::abhishek.dwivedi@iitg.ac.in::d949ee08-d809-4bf9-9a9b-c77f250825d5" providerId="AD" clId="Web-{6E59B601-59B2-4D17-A4CB-C40C1DE2A8F8}" dt="2022-11-11T06:44:17.035" v="6" actId="1076"/>
        <pc:sldMkLst>
          <pc:docMk/>
          <pc:sldMk cId="1523113815" sldId="348"/>
        </pc:sldMkLst>
        <pc:spChg chg="mod">
          <ac:chgData name="ABHISHEK DWIVEDI" userId="S::abhishek.dwivedi@iitg.ac.in::d949ee08-d809-4bf9-9a9b-c77f250825d5" providerId="AD" clId="Web-{6E59B601-59B2-4D17-A4CB-C40C1DE2A8F8}" dt="2022-11-11T06:44:14.832" v="5" actId="1076"/>
          <ac:spMkLst>
            <pc:docMk/>
            <pc:sldMk cId="1523113815" sldId="348"/>
            <ac:spMk id="2" creationId="{00000000-0000-0000-0000-000000000000}"/>
          </ac:spMkLst>
        </pc:spChg>
        <pc:picChg chg="mod">
          <ac:chgData name="ABHISHEK DWIVEDI" userId="S::abhishek.dwivedi@iitg.ac.in::d949ee08-d809-4bf9-9a9b-c77f250825d5" providerId="AD" clId="Web-{6E59B601-59B2-4D17-A4CB-C40C1DE2A8F8}" dt="2022-11-11T06:44:17.035" v="6" actId="1076"/>
          <ac:picMkLst>
            <pc:docMk/>
            <pc:sldMk cId="1523113815" sldId="348"/>
            <ac:picMk id="3" creationId="{00000000-0000-0000-0000-000000000000}"/>
          </ac:picMkLst>
        </pc:picChg>
      </pc:sldChg>
      <pc:sldChg chg="modSp">
        <pc:chgData name="ABHISHEK DWIVEDI" userId="S::abhishek.dwivedi@iitg.ac.in::d949ee08-d809-4bf9-9a9b-c77f250825d5" providerId="AD" clId="Web-{6E59B601-59B2-4D17-A4CB-C40C1DE2A8F8}" dt="2022-11-11T05:27:17.648" v="1" actId="1076"/>
        <pc:sldMkLst>
          <pc:docMk/>
          <pc:sldMk cId="2924542598" sldId="353"/>
        </pc:sldMkLst>
        <pc:picChg chg="mod">
          <ac:chgData name="ABHISHEK DWIVEDI" userId="S::abhishek.dwivedi@iitg.ac.in::d949ee08-d809-4bf9-9a9b-c77f250825d5" providerId="AD" clId="Web-{6E59B601-59B2-4D17-A4CB-C40C1DE2A8F8}" dt="2022-11-11T05:17:21.019" v="0" actId="1076"/>
          <ac:picMkLst>
            <pc:docMk/>
            <pc:sldMk cId="2924542598" sldId="353"/>
            <ac:picMk id="2" creationId="{00000000-0000-0000-0000-000000000000}"/>
          </ac:picMkLst>
        </pc:picChg>
        <pc:picChg chg="mod">
          <ac:chgData name="ABHISHEK DWIVEDI" userId="S::abhishek.dwivedi@iitg.ac.in::d949ee08-d809-4bf9-9a9b-c77f250825d5" providerId="AD" clId="Web-{6E59B601-59B2-4D17-A4CB-C40C1DE2A8F8}" dt="2022-11-11T05:27:17.648" v="1" actId="1076"/>
          <ac:picMkLst>
            <pc:docMk/>
            <pc:sldMk cId="2924542598" sldId="353"/>
            <ac:picMk id="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33048"/>
            <a:ext cx="10993549" cy="1475013"/>
          </a:xfrm>
        </p:spPr>
        <p:txBody>
          <a:bodyPr/>
          <a:lstStyle/>
          <a:p>
            <a:r>
              <a:rPr lang="en-US" b="1" dirty="0"/>
              <a:t>BT201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86442" y="4424393"/>
            <a:ext cx="1519308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>
                    <a:lumMod val="95000"/>
                  </a:schemeClr>
                </a:solidFill>
              </a:rPr>
              <a:t>02/11/2022</a:t>
            </a:r>
            <a:endParaRPr lang="en-US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0685" y="3513908"/>
            <a:ext cx="8536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</a:rPr>
              <a:t>Biochemical Process Calculations</a:t>
            </a:r>
          </a:p>
        </p:txBody>
      </p:sp>
    </p:spTree>
    <p:extLst>
      <p:ext uri="{BB962C8B-B14F-4D97-AF65-F5344CB8AC3E}">
        <p14:creationId xmlns:p14="http://schemas.microsoft.com/office/powerpoint/2010/main" val="142537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94" y="795746"/>
            <a:ext cx="2600325" cy="38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51" y="1393360"/>
            <a:ext cx="9500095" cy="500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79" y="1162595"/>
            <a:ext cx="10514620" cy="412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4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Ten-Bold"/>
              </a:rPr>
              <a:t>Steam Tables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713" y="1262797"/>
            <a:ext cx="5940566" cy="30709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7393" y="4204237"/>
            <a:ext cx="106924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Ten-Roman"/>
              </a:rPr>
              <a:t>Pure water may coexist as liquid and vapor only </a:t>
            </a:r>
            <a:r>
              <a:rPr lang="en-US" dirty="0">
                <a:solidFill>
                  <a:srgbClr val="FF0000"/>
                </a:solidFill>
                <a:latin typeface="TimesTen-Roman"/>
              </a:rPr>
              <a:t>at temperature–pressure pairs </a:t>
            </a:r>
            <a:r>
              <a:rPr lang="en-US" dirty="0">
                <a:latin typeface="TimesTen-Roman"/>
              </a:rPr>
              <a:t>that fall on the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Ten-Roman"/>
              </a:rPr>
              <a:t>vapor–liquid equilibrium (VLE) curve</a:t>
            </a:r>
            <a:r>
              <a:rPr lang="en-US" dirty="0">
                <a:latin typeface="TimesTen-Roman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Ten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Ten-Roman"/>
              </a:rPr>
              <a:t>At points </a:t>
            </a:r>
            <a:r>
              <a:rPr lang="en-US" dirty="0">
                <a:solidFill>
                  <a:srgbClr val="FF0000"/>
                </a:solidFill>
                <a:latin typeface="TimesTen-Roman"/>
              </a:rPr>
              <a:t>above the VLE curve </a:t>
            </a:r>
            <a:r>
              <a:rPr lang="en-US" dirty="0">
                <a:latin typeface="TimesTen-Roman"/>
              </a:rPr>
              <a:t>(but to the </a:t>
            </a:r>
            <a:r>
              <a:rPr lang="en-US" dirty="0">
                <a:solidFill>
                  <a:srgbClr val="FF0000"/>
                </a:solidFill>
                <a:latin typeface="TimesTen-Roman"/>
              </a:rPr>
              <a:t>right of the solid–liquid equilibrium curve</a:t>
            </a:r>
            <a:r>
              <a:rPr lang="en-US" dirty="0">
                <a:latin typeface="TimesTen-Roman"/>
              </a:rPr>
              <a:t>), water is a </a:t>
            </a:r>
            <a:r>
              <a:rPr lang="en-US" b="1" dirty="0"/>
              <a:t>subcooled liquid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At points on the VLE curve</a:t>
            </a:r>
            <a:r>
              <a:rPr lang="en-US" dirty="0"/>
              <a:t>, water may be </a:t>
            </a:r>
            <a:r>
              <a:rPr lang="en-US" b="1" dirty="0">
                <a:solidFill>
                  <a:srgbClr val="00B0F0"/>
                </a:solidFill>
              </a:rPr>
              <a:t>saturated liquid or saturated steam </a:t>
            </a:r>
            <a:r>
              <a:rPr lang="en-US" dirty="0">
                <a:solidFill>
                  <a:srgbClr val="00B0F0"/>
                </a:solidFill>
              </a:rPr>
              <a:t>(vapor) or a mixture of both</a:t>
            </a:r>
            <a:r>
              <a:rPr lang="en-US" dirty="0"/>
              <a:t>. At points </a:t>
            </a:r>
            <a:r>
              <a:rPr lang="en-US" dirty="0">
                <a:solidFill>
                  <a:srgbClr val="00B0F0"/>
                </a:solidFill>
              </a:rPr>
              <a:t>below the VLE curve, water is </a:t>
            </a:r>
            <a:r>
              <a:rPr lang="en-US" b="1" dirty="0">
                <a:solidFill>
                  <a:srgbClr val="00B0F0"/>
                </a:solidFill>
              </a:rPr>
              <a:t>superheated steam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725" y="1391485"/>
            <a:ext cx="55238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Ten-Roman"/>
              </a:rPr>
              <a:t>Compilations of physical properties of liquid water, saturated steam, and superheated steam issued in steam table have been standard references</a:t>
            </a:r>
            <a:r>
              <a:rPr lang="en-US" dirty="0">
                <a:latin typeface="TimesTen-Roman"/>
              </a:rPr>
              <a:t> for mechanical and chemical/biochemical engineers involved with steam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6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43" y="1234166"/>
            <a:ext cx="10134907" cy="13392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26" y="2623323"/>
            <a:ext cx="7582309" cy="2811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14" y="5526820"/>
            <a:ext cx="7543121" cy="7112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Ten-Bold"/>
              </a:rPr>
              <a:t>Cont..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035" y="3069771"/>
            <a:ext cx="4346289" cy="22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81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76" y="587826"/>
            <a:ext cx="10086327" cy="39380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856" y="4336630"/>
            <a:ext cx="6471966" cy="239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7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931" y="952976"/>
            <a:ext cx="11268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Ten-Roman"/>
              </a:rPr>
              <a:t>Table B.6 lists the same properties as Table B.5</a:t>
            </a:r>
            <a:r>
              <a:rPr lang="en-US" dirty="0">
                <a:latin typeface="TimesTen-Roman"/>
              </a:rPr>
              <a:t>, except that pressure is the first column and temperature the second and the </a:t>
            </a:r>
            <a:r>
              <a:rPr lang="en-US" dirty="0">
                <a:solidFill>
                  <a:srgbClr val="00B0F0"/>
                </a:solidFill>
                <a:latin typeface="TimesTen-Roman"/>
              </a:rPr>
              <a:t>table covers a much broader range of temperatures and pressures</a:t>
            </a:r>
            <a:r>
              <a:rPr lang="en-US" dirty="0">
                <a:latin typeface="TimesTen-Roman"/>
              </a:rPr>
              <a:t>.</a:t>
            </a:r>
          </a:p>
          <a:p>
            <a:endParaRPr lang="en-US" dirty="0">
              <a:latin typeface="TimesTen-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48" y="1773419"/>
            <a:ext cx="11306175" cy="2867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89" y="5609853"/>
            <a:ext cx="11687175" cy="7929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80" y="4640444"/>
            <a:ext cx="11268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97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84" y="509453"/>
            <a:ext cx="10720908" cy="44815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6868" y="5208623"/>
            <a:ext cx="116651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Ten-Roman"/>
              </a:rPr>
              <a:t>Specific enthalpy, entropy and specific volume</a:t>
            </a:r>
            <a:r>
              <a:rPr lang="en-US" sz="2000" dirty="0">
                <a:latin typeface="TimesTen-Roman"/>
              </a:rPr>
              <a:t> at temperature and pressure, </a:t>
            </a:r>
            <a:r>
              <a:rPr lang="en-US" sz="2000" dirty="0">
                <a:solidFill>
                  <a:srgbClr val="00B0F0"/>
                </a:solidFill>
                <a:latin typeface="TimesTen-Roman"/>
              </a:rPr>
              <a:t>not just at points on the VLE curve.</a:t>
            </a:r>
            <a:r>
              <a:rPr lang="en-US" sz="2000" dirty="0">
                <a:latin typeface="TimesTen-Roman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Ten-Roman"/>
              </a:rPr>
              <a:t>If you are </a:t>
            </a:r>
            <a:r>
              <a:rPr lang="en-US" sz="2000" dirty="0">
                <a:solidFill>
                  <a:srgbClr val="00B0F0"/>
                </a:solidFill>
                <a:latin typeface="TimesTen-Roman"/>
              </a:rPr>
              <a:t>given a temperature and a pressure, you can locate the properties of water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Ten-Roman"/>
              </a:rPr>
              <a:t>If the </a:t>
            </a:r>
            <a:r>
              <a:rPr lang="en-US" sz="2000" dirty="0">
                <a:solidFill>
                  <a:srgbClr val="00B050"/>
                </a:solidFill>
                <a:latin typeface="TimesTen-Roman"/>
              </a:rPr>
              <a:t>intersection falls within the closed region on the table the water is a liquid</a:t>
            </a:r>
            <a:r>
              <a:rPr lang="en-US" sz="2000" dirty="0">
                <a:latin typeface="TimesTen-Roman"/>
              </a:rPr>
              <a:t>; outside this region, it is a superheated vapor.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329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0446" y="313509"/>
            <a:ext cx="11521440" cy="287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767" y="140076"/>
            <a:ext cx="5381897" cy="68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9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809" y="1229207"/>
            <a:ext cx="114691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Ten-Roman"/>
              </a:rPr>
              <a:t>When you look up a pressure in the first column of Table B.7, </a:t>
            </a:r>
            <a:r>
              <a:rPr lang="en-US" dirty="0">
                <a:solidFill>
                  <a:srgbClr val="00B050"/>
                </a:solidFill>
                <a:latin typeface="TimesTen-Roman"/>
              </a:rPr>
              <a:t>you will find just below it in parentheses the boiling point temperature</a:t>
            </a:r>
            <a:r>
              <a:rPr lang="en-US" dirty="0">
                <a:latin typeface="TimesTen-Roman"/>
              </a:rPr>
              <a:t> and in Columns 2 and 3 the properties of saturated liquid water and saturated steam at that pressure.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Ten-Roman"/>
              </a:rPr>
              <a:t>If you are at a point in the superheated steam region, you can move all the way to the left to determine the saturation temperature at the same pressure, or </a:t>
            </a:r>
            <a:r>
              <a:rPr lang="en-US" dirty="0">
                <a:solidFill>
                  <a:srgbClr val="FF0000"/>
                </a:solidFill>
                <a:latin typeface="TimesTen-Roman"/>
              </a:rPr>
              <a:t>the dew point of the </a:t>
            </a:r>
            <a:r>
              <a:rPr lang="en-US" dirty="0">
                <a:latin typeface="TimesTen-Roman"/>
              </a:rPr>
              <a:t>superheated steam.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20" y="2662681"/>
            <a:ext cx="10720908" cy="44815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Ten-Bold"/>
              </a:rPr>
              <a:t>Cont.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23113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9880" y="4474814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Ten-Roman"/>
              </a:rPr>
              <a:t>(Check full table in the book)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11" y="1071153"/>
            <a:ext cx="11065081" cy="22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7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2182" y="1522385"/>
            <a:ext cx="100932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Ten-Roman"/>
              </a:rPr>
              <a:t>In biochemical process units such as bioreactors, distillation columns, evaporators, and heat exchangers, </a:t>
            </a:r>
            <a:r>
              <a:rPr lang="en-US" sz="2000" dirty="0">
                <a:solidFill>
                  <a:srgbClr val="FF0000"/>
                </a:solidFill>
                <a:latin typeface="TimesTen-Roman"/>
              </a:rPr>
              <a:t>shaft work and kinetic and potential energy changes tend to be negligible </a:t>
            </a:r>
            <a:r>
              <a:rPr lang="en-US" sz="2000" dirty="0">
                <a:latin typeface="TimesTen-Roman"/>
              </a:rPr>
              <a:t>compared with </a:t>
            </a:r>
            <a:r>
              <a:rPr lang="en-US" sz="2000" dirty="0">
                <a:solidFill>
                  <a:srgbClr val="00B050"/>
                </a:solidFill>
                <a:latin typeface="TimesTen-Roman"/>
              </a:rPr>
              <a:t>heat flows and internal energy and enthalpy changes</a:t>
            </a:r>
            <a:r>
              <a:rPr lang="en-US" sz="2000" dirty="0">
                <a:latin typeface="TimesTen-Roman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Ten-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Ten-Roman"/>
              </a:rPr>
              <a:t>Energy balances on such units therefore usually omit the former terms and so take the simple form              (closed system) or                  (open system).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Ten-Bold"/>
              </a:rPr>
              <a:t>Energy balances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90" y="3161340"/>
            <a:ext cx="819150" cy="27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48" y="3137527"/>
            <a:ext cx="904875" cy="32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2182" y="5054632"/>
            <a:ext cx="100932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Ten-Roman"/>
              </a:rPr>
              <a:t>Most of these operations involve the flow of fluids to, from, and between tanks, reservoirs, wells, and process units.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Ten-Roma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Ten-Roman"/>
              </a:rPr>
              <a:t> Accounting for energy flows in such processes is most conveniently done with mechanical energy balances</a:t>
            </a:r>
            <a:endParaRPr lang="en-US" sz="20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8748" y="3687898"/>
            <a:ext cx="33432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6348" y="4244362"/>
            <a:ext cx="3495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398215" y="3755644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Ten-Roman"/>
              </a:rPr>
              <a:t>Closed system: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98215" y="4301939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Ten-Roman"/>
              </a:rPr>
              <a:t>Open system: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0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81" y="1018251"/>
            <a:ext cx="11124512" cy="54507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9681" y="648919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Properties of Saturated Steam</a:t>
            </a:r>
          </a:p>
        </p:txBody>
      </p:sp>
    </p:spTree>
    <p:extLst>
      <p:ext uri="{BB962C8B-B14F-4D97-AF65-F5344CB8AC3E}">
        <p14:creationId xmlns:p14="http://schemas.microsoft.com/office/powerpoint/2010/main" val="374334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41" y="592043"/>
            <a:ext cx="9021171" cy="60535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18454" y="592043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Ten-Roman"/>
              </a:rPr>
              <a:t>Properties of Superheated Steam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13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55" y="1091700"/>
            <a:ext cx="10722398" cy="35586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1155" y="4798813"/>
            <a:ext cx="10837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**Table: B5, B6 and B7 from Elementary Principle of chemical processes by Felder and Rousseau</a:t>
            </a:r>
          </a:p>
        </p:txBody>
      </p:sp>
    </p:spTree>
    <p:extLst>
      <p:ext uri="{BB962C8B-B14F-4D97-AF65-F5344CB8AC3E}">
        <p14:creationId xmlns:p14="http://schemas.microsoft.com/office/powerpoint/2010/main" val="45857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3611" y="3585346"/>
            <a:ext cx="9239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TimesTen-Roman"/>
              </a:rPr>
              <a:t>A single incompressible liquid flowing into and out of a process system at steady state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11" y="4050295"/>
            <a:ext cx="5423646" cy="94207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33611" y="5349260"/>
            <a:ext cx="10720252" cy="403640"/>
            <a:chOff x="997131" y="5518627"/>
            <a:chExt cx="10720252" cy="403640"/>
          </a:xfrm>
        </p:grpSpPr>
        <p:sp>
          <p:nvSpPr>
            <p:cNvPr id="4" name="Rectangle 3"/>
            <p:cNvSpPr/>
            <p:nvPr/>
          </p:nvSpPr>
          <p:spPr>
            <a:xfrm>
              <a:off x="997131" y="5552935"/>
              <a:ext cx="107202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Ten-Roman"/>
                </a:rPr>
                <a:t>The shaft work       is the work done by the fluid on moving elements in the process line.</a:t>
              </a:r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8563" y="5518627"/>
              <a:ext cx="377599" cy="40364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37" y="1759822"/>
            <a:ext cx="10674129" cy="1322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575" y="4678135"/>
            <a:ext cx="2583724" cy="41952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Ten-Bold"/>
              </a:rPr>
              <a:t>Cont..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997131" y="1246700"/>
            <a:ext cx="8225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TimesTen-Roman"/>
              </a:rPr>
              <a:t>Liquid flowing into and out of a process system at steady state (open system)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8952" y="4012200"/>
            <a:ext cx="14668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2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Ten-Bold"/>
              </a:rPr>
              <a:t>Cont..</a:t>
            </a:r>
            <a:endParaRPr lang="en-US" sz="4000" dirty="0"/>
          </a:p>
        </p:txBody>
      </p:sp>
      <p:grpSp>
        <p:nvGrpSpPr>
          <p:cNvPr id="8" name="Group 7"/>
          <p:cNvGrpSpPr/>
          <p:nvPr/>
        </p:nvGrpSpPr>
        <p:grpSpPr>
          <a:xfrm>
            <a:off x="748936" y="2033503"/>
            <a:ext cx="10530840" cy="2554545"/>
            <a:chOff x="828082" y="1471765"/>
            <a:chExt cx="10530840" cy="2554545"/>
          </a:xfrm>
        </p:grpSpPr>
        <p:sp>
          <p:nvSpPr>
            <p:cNvPr id="2" name="Rectangle 1"/>
            <p:cNvSpPr/>
            <p:nvPr/>
          </p:nvSpPr>
          <p:spPr>
            <a:xfrm>
              <a:off x="828082" y="1471765"/>
              <a:ext cx="10530840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>
                  <a:latin typeface="TimesTen-Roman"/>
                </a:rPr>
                <a:t>In many cases only slight amounts of heat are transferred to or from the surroundings, there is little change in temperature from inlet to outlet, and or reactions occur. 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endParaRPr lang="en-US" sz="2000" dirty="0">
                <a:latin typeface="TimesTen-Roman"/>
              </a:endParaRP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>
                  <a:latin typeface="TimesTen-Roman"/>
                </a:rPr>
                <a:t>Even under these circumstances, </a:t>
              </a:r>
              <a:r>
                <a:rPr lang="en-US" sz="2000" dirty="0">
                  <a:solidFill>
                    <a:srgbClr val="FF0000"/>
                  </a:solidFill>
                  <a:latin typeface="TimesTen-Roman"/>
                </a:rPr>
                <a:t>some kinetic or potential energy is always converted to thermal energy as a result of friction due to the movement of the fluid </a:t>
              </a:r>
              <a:r>
                <a:rPr lang="en-US" sz="2000" dirty="0">
                  <a:latin typeface="TimesTen-Roman"/>
                </a:rPr>
                <a:t>through the system. 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endParaRPr lang="en-US" sz="2000" dirty="0">
                <a:latin typeface="TimesTen-Roman"/>
              </a:endParaRP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In consequence, the quantity                    termed the </a:t>
              </a:r>
              <a:r>
                <a:rPr lang="en-US" sz="2000" dirty="0">
                  <a:solidFill>
                    <a:srgbClr val="FF0000"/>
                  </a:solidFill>
                </a:rPr>
                <a:t>friction loss</a:t>
              </a:r>
              <a:r>
                <a:rPr lang="en-US" sz="2000" dirty="0"/>
                <a:t> </a:t>
              </a:r>
              <a:r>
                <a:rPr lang="en-US" dirty="0"/>
                <a:t>and is given the symbol </a:t>
              </a:r>
              <a:endParaRPr lang="en-US" sz="20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3607" y="3656216"/>
              <a:ext cx="1209675" cy="304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23626" y="3656216"/>
              <a:ext cx="228600" cy="314325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372" y="5041199"/>
            <a:ext cx="4518349" cy="12543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8936" y="6354293"/>
            <a:ext cx="9675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Ten-Roman"/>
              </a:rPr>
              <a:t>This energy balance equation it is valid for steady state flow of an incompressible fluid.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749" y="1184224"/>
            <a:ext cx="5423646" cy="94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4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542" y="2978586"/>
            <a:ext cx="3842195" cy="13887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81666" y="350724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Ten-Bold"/>
              </a:rPr>
              <a:t>Bernoulli equation.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0843" y="1593669"/>
            <a:ext cx="9992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Simplified form of the mechanical energy balance is obtained for </a:t>
            </a:r>
            <a:r>
              <a:rPr lang="en-US" dirty="0">
                <a:solidFill>
                  <a:srgbClr val="FF0000"/>
                </a:solidFill>
              </a:rPr>
              <a:t>frictionless processes      </a:t>
            </a:r>
            <a:r>
              <a:rPr lang="en-US" dirty="0"/>
              <a:t>=0 </a:t>
            </a:r>
          </a:p>
          <a:p>
            <a:endParaRPr lang="en-US" dirty="0"/>
          </a:p>
          <a:p>
            <a:r>
              <a:rPr lang="en-US" dirty="0"/>
              <a:t>in which no shaft work is performed (       =0)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972" y="1471651"/>
            <a:ext cx="342770" cy="4713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257" y="2086652"/>
            <a:ext cx="377599" cy="4083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Ten-Bold"/>
              </a:rPr>
              <a:t>Bernoulli equation</a:t>
            </a:r>
            <a:endParaRPr lang="en-US" sz="4000" dirty="0"/>
          </a:p>
        </p:txBody>
      </p:sp>
      <p:sp>
        <p:nvSpPr>
          <p:cNvPr id="11" name="Left Arrow 10"/>
          <p:cNvSpPr/>
          <p:nvPr/>
        </p:nvSpPr>
        <p:spPr>
          <a:xfrm>
            <a:off x="7255737" y="3488292"/>
            <a:ext cx="882423" cy="4072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5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24" y="1023582"/>
            <a:ext cx="11076541" cy="465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9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9" y="914402"/>
            <a:ext cx="8689962" cy="3261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573" y="784675"/>
            <a:ext cx="30956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8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76" y="648315"/>
            <a:ext cx="6629258" cy="6209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637" y="784675"/>
            <a:ext cx="4286709" cy="37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2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26" y="809175"/>
            <a:ext cx="10561713" cy="43125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327" y="5361575"/>
            <a:ext cx="5412385" cy="11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425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90c42b7cc7fe52b0689b96b980dcfa6b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a3a931e53aebc7c1296e930a51b7984e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F97CBA-00CA-459B-A475-0FD83B3D8F6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71D02E-D6D8-4781-8599-F9813140EF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2407-7cbe-4f37-a29e-557c205093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26ACA7-FD5C-486B-840A-9C0AD28D1B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20219</TotalTime>
  <Words>632</Words>
  <Application>Microsoft Office PowerPoint</Application>
  <PresentationFormat>Widescreen</PresentationFormat>
  <Paragraphs>48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Dividend</vt:lpstr>
      <vt:lpstr>BT201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IITG</dc:creator>
  <cp:lastModifiedBy>IITG</cp:lastModifiedBy>
  <cp:revision>253</cp:revision>
  <dcterms:created xsi:type="dcterms:W3CDTF">2021-02-04T11:25:09Z</dcterms:created>
  <dcterms:modified xsi:type="dcterms:W3CDTF">2022-11-11T06:44:18Z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