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sldIdLst>
    <p:sldId id="256" r:id="rId5"/>
    <p:sldId id="637" r:id="rId6"/>
    <p:sldId id="638" r:id="rId7"/>
    <p:sldId id="639" r:id="rId8"/>
    <p:sldId id="640" r:id="rId9"/>
    <p:sldId id="641" r:id="rId10"/>
    <p:sldId id="645" r:id="rId11"/>
    <p:sldId id="642" r:id="rId12"/>
    <p:sldId id="643" r:id="rId13"/>
    <p:sldId id="644" r:id="rId14"/>
    <p:sldId id="646" r:id="rId15"/>
    <p:sldId id="647" r:id="rId16"/>
    <p:sldId id="648" r:id="rId17"/>
    <p:sldId id="649" r:id="rId18"/>
    <p:sldId id="650" r:id="rId19"/>
    <p:sldId id="651" r:id="rId20"/>
    <p:sldId id="652" r:id="rId21"/>
    <p:sldId id="653" r:id="rId2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215"/>
    <a:srgbClr val="FF3300"/>
    <a:srgbClr val="42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D1D2E6-8E8A-4F4E-B5F1-B8F653191040}" v="2" dt="2022-11-11T08:00:04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DWIVEDI" userId="S::abhishek.dwivedi@iitg.ac.in::d949ee08-d809-4bf9-9a9b-c77f250825d5" providerId="AD" clId="Web-{E4D1D2E6-8E8A-4F4E-B5F1-B8F653191040}"/>
    <pc:docChg chg="modSld">
      <pc:chgData name="ABHISHEK DWIVEDI" userId="S::abhishek.dwivedi@iitg.ac.in::d949ee08-d809-4bf9-9a9b-c77f250825d5" providerId="AD" clId="Web-{E4D1D2E6-8E8A-4F4E-B5F1-B8F653191040}" dt="2022-11-11T08:00:04.156" v="1" actId="1076"/>
      <pc:docMkLst>
        <pc:docMk/>
      </pc:docMkLst>
      <pc:sldChg chg="modSp">
        <pc:chgData name="ABHISHEK DWIVEDI" userId="S::abhishek.dwivedi@iitg.ac.in::d949ee08-d809-4bf9-9a9b-c77f250825d5" providerId="AD" clId="Web-{E4D1D2E6-8E8A-4F4E-B5F1-B8F653191040}" dt="2022-11-11T08:00:04.156" v="1" actId="1076"/>
        <pc:sldMkLst>
          <pc:docMk/>
          <pc:sldMk cId="2038420775" sldId="646"/>
        </pc:sldMkLst>
        <pc:spChg chg="mod">
          <ac:chgData name="ABHISHEK DWIVEDI" userId="S::abhishek.dwivedi@iitg.ac.in::d949ee08-d809-4bf9-9a9b-c77f250825d5" providerId="AD" clId="Web-{E4D1D2E6-8E8A-4F4E-B5F1-B8F653191040}" dt="2022-11-11T08:00:04.156" v="1" actId="1076"/>
          <ac:spMkLst>
            <pc:docMk/>
            <pc:sldMk cId="2038420775" sldId="64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5F22A8-0EC3-4E6C-8466-B73AB57EA72F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28598-D3D6-40E7-9750-9909AC0D8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 dirty="0"/>
              <a:t>BT201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380206" y="4487518"/>
            <a:ext cx="315478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09/11/2022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4465" y="3262448"/>
            <a:ext cx="85363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Biochemical Process Calculations</a:t>
            </a:r>
          </a:p>
          <a:p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9355" y="677654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atin typeface="TimesTen-BoldItalic"/>
              </a:rPr>
              <a:t>Energy Balance on a Condenser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28" y="1399358"/>
            <a:ext cx="10484585" cy="54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8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3" y="1030233"/>
            <a:ext cx="11291484" cy="23564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74CCD7C-BCA5-7182-881E-63AD3555AEF1}"/>
              </a:ext>
            </a:extLst>
          </p:cNvPr>
          <p:cNvGrpSpPr/>
          <p:nvPr/>
        </p:nvGrpSpPr>
        <p:grpSpPr>
          <a:xfrm>
            <a:off x="419403" y="3509958"/>
            <a:ext cx="10954634" cy="2903905"/>
            <a:chOff x="419403" y="3509958"/>
            <a:chExt cx="10954634" cy="29039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403" y="3877627"/>
              <a:ext cx="10954634" cy="2536236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048162" y="3509958"/>
              <a:ext cx="3526971" cy="3516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418D53D-CBF9-9679-FEDD-72E2B0504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483" y="2724438"/>
            <a:ext cx="3843861" cy="18875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CC916E-9B52-67D5-B85E-0504C973B22B}"/>
              </a:ext>
            </a:extLst>
          </p:cNvPr>
          <p:cNvSpPr/>
          <p:nvPr/>
        </p:nvSpPr>
        <p:spPr>
          <a:xfrm>
            <a:off x="603504" y="5070717"/>
            <a:ext cx="3191256" cy="351676"/>
          </a:xfrm>
          <a:prstGeom prst="rect">
            <a:avLst/>
          </a:prstGeom>
          <a:solidFill>
            <a:schemeClr val="lt1">
              <a:alpha val="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E74C1-8E8D-B2E9-C392-F7628BA93C60}"/>
              </a:ext>
            </a:extLst>
          </p:cNvPr>
          <p:cNvSpPr/>
          <p:nvPr/>
        </p:nvSpPr>
        <p:spPr>
          <a:xfrm>
            <a:off x="1836638" y="5710511"/>
            <a:ext cx="2029968" cy="351676"/>
          </a:xfrm>
          <a:prstGeom prst="rect">
            <a:avLst/>
          </a:prstGeom>
          <a:solidFill>
            <a:schemeClr val="lt1">
              <a:alpha val="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D001F2-66DE-EFC3-A886-CEAC51D764C8}"/>
              </a:ext>
            </a:extLst>
          </p:cNvPr>
          <p:cNvSpPr/>
          <p:nvPr/>
        </p:nvSpPr>
        <p:spPr>
          <a:xfrm>
            <a:off x="7915656" y="4794069"/>
            <a:ext cx="3191256" cy="351676"/>
          </a:xfrm>
          <a:prstGeom prst="rect">
            <a:avLst/>
          </a:prstGeom>
          <a:solidFill>
            <a:schemeClr val="lt1">
              <a:alpha val="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BA708D-B7FA-5CCD-41D6-F97B59912ABF}"/>
              </a:ext>
            </a:extLst>
          </p:cNvPr>
          <p:cNvSpPr/>
          <p:nvPr/>
        </p:nvSpPr>
        <p:spPr>
          <a:xfrm>
            <a:off x="3866606" y="5710511"/>
            <a:ext cx="3191256" cy="351676"/>
          </a:xfrm>
          <a:prstGeom prst="rect">
            <a:avLst/>
          </a:prstGeom>
          <a:solidFill>
            <a:schemeClr val="lt1">
              <a:alpha val="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42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82" y="541973"/>
            <a:ext cx="7430369" cy="3071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76" y="3408589"/>
            <a:ext cx="9969138" cy="33449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134" y="1367599"/>
            <a:ext cx="4572804" cy="224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2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9A751C9-51C7-1AC4-65CD-1232B8FFC4C5}"/>
              </a:ext>
            </a:extLst>
          </p:cNvPr>
          <p:cNvGrpSpPr/>
          <p:nvPr/>
        </p:nvGrpSpPr>
        <p:grpSpPr>
          <a:xfrm>
            <a:off x="282638" y="589135"/>
            <a:ext cx="11825068" cy="4023360"/>
            <a:chOff x="300926" y="927463"/>
            <a:chExt cx="11825068" cy="402336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26" y="927463"/>
              <a:ext cx="11825068" cy="402336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123406" y="2286000"/>
              <a:ext cx="10737668" cy="992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13657" y="2625634"/>
              <a:ext cx="931817" cy="992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1DE91C4-63C0-6546-7AEE-B33911D67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870" y="4537401"/>
            <a:ext cx="4572804" cy="224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8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D2A9354-70CD-B5D6-1B86-4C177AF14DAF}"/>
              </a:ext>
            </a:extLst>
          </p:cNvPr>
          <p:cNvGrpSpPr/>
          <p:nvPr/>
        </p:nvGrpSpPr>
        <p:grpSpPr>
          <a:xfrm>
            <a:off x="225470" y="1306285"/>
            <a:ext cx="11312781" cy="5146766"/>
            <a:chOff x="225470" y="1306285"/>
            <a:chExt cx="11312781" cy="51467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979" y="1332411"/>
              <a:ext cx="10999272" cy="112748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470" y="2663870"/>
              <a:ext cx="10865506" cy="378918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38978" y="1306285"/>
              <a:ext cx="3356365" cy="3999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 constant T,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658223" y="1896156"/>
              <a:ext cx="2114177" cy="4420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3657" y="2625634"/>
              <a:ext cx="2721429" cy="444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75862" y="3069771"/>
              <a:ext cx="1092927" cy="444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3143" y="5747657"/>
              <a:ext cx="2069238" cy="3004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Later, we will learn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48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59" y="1856888"/>
            <a:ext cx="10900208" cy="5046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840" y="36561"/>
            <a:ext cx="4787535" cy="1922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8B3D96-F74D-365B-60F5-89AC15C75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" y="0"/>
            <a:ext cx="4895087" cy="19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34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1" y="780342"/>
            <a:ext cx="11154144" cy="3758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92ABC4-40F2-F557-7CF9-677D24BC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144" y="4311164"/>
            <a:ext cx="4895959" cy="23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1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52" y="888276"/>
            <a:ext cx="11300042" cy="34835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52" y="4489405"/>
            <a:ext cx="10828031" cy="214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74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7" y="856071"/>
            <a:ext cx="9002893" cy="60019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41973" y="48673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Ten-Roman"/>
              </a:rPr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6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2379" y="3636057"/>
            <a:ext cx="1058962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Changes in P </a:t>
            </a:r>
            <a:r>
              <a:rPr lang="en-US" sz="2000" dirty="0">
                <a:latin typeface="+mj-lt"/>
              </a:rPr>
              <a:t>at 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constant T and state of aggregation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Changes in T </a:t>
            </a:r>
            <a:r>
              <a:rPr lang="en-US" sz="2000" dirty="0">
                <a:latin typeface="+mj-lt"/>
              </a:rPr>
              <a:t>at </a:t>
            </a:r>
            <a:r>
              <a:rPr lang="en-US" sz="2000" dirty="0">
                <a:solidFill>
                  <a:srgbClr val="002060"/>
                </a:solidFill>
                <a:latin typeface="+mj-lt"/>
              </a:rPr>
              <a:t>constant P and state of </a:t>
            </a:r>
            <a:r>
              <a:rPr lang="en-US" sz="2000" dirty="0">
                <a:solidFill>
                  <a:srgbClr val="002060"/>
                </a:solidFill>
              </a:rPr>
              <a:t>aggregation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B0F0"/>
                </a:solidFill>
                <a:latin typeface="+mj-lt"/>
              </a:rPr>
              <a:t>Phase changes at constant T and P-</a:t>
            </a:r>
            <a:r>
              <a:rPr lang="en-US" sz="2000" dirty="0">
                <a:latin typeface="+mj-lt"/>
              </a:rPr>
              <a:t>—melting, solidifying, vaporizing, condensing, sublimating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Mixing of two liquids or dissolving of a gas or a solid in a liquid </a:t>
            </a:r>
            <a:r>
              <a:rPr lang="en-US" sz="2000" dirty="0">
                <a:latin typeface="+mj-lt"/>
              </a:rPr>
              <a:t>at </a:t>
            </a:r>
            <a:r>
              <a:rPr lang="en-US" sz="2000" dirty="0">
                <a:solidFill>
                  <a:srgbClr val="002060"/>
                </a:solidFill>
                <a:latin typeface="+mj-lt"/>
              </a:rPr>
              <a:t>constant T and 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1371" y="1402183"/>
            <a:ext cx="70350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Pressure, T, composition, phase can be changed during process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Objective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B050"/>
                </a:solidFill>
              </a:rPr>
              <a:t>Enthalpy and internal energy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can be calculated for: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339355" y="677654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Introduction of non reactive process</a:t>
            </a:r>
          </a:p>
        </p:txBody>
      </p:sp>
    </p:spTree>
    <p:extLst>
      <p:ext uri="{BB962C8B-B14F-4D97-AF65-F5344CB8AC3E}">
        <p14:creationId xmlns:p14="http://schemas.microsoft.com/office/powerpoint/2010/main" val="159808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355" y="677654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Calculating specific internal energy and specific enthalpy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4583" y="1822800"/>
                <a:ext cx="11273246" cy="3511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Ten-Roman"/>
                  </a:rPr>
                  <a:t>Once we know  how to calculate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000" dirty="0">
                    <a:latin typeface="TimesTen-Roman"/>
                  </a:rPr>
                  <a:t> and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sz="2000" dirty="0">
                    <a:latin typeface="TimesTen-Roman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TimesTen-Roman"/>
                  </a:rPr>
                  <a:t>for these four types of processes</a:t>
                </a:r>
                <a:r>
                  <a:rPr lang="en-US" sz="2000" dirty="0">
                    <a:latin typeface="TimesTen-Roman"/>
                  </a:rPr>
                  <a:t>, we can calculate these quantities for process by taking advantage of the fact that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Ten-Roman"/>
                  </a:rPr>
                  <a:t> and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Ten-Roman"/>
                  </a:rPr>
                  <a:t> are state properties</a:t>
                </a:r>
                <a:r>
                  <a:rPr lang="en-US" sz="2000" dirty="0">
                    <a:latin typeface="TimesTen-Roman"/>
                  </a:rPr>
                  <a:t>. </a:t>
                </a:r>
              </a:p>
              <a:p>
                <a:endParaRPr lang="en-US" sz="2000" dirty="0">
                  <a:latin typeface="TimesTen-Roman"/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000" dirty="0">
                    <a:latin typeface="TimesTen-Roman"/>
                  </a:rPr>
                  <a:t>Procedure</a:t>
                </a:r>
              </a:p>
              <a:p>
                <a:endParaRPr lang="en-US" sz="2000" dirty="0">
                  <a:latin typeface="TimesTen-Roman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Ten-Roman"/>
                  </a:rPr>
                  <a:t>construct a hypothetical PROCESS PATH from the initial state to the final state.  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Ten-Roman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Ten-Roman"/>
                  </a:rPr>
                  <a:t>It could be consisting of a series of steps of the given FOUR types. 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Ten-Roman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Ten-Roman"/>
                  </a:rPr>
                  <a:t>we calculate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000" dirty="0">
                    <a:latin typeface="TimesTen-Roman"/>
                  </a:rPr>
                  <a:t> and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sz="2000" dirty="0">
                    <a:latin typeface="TimesTen-Roman"/>
                  </a:rPr>
                  <a:t> for each of the steps, and then add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000" dirty="0">
                    <a:latin typeface="TimesTen-Roman"/>
                  </a:rPr>
                  <a:t> and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sz="2000" dirty="0">
                    <a:latin typeface="TimesTen-Roman"/>
                  </a:rPr>
                  <a:t> ’s for the steps to calculate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000" dirty="0">
                    <a:latin typeface="TimesTen-Roman"/>
                  </a:rPr>
                  <a:t> and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sz="2000" dirty="0">
                    <a:latin typeface="TimesTen-Roman"/>
                  </a:rPr>
                  <a:t> for the total process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83" y="1822800"/>
                <a:ext cx="11273246" cy="3511218"/>
              </a:xfrm>
              <a:prstGeom prst="rect">
                <a:avLst/>
              </a:prstGeom>
              <a:blipFill>
                <a:blip r:embed="rId2"/>
                <a:stretch>
                  <a:fillRect l="-487" t="-868" r="-324" b="-2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95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68015" y="1062673"/>
                <a:ext cx="8760823" cy="4426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Suppose solid phenol at 25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°</a:t>
                </a:r>
                <a:r>
                  <a:rPr lang="en-US" sz="2000" dirty="0">
                    <a:solidFill>
                      <a:srgbClr val="FF0000"/>
                    </a:solidFill>
                  </a:rPr>
                  <a:t>C and 1 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atm</a:t>
                </a:r>
                <a:r>
                  <a:rPr lang="en-US" sz="2000" dirty="0">
                    <a:solidFill>
                      <a:srgbClr val="FF0000"/>
                    </a:solidFill>
                  </a:rPr>
                  <a:t> is converted to phenol vapor at 300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°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 and 3 atm.  </a:t>
                </a:r>
              </a:p>
              <a:p>
                <a:r>
                  <a:rPr lang="en-US" sz="2000" b="1" dirty="0">
                    <a:solidFill>
                      <a:srgbClr val="FF0000"/>
                    </a:solidFill>
                  </a:rPr>
                  <a:t>How to calculate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and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</m:acc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of the process?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If we had a table of enthalpies for phenol, we could simply subtract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000" dirty="0"/>
                  <a:t> at the initial state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000" dirty="0"/>
                  <a:t> at the final state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If not available?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How to solve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15" y="1062673"/>
                <a:ext cx="8760823" cy="4426212"/>
              </a:xfrm>
              <a:prstGeom prst="rect">
                <a:avLst/>
              </a:prstGeom>
              <a:blipFill>
                <a:blip r:embed="rId2"/>
                <a:stretch>
                  <a:fillRect l="-696" t="-689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238" y="3766866"/>
            <a:ext cx="6309224" cy="5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9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6948" y="997191"/>
            <a:ext cx="1004098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Ten-Roman"/>
              </a:rPr>
              <a:t>Do not have such a table. </a:t>
            </a:r>
          </a:p>
          <a:p>
            <a:endParaRPr lang="en-US" dirty="0">
              <a:latin typeface="TimesTen-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Ten-Roman"/>
              </a:rPr>
              <a:t>Our task is then to </a:t>
            </a:r>
            <a:r>
              <a:rPr lang="en-US" dirty="0">
                <a:solidFill>
                  <a:srgbClr val="FF0000"/>
                </a:solidFill>
                <a:latin typeface="TimesTen-Roman"/>
              </a:rPr>
              <a:t>construct a hypothetical process path from the solid at 25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dirty="0">
                <a:solidFill>
                  <a:srgbClr val="FF0000"/>
                </a:solidFill>
                <a:latin typeface="TimesTen-Roman"/>
              </a:rPr>
              <a:t>C and 1 </a:t>
            </a:r>
            <a:r>
              <a:rPr lang="en-US" dirty="0" err="1">
                <a:solidFill>
                  <a:srgbClr val="FF0000"/>
                </a:solidFill>
                <a:latin typeface="TimesTen-Roman"/>
              </a:rPr>
              <a:t>atm</a:t>
            </a:r>
            <a:r>
              <a:rPr lang="en-US" dirty="0">
                <a:solidFill>
                  <a:srgbClr val="FF0000"/>
                </a:solidFill>
                <a:latin typeface="TimesTen-Roman"/>
              </a:rPr>
              <a:t> to the vapor at 300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dirty="0">
                <a:solidFill>
                  <a:srgbClr val="FF0000"/>
                </a:solidFill>
                <a:latin typeface="TimesTen-Roman"/>
              </a:rPr>
              <a:t>C and 3 atm</a:t>
            </a:r>
            <a:r>
              <a:rPr lang="en-US" dirty="0">
                <a:latin typeface="TimesTen-Roman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Ten-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Ten-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Ten-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Ten-Roman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Ten-Roman"/>
              </a:rPr>
              <a:t>How to construct hypothetical path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>
              <a:latin typeface="TimesTen-Roman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Ten-Roman"/>
              </a:rPr>
              <a:t>What are the constrained to be followed?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TimesTen-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Ten-Roman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Ten-Roman"/>
              </a:rPr>
              <a:t>In the process,</a:t>
            </a:r>
            <a:r>
              <a:rPr lang="en-US" dirty="0">
                <a:solidFill>
                  <a:srgbClr val="FF0000"/>
                </a:solidFill>
                <a:latin typeface="TimesTen-Roman"/>
              </a:rPr>
              <a:t> T, P, phase are changing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dirty="0">
              <a:latin typeface="TimesTen-Roman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  <a:latin typeface="TimesTen-Roman"/>
              </a:rPr>
              <a:t>Each step in the hypothetical path should have only one of these three factor changing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dirty="0">
              <a:latin typeface="TimesTen-Roman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7030A0"/>
                </a:solidFill>
                <a:latin typeface="TimesTen-Roman"/>
              </a:rPr>
              <a:t>Phase change should happen at temperature where enthalpy associated with phase change available </a:t>
            </a:r>
            <a:r>
              <a:rPr lang="en-US" dirty="0">
                <a:latin typeface="TimesTen-Roman"/>
              </a:rPr>
              <a:t>in handbook</a:t>
            </a:r>
          </a:p>
          <a:p>
            <a:endParaRPr lang="en-US" dirty="0">
              <a:latin typeface="TimesTen-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46" y="2264638"/>
            <a:ext cx="6309224" cy="5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9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118" y="1326251"/>
            <a:ext cx="484196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Procedure: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What are the </a:t>
            </a:r>
            <a:r>
              <a:rPr lang="en-US" sz="2000" dirty="0">
                <a:solidFill>
                  <a:srgbClr val="FF0000"/>
                </a:solidFill>
              </a:rPr>
              <a:t>melting and boiling </a:t>
            </a:r>
            <a:r>
              <a:rPr lang="en-US" sz="2000" dirty="0"/>
              <a:t>point of the compound?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Note that </a:t>
            </a:r>
            <a:r>
              <a:rPr lang="en-US" sz="2000" dirty="0">
                <a:solidFill>
                  <a:srgbClr val="7030A0"/>
                </a:solidFill>
              </a:rPr>
              <a:t>enthalpy changes for the melting of phenol at 1 </a:t>
            </a:r>
            <a:r>
              <a:rPr lang="en-US" sz="2000" dirty="0" err="1">
                <a:solidFill>
                  <a:srgbClr val="7030A0"/>
                </a:solidFill>
              </a:rPr>
              <a:t>atm</a:t>
            </a:r>
            <a:r>
              <a:rPr lang="en-US" sz="2000" dirty="0">
                <a:solidFill>
                  <a:srgbClr val="7030A0"/>
                </a:solidFill>
              </a:rPr>
              <a:t> and 42.5 </a:t>
            </a:r>
            <a:r>
              <a:rPr lang="en-US" sz="2000" dirty="0">
                <a:solidFill>
                  <a:srgbClr val="7030A0"/>
                </a:solidFill>
                <a:cs typeface="Times New Roman" panose="02020603050405020304" pitchFamily="18" charset="0"/>
              </a:rPr>
              <a:t>°</a:t>
            </a:r>
            <a:r>
              <a:rPr lang="en-US" sz="2000" dirty="0">
                <a:solidFill>
                  <a:srgbClr val="7030A0"/>
                </a:solidFill>
              </a:rPr>
              <a:t>C (the normal melting point of phenol) available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For the </a:t>
            </a:r>
            <a:r>
              <a:rPr lang="en-US" sz="2000" dirty="0">
                <a:solidFill>
                  <a:srgbClr val="FF0000"/>
                </a:solidFill>
              </a:rPr>
              <a:t>vaporization of phenol at 1 </a:t>
            </a:r>
            <a:r>
              <a:rPr lang="en-US" sz="2000" dirty="0" err="1">
                <a:solidFill>
                  <a:srgbClr val="FF0000"/>
                </a:solidFill>
              </a:rPr>
              <a:t>atm</a:t>
            </a:r>
            <a:r>
              <a:rPr lang="en-US" sz="2000" dirty="0">
                <a:solidFill>
                  <a:srgbClr val="FF0000"/>
                </a:solidFill>
              </a:rPr>
              <a:t> and 181.4 </a:t>
            </a:r>
            <a:r>
              <a:rPr 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° </a:t>
            </a:r>
            <a:r>
              <a:rPr lang="en-US" sz="2000" dirty="0">
                <a:solidFill>
                  <a:srgbClr val="FF0000"/>
                </a:solidFill>
              </a:rPr>
              <a:t>C (the normal boiling point of phenol) available</a:t>
            </a:r>
            <a:r>
              <a:rPr lang="en-US" sz="20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We therefore choose this hypothetical process path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416" y="1894445"/>
            <a:ext cx="6160126" cy="4062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142" y="663077"/>
            <a:ext cx="7520681" cy="6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3953" y="671691"/>
            <a:ext cx="459812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Ten-Roman"/>
              </a:rPr>
              <a:t>Notice that in this path, the </a:t>
            </a:r>
            <a:r>
              <a:rPr lang="en-US" dirty="0">
                <a:solidFill>
                  <a:srgbClr val="FF0000"/>
                </a:solidFill>
                <a:latin typeface="TimesTen-Roman"/>
              </a:rPr>
              <a:t>first, third, and fifth steps</a:t>
            </a:r>
            <a:r>
              <a:rPr lang="en-US" dirty="0">
                <a:latin typeface="TimesTen-Roman"/>
              </a:rPr>
              <a:t> are Type 2 (</a:t>
            </a:r>
            <a:r>
              <a:rPr lang="en-US" dirty="0">
                <a:solidFill>
                  <a:srgbClr val="FF0000"/>
                </a:solidFill>
                <a:latin typeface="TimesTen-Roman"/>
              </a:rPr>
              <a:t>change in T at constant P</a:t>
            </a:r>
            <a:r>
              <a:rPr lang="en-US" dirty="0">
                <a:latin typeface="TimesTen-Roman"/>
              </a:rPr>
              <a:t> ),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Ten-Roman"/>
              </a:rPr>
              <a:t>the </a:t>
            </a:r>
            <a:r>
              <a:rPr lang="en-US" dirty="0">
                <a:solidFill>
                  <a:srgbClr val="00B050"/>
                </a:solidFill>
                <a:latin typeface="TimesTen-Roman"/>
              </a:rPr>
              <a:t>second and fourth steps</a:t>
            </a:r>
            <a:r>
              <a:rPr lang="en-US" dirty="0">
                <a:latin typeface="TimesTen-Roman"/>
              </a:rPr>
              <a:t> are Type 3 (</a:t>
            </a:r>
            <a:r>
              <a:rPr lang="en-US" dirty="0">
                <a:solidFill>
                  <a:srgbClr val="00B050"/>
                </a:solidFill>
                <a:latin typeface="TimesTen-Roman"/>
              </a:rPr>
              <a:t>change in phase at constant T and P </a:t>
            </a:r>
            <a:r>
              <a:rPr lang="en-US" dirty="0">
                <a:latin typeface="TimesTen-Roman"/>
              </a:rPr>
              <a:t>),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TimesTen-Roman"/>
              </a:rPr>
              <a:t>sixth step is Type 1 </a:t>
            </a:r>
            <a:r>
              <a:rPr lang="en-US" dirty="0">
                <a:latin typeface="TimesTen-Roman"/>
              </a:rPr>
              <a:t>(</a:t>
            </a:r>
            <a:r>
              <a:rPr lang="en-US" dirty="0">
                <a:solidFill>
                  <a:srgbClr val="7030A0"/>
                </a:solidFill>
                <a:latin typeface="TimesTen-Roman"/>
              </a:rPr>
              <a:t>change in P at constant T</a:t>
            </a:r>
            <a:r>
              <a:rPr lang="en-US" dirty="0">
                <a:latin typeface="TimesTen-Roman"/>
              </a:rPr>
              <a:t> 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Ten-Roman"/>
              </a:rPr>
              <a:t>Also notice that the </a:t>
            </a:r>
            <a:r>
              <a:rPr lang="en-US" dirty="0">
                <a:solidFill>
                  <a:srgbClr val="00B0F0"/>
                </a:solidFill>
                <a:latin typeface="TimesTen-Roman"/>
              </a:rPr>
              <a:t>phase changes were made to occur at the conditions for which tabulated enthalpy changes are available.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204" y="905916"/>
            <a:ext cx="6192796" cy="4084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994" y="5588453"/>
            <a:ext cx="47244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9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355" y="677654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Energy balance procedure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659580" y="1480848"/>
            <a:ext cx="1102732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Ten-BoldItalic"/>
              </a:rPr>
              <a:t>Perform all required material balance </a:t>
            </a:r>
            <a:r>
              <a:rPr lang="en-US" dirty="0">
                <a:latin typeface="TimesTen-BoldItalic"/>
              </a:rPr>
              <a:t>calculations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latin typeface="TimesTen-BoldItalic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Write the appropriate form of the energy balance 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closed or open system</a:t>
            </a:r>
            <a:r>
              <a:rPr lang="en-US" dirty="0"/>
              <a:t>) and delete any of the terms that are either zero or negligible for the given process system.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Choose a reference state—phase, temperature, and pressure—for each species </a:t>
            </a:r>
            <a:r>
              <a:rPr lang="en-US" dirty="0"/>
              <a:t>involved in the process.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i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For a </a:t>
            </a:r>
            <a:r>
              <a:rPr lang="en-US" dirty="0">
                <a:solidFill>
                  <a:srgbClr val="00B0F0"/>
                </a:solidFill>
              </a:rPr>
              <a:t>closed constant- volume system</a:t>
            </a:r>
            <a:r>
              <a:rPr lang="en-US" dirty="0"/>
              <a:t>, construct a table </a:t>
            </a:r>
            <a:r>
              <a:rPr lang="en-US" dirty="0">
                <a:solidFill>
                  <a:srgbClr val="00B0F0"/>
                </a:solidFill>
              </a:rPr>
              <a:t>with columns for initial and final amounts of each species and specific internal energies relative to the chosen reference states</a:t>
            </a:r>
            <a:r>
              <a:rPr lang="en-US" dirty="0"/>
              <a:t>. For an </a:t>
            </a:r>
            <a:r>
              <a:rPr lang="en-US" dirty="0">
                <a:solidFill>
                  <a:srgbClr val="0070C0"/>
                </a:solidFill>
              </a:rPr>
              <a:t>open system, construct a table with columns for inlet and outlet stream component flow rates and specific enthalpies relative to the chosen reference states.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i="1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8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1817" y="1060158"/>
            <a:ext cx="107855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Ten-BoldItalic"/>
              </a:rPr>
              <a:t>5.  Calculate all required values of                       and insert the values in the appropriate</a:t>
            </a:r>
          </a:p>
          <a:p>
            <a:r>
              <a:rPr lang="en-US" i="1" dirty="0">
                <a:latin typeface="TimesTen-BoldItalic"/>
              </a:rPr>
              <a:t>places in the table.</a:t>
            </a:r>
          </a:p>
          <a:p>
            <a:endParaRPr lang="en-US" i="1" dirty="0">
              <a:latin typeface="TimesTen-BoldItalic"/>
            </a:endParaRPr>
          </a:p>
          <a:p>
            <a:r>
              <a:rPr lang="en-US" i="1" dirty="0">
                <a:latin typeface="TimesTen-BoldItalic"/>
              </a:rPr>
              <a:t>6.</a:t>
            </a:r>
          </a:p>
          <a:p>
            <a:endParaRPr lang="en-US" i="1" dirty="0">
              <a:latin typeface="TimesTen-BoldItalic"/>
            </a:endParaRPr>
          </a:p>
          <a:p>
            <a:endParaRPr lang="en-US" i="1" dirty="0">
              <a:latin typeface="TimesTen-BoldItalic"/>
            </a:endParaRPr>
          </a:p>
          <a:p>
            <a:endParaRPr lang="en-US" i="1" dirty="0">
              <a:latin typeface="TimesTen-BoldItalic"/>
            </a:endParaRPr>
          </a:p>
          <a:p>
            <a:endParaRPr lang="en-US" i="1" dirty="0">
              <a:latin typeface="TimesTen-BoldItalic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13" y="2079443"/>
            <a:ext cx="8929002" cy="18469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31817" y="4339870"/>
            <a:ext cx="10785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BoldItalic"/>
              </a:rPr>
              <a:t>7. Calculate any work, kinetic energy, or potential energy terms that you have not dropped</a:t>
            </a:r>
          </a:p>
          <a:p>
            <a:r>
              <a:rPr lang="en-US" dirty="0">
                <a:latin typeface="TimesTen-BoldItalic"/>
              </a:rPr>
              <a:t>from the energy balance.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351" y="1096037"/>
            <a:ext cx="1143000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25" y="5394151"/>
            <a:ext cx="9073269" cy="13462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31817" y="5264331"/>
            <a:ext cx="3287486" cy="3004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477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9F472A-60E4-48E4-B9EE-8878D1BAE497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ea4d43cd-742f-4f66-809e-b5b1edb3f082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CC68E4-325A-481C-B107-759094FA7C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8F1B9E-812E-4F0B-A66F-8B1D3AA9C7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2407-7cbe-4f37-a29e-557c205093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44308</TotalTime>
  <Words>674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</vt:lpstr>
      <vt:lpstr>BT201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soumen maiti</cp:lastModifiedBy>
  <cp:revision>739</cp:revision>
  <cp:lastPrinted>2021-08-11T04:26:22Z</cp:lastPrinted>
  <dcterms:created xsi:type="dcterms:W3CDTF">2021-02-04T11:25:09Z</dcterms:created>
  <dcterms:modified xsi:type="dcterms:W3CDTF">2022-11-11T08:00:04Z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