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637" r:id="rId6"/>
    <p:sldId id="658" r:id="rId7"/>
    <p:sldId id="654" r:id="rId8"/>
    <p:sldId id="655" r:id="rId9"/>
    <p:sldId id="656" r:id="rId10"/>
    <p:sldId id="657" r:id="rId11"/>
    <p:sldId id="659" r:id="rId12"/>
    <p:sldId id="664" r:id="rId13"/>
    <p:sldId id="665" r:id="rId14"/>
    <p:sldId id="666" r:id="rId15"/>
    <p:sldId id="667" r:id="rId16"/>
    <p:sldId id="660" r:id="rId17"/>
    <p:sldId id="661" r:id="rId18"/>
    <p:sldId id="662" r:id="rId19"/>
    <p:sldId id="663" r:id="rId20"/>
    <p:sldId id="669" r:id="rId2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2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8" autoAdjust="0"/>
    <p:restoredTop sz="94660"/>
  </p:normalViewPr>
  <p:slideViewPr>
    <p:cSldViewPr snapToGrid="0">
      <p:cViewPr varScale="1">
        <p:scale>
          <a:sx n="63" d="100"/>
          <a:sy n="63" d="100"/>
        </p:scale>
        <p:origin x="102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pPr/>
              <a:t>11/10/2022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pPr/>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4.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a:t>BT201</a:t>
            </a:r>
          </a:p>
        </p:txBody>
      </p:sp>
      <p:sp>
        <p:nvSpPr>
          <p:cNvPr id="4" name="Subtitle 2"/>
          <p:cNvSpPr txBox="1">
            <a:spLocks/>
          </p:cNvSpPr>
          <p:nvPr/>
        </p:nvSpPr>
        <p:spPr>
          <a:xfrm>
            <a:off x="4142324" y="4371665"/>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1800" b="1" dirty="0">
                <a:solidFill>
                  <a:schemeClr val="bg1">
                    <a:lumMod val="95000"/>
                  </a:schemeClr>
                </a:solidFill>
              </a:rPr>
              <a:t>10/11/2022</a:t>
            </a:r>
          </a:p>
        </p:txBody>
      </p:sp>
      <p:sp>
        <p:nvSpPr>
          <p:cNvPr id="6" name="TextBox 5"/>
          <p:cNvSpPr txBox="1"/>
          <p:nvPr/>
        </p:nvSpPr>
        <p:spPr>
          <a:xfrm>
            <a:off x="1984465" y="3262448"/>
            <a:ext cx="8536311" cy="1077218"/>
          </a:xfrm>
          <a:prstGeom prst="rect">
            <a:avLst/>
          </a:prstGeom>
          <a:noFill/>
        </p:spPr>
        <p:txBody>
          <a:bodyPr wrap="none" rtlCol="0">
            <a:spAutoFit/>
          </a:bodyPr>
          <a:lstStyle/>
          <a:p>
            <a:r>
              <a:rPr lang="en-US" sz="4000" b="1" dirty="0">
                <a:solidFill>
                  <a:srgbClr val="92D050"/>
                </a:solidFill>
              </a:rPr>
              <a:t>Biochemical Process Calculations</a:t>
            </a:r>
          </a:p>
          <a:p>
            <a:endParaRPr lang="en-IN" sz="2400" b="1" dirty="0">
              <a:solidFill>
                <a:srgbClr val="FF0000"/>
              </a:solidFill>
            </a:endParaRP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378" y="939878"/>
            <a:ext cx="9260305" cy="646331"/>
          </a:xfrm>
          <a:prstGeom prst="rect">
            <a:avLst/>
          </a:prstGeom>
        </p:spPr>
        <p:txBody>
          <a:bodyPr wrap="square">
            <a:spAutoFit/>
          </a:bodyPr>
          <a:lstStyle/>
          <a:p>
            <a:r>
              <a:rPr lang="en-US" dirty="0">
                <a:latin typeface="TimesTen-Roman"/>
              </a:rPr>
              <a:t>Since we are assuming ideal gas behavior, the enthalpy change for the gas is</a:t>
            </a:r>
          </a:p>
          <a:p>
            <a:r>
              <a:rPr lang="en-US" dirty="0">
                <a:latin typeface="TimesTen-Roman"/>
              </a:rPr>
              <a:t>independent of any pressure change that may occur, and hence</a:t>
            </a:r>
            <a:endParaRPr lang="en-US" dirty="0"/>
          </a:p>
        </p:txBody>
      </p:sp>
      <p:pic>
        <p:nvPicPr>
          <p:cNvPr id="3" name="Picture 2"/>
          <p:cNvPicPr>
            <a:picLocks noChangeAspect="1"/>
          </p:cNvPicPr>
          <p:nvPr/>
        </p:nvPicPr>
        <p:blipFill>
          <a:blip r:embed="rId2"/>
          <a:stretch>
            <a:fillRect/>
          </a:stretch>
        </p:blipFill>
        <p:spPr>
          <a:xfrm>
            <a:off x="1380623" y="1586209"/>
            <a:ext cx="9103026" cy="4910843"/>
          </a:xfrm>
          <a:prstGeom prst="rect">
            <a:avLst/>
          </a:prstGeom>
        </p:spPr>
      </p:pic>
    </p:spTree>
    <p:extLst>
      <p:ext uri="{BB962C8B-B14F-4D97-AF65-F5344CB8AC3E}">
        <p14:creationId xmlns:p14="http://schemas.microsoft.com/office/powerpoint/2010/main" val="220444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2903" y="804111"/>
            <a:ext cx="10963825" cy="5440278"/>
          </a:xfrm>
          <a:prstGeom prst="rect">
            <a:avLst/>
          </a:prstGeom>
        </p:spPr>
      </p:pic>
      <p:sp>
        <p:nvSpPr>
          <p:cNvPr id="4" name="Rectangle 3"/>
          <p:cNvSpPr/>
          <p:nvPr/>
        </p:nvSpPr>
        <p:spPr>
          <a:xfrm>
            <a:off x="2394284" y="1479884"/>
            <a:ext cx="3080084" cy="3248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5714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8080" y="1155033"/>
            <a:ext cx="9649458" cy="2985084"/>
          </a:xfrm>
          <a:prstGeom prst="rect">
            <a:avLst/>
          </a:prstGeom>
        </p:spPr>
      </p:pic>
    </p:spTree>
    <p:extLst>
      <p:ext uri="{BB962C8B-B14F-4D97-AF65-F5344CB8AC3E}">
        <p14:creationId xmlns:p14="http://schemas.microsoft.com/office/powerpoint/2010/main" val="168208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547" y="617495"/>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Estimation of heat capacity</a:t>
            </a:r>
          </a:p>
        </p:txBody>
      </p:sp>
      <p:sp>
        <p:nvSpPr>
          <p:cNvPr id="3" name="Rectangle 2"/>
          <p:cNvSpPr/>
          <p:nvPr/>
        </p:nvSpPr>
        <p:spPr>
          <a:xfrm>
            <a:off x="798095" y="1649468"/>
            <a:ext cx="10655968" cy="1477328"/>
          </a:xfrm>
          <a:prstGeom prst="rect">
            <a:avLst/>
          </a:prstGeom>
        </p:spPr>
        <p:txBody>
          <a:bodyPr wrap="square">
            <a:spAutoFit/>
          </a:bodyPr>
          <a:lstStyle/>
          <a:p>
            <a:r>
              <a:rPr lang="en-US" dirty="0">
                <a:latin typeface="TimesTen-Roman"/>
              </a:rPr>
              <a:t>The </a:t>
            </a:r>
            <a:r>
              <a:rPr lang="en-US" dirty="0">
                <a:solidFill>
                  <a:srgbClr val="FF0000"/>
                </a:solidFill>
                <a:latin typeface="TimesTen-Roman"/>
              </a:rPr>
              <a:t>polynomial expressions are based </a:t>
            </a:r>
            <a:r>
              <a:rPr lang="en-US" dirty="0">
                <a:latin typeface="TimesTen-Roman"/>
              </a:rPr>
              <a:t>on experimental data and provide a basis for accurate calculations of enthalpy changes. </a:t>
            </a:r>
          </a:p>
          <a:p>
            <a:endParaRPr lang="en-US" dirty="0">
              <a:latin typeface="TimesTen-Roman"/>
            </a:endParaRPr>
          </a:p>
          <a:p>
            <a:r>
              <a:rPr lang="en-US" dirty="0">
                <a:latin typeface="TimesTen-Roman"/>
              </a:rPr>
              <a:t>Several approximate methods follow for estimating heat capacities in the absence of tabulated formulas.</a:t>
            </a:r>
            <a:endParaRPr lang="en-US" dirty="0"/>
          </a:p>
        </p:txBody>
      </p:sp>
      <p:sp>
        <p:nvSpPr>
          <p:cNvPr id="4" name="Rectangle 3"/>
          <p:cNvSpPr/>
          <p:nvPr/>
        </p:nvSpPr>
        <p:spPr>
          <a:xfrm>
            <a:off x="1159042" y="3947228"/>
            <a:ext cx="10391274" cy="1754326"/>
          </a:xfrm>
          <a:prstGeom prst="rect">
            <a:avLst/>
          </a:prstGeom>
        </p:spPr>
        <p:txBody>
          <a:bodyPr wrap="square">
            <a:spAutoFit/>
          </a:bodyPr>
          <a:lstStyle/>
          <a:p>
            <a:r>
              <a:rPr lang="en-US" dirty="0">
                <a:solidFill>
                  <a:srgbClr val="FF0000"/>
                </a:solidFill>
                <a:latin typeface="TimesTen-Roman"/>
              </a:rPr>
              <a:t>simple empirical method for estimating the heat capacity of a solid or liqui</a:t>
            </a:r>
            <a:r>
              <a:rPr lang="en-US" dirty="0">
                <a:latin typeface="TimesTen-Roman"/>
              </a:rPr>
              <a:t>d at or near 20 </a:t>
            </a:r>
            <a:r>
              <a:rPr lang="en-US" dirty="0">
                <a:latin typeface="Times New Roman" panose="02020603050405020304" pitchFamily="18" charset="0"/>
                <a:cs typeface="Times New Roman" panose="02020603050405020304" pitchFamily="18" charset="0"/>
              </a:rPr>
              <a:t>°</a:t>
            </a:r>
            <a:r>
              <a:rPr lang="en-US" dirty="0">
                <a:latin typeface="TimesTen-Roman"/>
              </a:rPr>
              <a:t>C. According to this rule, for a molecular compound is the sum of contributions for each element in the compound. </a:t>
            </a:r>
          </a:p>
          <a:p>
            <a:endParaRPr lang="en-US" dirty="0">
              <a:latin typeface="TimesTen-Roman"/>
            </a:endParaRPr>
          </a:p>
          <a:p>
            <a:r>
              <a:rPr lang="en-US" dirty="0">
                <a:latin typeface="TimesTen-Roman"/>
              </a:rPr>
              <a:t>For example, the heat capacity of solid calcium hydroxide, Ca(OH) , would be estimated from Kopp’s rule as</a:t>
            </a:r>
            <a:endParaRPr lang="en-US" dirty="0"/>
          </a:p>
        </p:txBody>
      </p:sp>
      <p:sp>
        <p:nvSpPr>
          <p:cNvPr id="5" name="Rectangle 4"/>
          <p:cNvSpPr/>
          <p:nvPr/>
        </p:nvSpPr>
        <p:spPr>
          <a:xfrm>
            <a:off x="952643" y="3423036"/>
            <a:ext cx="1445652" cy="369332"/>
          </a:xfrm>
          <a:prstGeom prst="rect">
            <a:avLst/>
          </a:prstGeom>
        </p:spPr>
        <p:txBody>
          <a:bodyPr wrap="none">
            <a:spAutoFit/>
          </a:bodyPr>
          <a:lstStyle/>
          <a:p>
            <a:r>
              <a:rPr lang="en-US" b="1" u="sng" dirty="0">
                <a:solidFill>
                  <a:srgbClr val="FF0000"/>
                </a:solidFill>
              </a:rPr>
              <a:t>Kopp’s rule</a:t>
            </a:r>
            <a:endParaRPr lang="en-US" u="sng" dirty="0">
              <a:solidFill>
                <a:srgbClr val="FF0000"/>
              </a:solidFill>
            </a:endParaRPr>
          </a:p>
        </p:txBody>
      </p:sp>
      <p:pic>
        <p:nvPicPr>
          <p:cNvPr id="6" name="Picture 5"/>
          <p:cNvPicPr>
            <a:picLocks noChangeAspect="1"/>
          </p:cNvPicPr>
          <p:nvPr/>
        </p:nvPicPr>
        <p:blipFill>
          <a:blip r:embed="rId2"/>
          <a:stretch>
            <a:fillRect/>
          </a:stretch>
        </p:blipFill>
        <p:spPr>
          <a:xfrm>
            <a:off x="1767215" y="5855000"/>
            <a:ext cx="8717727" cy="943477"/>
          </a:xfrm>
          <a:prstGeom prst="rect">
            <a:avLst/>
          </a:prstGeom>
        </p:spPr>
      </p:pic>
    </p:spTree>
    <p:extLst>
      <p:ext uri="{BB962C8B-B14F-4D97-AF65-F5344CB8AC3E}">
        <p14:creationId xmlns:p14="http://schemas.microsoft.com/office/powerpoint/2010/main" val="125680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220" y="1505089"/>
            <a:ext cx="10138611" cy="1631216"/>
          </a:xfrm>
          <a:prstGeom prst="rect">
            <a:avLst/>
          </a:prstGeom>
        </p:spPr>
        <p:txBody>
          <a:bodyPr wrap="square">
            <a:spAutoFit/>
          </a:bodyPr>
          <a:lstStyle/>
          <a:p>
            <a:pPr marL="285750" indent="-285750">
              <a:buFont typeface="Arial" panose="020B0604020202020204" pitchFamily="34" charset="0"/>
              <a:buChar char="•"/>
            </a:pPr>
            <a:r>
              <a:rPr lang="en-US" sz="2000" dirty="0">
                <a:latin typeface="TimesTen-Roman"/>
              </a:rPr>
              <a:t>Suppose you wish to </a:t>
            </a:r>
            <a:r>
              <a:rPr lang="en-US" sz="2000" dirty="0">
                <a:solidFill>
                  <a:srgbClr val="00B050"/>
                </a:solidFill>
                <a:latin typeface="TimesTen-Roman"/>
              </a:rPr>
              <a:t>calculate the enthalpy change associated with a change in temperature undergone</a:t>
            </a:r>
            <a:r>
              <a:rPr lang="en-US" sz="2000" dirty="0">
                <a:latin typeface="TimesTen-Roman"/>
              </a:rPr>
              <a:t> by a </a:t>
            </a:r>
            <a:r>
              <a:rPr lang="en-US" sz="2000" dirty="0">
                <a:solidFill>
                  <a:srgbClr val="FF0000"/>
                </a:solidFill>
                <a:latin typeface="TimesTen-Roman"/>
              </a:rPr>
              <a:t>mixture of substances</a:t>
            </a:r>
            <a:r>
              <a:rPr lang="en-US" sz="2000" dirty="0">
                <a:latin typeface="TimesTen-Roman"/>
              </a:rPr>
              <a:t>. </a:t>
            </a:r>
          </a:p>
          <a:p>
            <a:pPr marL="285750" indent="-285750">
              <a:buFont typeface="Arial" panose="020B0604020202020204" pitchFamily="34" charset="0"/>
              <a:buChar char="•"/>
            </a:pPr>
            <a:endParaRPr lang="en-US" sz="2000" dirty="0">
              <a:latin typeface="TimesTen-Roman"/>
            </a:endParaRPr>
          </a:p>
          <a:p>
            <a:pPr marL="285750" indent="-285750">
              <a:buFont typeface="Arial" panose="020B0604020202020204" pitchFamily="34" charset="0"/>
              <a:buChar char="•"/>
            </a:pPr>
            <a:r>
              <a:rPr lang="en-US" sz="2000" dirty="0">
                <a:latin typeface="TimesTen-Roman"/>
              </a:rPr>
              <a:t>Enthalpies and heat capacities of certain mixtures are tabulated in standard references. Lacking such data, you may use the following approximation</a:t>
            </a:r>
            <a:endParaRPr lang="en-US" sz="2000" dirty="0"/>
          </a:p>
        </p:txBody>
      </p:sp>
      <p:sp>
        <p:nvSpPr>
          <p:cNvPr id="3" name="Rectangle 2"/>
          <p:cNvSpPr/>
          <p:nvPr/>
        </p:nvSpPr>
        <p:spPr>
          <a:xfrm>
            <a:off x="846220" y="3526027"/>
            <a:ext cx="9777663" cy="2862322"/>
          </a:xfrm>
          <a:prstGeom prst="rect">
            <a:avLst/>
          </a:prstGeom>
        </p:spPr>
        <p:txBody>
          <a:bodyPr wrap="square">
            <a:spAutoFit/>
          </a:bodyPr>
          <a:lstStyle/>
          <a:p>
            <a:r>
              <a:rPr lang="en-US" sz="2000" b="1" i="1" dirty="0">
                <a:solidFill>
                  <a:srgbClr val="FF0000"/>
                </a:solidFill>
                <a:latin typeface="TimesTen-Italic"/>
              </a:rPr>
              <a:t>Rule 1: </a:t>
            </a:r>
            <a:r>
              <a:rPr lang="en-US" sz="2000" i="1" dirty="0">
                <a:solidFill>
                  <a:srgbClr val="00B050"/>
                </a:solidFill>
                <a:latin typeface="TimesTen-Italic"/>
              </a:rPr>
              <a:t>For a mixture of gases or liquids, calculate the total enthalpy change as the sum of the enthalpy changes for the pure mixture components. </a:t>
            </a:r>
          </a:p>
          <a:p>
            <a:r>
              <a:rPr lang="en-US" sz="2000" i="1" dirty="0">
                <a:latin typeface="TimesTen-Italic"/>
              </a:rPr>
              <a:t>	-</a:t>
            </a:r>
            <a:r>
              <a:rPr lang="en-US" sz="2000" dirty="0"/>
              <a:t>You are in effect neglecting enthalpy changes associated with the mixing of the 	components, which is an excellent approximation for mixtures of gases and for mixtures of 	similar liquids such as pentane and hexane but a poor one for dissimilar liquids such as 	nitric acid and water.</a:t>
            </a:r>
            <a:endParaRPr lang="en-US" sz="2000" i="1" dirty="0">
              <a:latin typeface="TimesTen-Italic"/>
            </a:endParaRPr>
          </a:p>
          <a:p>
            <a:endParaRPr lang="en-US" sz="2000" i="1" dirty="0">
              <a:latin typeface="TimesTen-Italic"/>
            </a:endParaRPr>
          </a:p>
          <a:p>
            <a:r>
              <a:rPr lang="en-US" sz="2000" b="1" i="1" dirty="0">
                <a:solidFill>
                  <a:srgbClr val="FF0000"/>
                </a:solidFill>
              </a:rPr>
              <a:t>Rule 2: </a:t>
            </a:r>
            <a:r>
              <a:rPr lang="en-US" sz="2000" i="1" dirty="0">
                <a:solidFill>
                  <a:srgbClr val="00B050"/>
                </a:solidFill>
              </a:rPr>
              <a:t>For highly dilute solutions of solids or gases in liquids, neglect the enthalpy change of the solute</a:t>
            </a:r>
            <a:r>
              <a:rPr lang="en-US" sz="2000" i="1" dirty="0"/>
              <a:t>. </a:t>
            </a:r>
            <a:r>
              <a:rPr lang="en-US" sz="2000" dirty="0"/>
              <a:t>The more dilute the solution, the better this approximation</a:t>
            </a:r>
          </a:p>
        </p:txBody>
      </p:sp>
      <p:sp>
        <p:nvSpPr>
          <p:cNvPr id="4" name="Rectangle 3"/>
          <p:cNvSpPr/>
          <p:nvPr/>
        </p:nvSpPr>
        <p:spPr>
          <a:xfrm>
            <a:off x="411547" y="617495"/>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Cont..</a:t>
            </a:r>
          </a:p>
        </p:txBody>
      </p:sp>
    </p:spTree>
    <p:extLst>
      <p:ext uri="{BB962C8B-B14F-4D97-AF65-F5344CB8AC3E}">
        <p14:creationId xmlns:p14="http://schemas.microsoft.com/office/powerpoint/2010/main" val="368845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9548" y="1418248"/>
            <a:ext cx="10804358" cy="646331"/>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The calculation of </a:t>
            </a:r>
            <a:r>
              <a:rPr lang="en-US" dirty="0">
                <a:solidFill>
                  <a:srgbClr val="FF0000"/>
                </a:solidFill>
                <a:latin typeface="TimesTen-Roman"/>
              </a:rPr>
              <a:t>enthalpy changes for the heating or cooling of a mixture </a:t>
            </a:r>
            <a:r>
              <a:rPr lang="en-US" dirty="0">
                <a:latin typeface="TimesTen-Roman"/>
              </a:rPr>
              <a:t>of </a:t>
            </a:r>
            <a:r>
              <a:rPr lang="en-US" dirty="0">
                <a:solidFill>
                  <a:srgbClr val="FF0000"/>
                </a:solidFill>
                <a:latin typeface="TimesTen-Roman"/>
              </a:rPr>
              <a:t>known composition </a:t>
            </a:r>
            <a:r>
              <a:rPr lang="en-US" dirty="0">
                <a:latin typeface="TimesTen-Roman"/>
              </a:rPr>
              <a:t>may often be simplified by calculating a heat capacity for the mixture in the following manner:</a:t>
            </a:r>
            <a:endParaRPr lang="en-US" dirty="0"/>
          </a:p>
        </p:txBody>
      </p:sp>
      <p:pic>
        <p:nvPicPr>
          <p:cNvPr id="3" name="Picture 2"/>
          <p:cNvPicPr>
            <a:picLocks noChangeAspect="1"/>
          </p:cNvPicPr>
          <p:nvPr/>
        </p:nvPicPr>
        <p:blipFill>
          <a:blip r:embed="rId2"/>
          <a:stretch>
            <a:fillRect/>
          </a:stretch>
        </p:blipFill>
        <p:spPr>
          <a:xfrm>
            <a:off x="3689684" y="2243368"/>
            <a:ext cx="3705033" cy="1334253"/>
          </a:xfrm>
          <a:prstGeom prst="rect">
            <a:avLst/>
          </a:prstGeom>
        </p:spPr>
      </p:pic>
      <p:pic>
        <p:nvPicPr>
          <p:cNvPr id="4" name="Picture 3"/>
          <p:cNvPicPr>
            <a:picLocks noChangeAspect="1"/>
          </p:cNvPicPr>
          <p:nvPr/>
        </p:nvPicPr>
        <p:blipFill>
          <a:blip r:embed="rId3"/>
          <a:stretch>
            <a:fillRect/>
          </a:stretch>
        </p:blipFill>
        <p:spPr>
          <a:xfrm>
            <a:off x="3669966" y="3614766"/>
            <a:ext cx="6189943" cy="1453382"/>
          </a:xfrm>
          <a:prstGeom prst="rect">
            <a:avLst/>
          </a:prstGeom>
        </p:spPr>
      </p:pic>
      <p:pic>
        <p:nvPicPr>
          <p:cNvPr id="5" name="Picture 4"/>
          <p:cNvPicPr>
            <a:picLocks noChangeAspect="1"/>
          </p:cNvPicPr>
          <p:nvPr/>
        </p:nvPicPr>
        <p:blipFill>
          <a:blip r:embed="rId4"/>
          <a:stretch>
            <a:fillRect/>
          </a:stretch>
        </p:blipFill>
        <p:spPr>
          <a:xfrm>
            <a:off x="3785937" y="5127808"/>
            <a:ext cx="3075254" cy="1013695"/>
          </a:xfrm>
          <a:prstGeom prst="rect">
            <a:avLst/>
          </a:prstGeom>
        </p:spPr>
      </p:pic>
      <p:sp>
        <p:nvSpPr>
          <p:cNvPr id="6" name="Rectangle 5"/>
          <p:cNvSpPr/>
          <p:nvPr/>
        </p:nvSpPr>
        <p:spPr>
          <a:xfrm>
            <a:off x="1447800" y="6141503"/>
            <a:ext cx="9344526" cy="369332"/>
          </a:xfrm>
          <a:prstGeom prst="rect">
            <a:avLst/>
          </a:prstGeom>
        </p:spPr>
        <p:txBody>
          <a:bodyPr wrap="square">
            <a:spAutoFit/>
          </a:bodyPr>
          <a:lstStyle/>
          <a:p>
            <a:pPr marL="285750" indent="-285750">
              <a:buFont typeface="Wingdings" panose="05000000000000000000" pitchFamily="2" charset="2"/>
              <a:buChar char="Ø"/>
            </a:pPr>
            <a:r>
              <a:rPr lang="en-US" dirty="0">
                <a:latin typeface="TimesTen-Roman"/>
              </a:rPr>
              <a:t>Equation is valid to the extent that enthalpies of mixing may be neglected</a:t>
            </a:r>
            <a:endParaRPr lang="en-US" dirty="0"/>
          </a:p>
        </p:txBody>
      </p:sp>
      <p:sp>
        <p:nvSpPr>
          <p:cNvPr id="7" name="Rectangle 6"/>
          <p:cNvSpPr/>
          <p:nvPr/>
        </p:nvSpPr>
        <p:spPr>
          <a:xfrm>
            <a:off x="411547" y="617495"/>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Ten-Roman"/>
              </a:rPr>
              <a:t>Enthalpy changes for the heating or cooling of a mixture</a:t>
            </a:r>
            <a:endParaRPr lang="en-US" sz="2800" b="1" dirty="0"/>
          </a:p>
        </p:txBody>
      </p:sp>
    </p:spTree>
    <p:extLst>
      <p:ext uri="{BB962C8B-B14F-4D97-AF65-F5344CB8AC3E}">
        <p14:creationId xmlns:p14="http://schemas.microsoft.com/office/powerpoint/2010/main" val="2678741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321" y="1245485"/>
            <a:ext cx="10680032" cy="923330"/>
          </a:xfrm>
          <a:prstGeom prst="rect">
            <a:avLst/>
          </a:prstGeom>
        </p:spPr>
        <p:txBody>
          <a:bodyPr wrap="square">
            <a:spAutoFit/>
          </a:bodyPr>
          <a:lstStyle/>
          <a:p>
            <a:r>
              <a:rPr lang="en-US" dirty="0">
                <a:latin typeface="TimesTen-Roman"/>
              </a:rPr>
              <a:t>Calculate the heat required to bring 150 mol/h of a stream containing 60% C2H6 and 40% C3H8</a:t>
            </a:r>
          </a:p>
          <a:p>
            <a:r>
              <a:rPr lang="en-US" dirty="0">
                <a:latin typeface="TimesTen-Roman"/>
              </a:rPr>
              <a:t>by volume from 0 </a:t>
            </a:r>
            <a:r>
              <a:rPr lang="en-US" dirty="0">
                <a:latin typeface="Arial" panose="020B0604020202020204" pitchFamily="34" charset="0"/>
                <a:cs typeface="Arial" panose="020B0604020202020204" pitchFamily="34" charset="0"/>
              </a:rPr>
              <a:t>°</a:t>
            </a:r>
            <a:r>
              <a:rPr lang="en-US" dirty="0">
                <a:latin typeface="TimesTen-Roman"/>
              </a:rPr>
              <a:t>C to 400 </a:t>
            </a:r>
            <a:r>
              <a:rPr lang="en-US" dirty="0">
                <a:latin typeface="Arial" panose="020B0604020202020204" pitchFamily="34" charset="0"/>
                <a:cs typeface="Arial" panose="020B0604020202020204" pitchFamily="34" charset="0"/>
              </a:rPr>
              <a:t>°</a:t>
            </a:r>
            <a:r>
              <a:rPr lang="en-US" dirty="0">
                <a:latin typeface="TimesTen-Roman"/>
              </a:rPr>
              <a:t>C. Determine a heat capacity for the mixture as part of the problem</a:t>
            </a:r>
          </a:p>
          <a:p>
            <a:r>
              <a:rPr lang="en-US" dirty="0">
                <a:latin typeface="TimesTen-Roman"/>
              </a:rPr>
              <a:t>solution.</a:t>
            </a:r>
            <a:endParaRPr lang="en-US" dirty="0"/>
          </a:p>
        </p:txBody>
      </p:sp>
      <p:grpSp>
        <p:nvGrpSpPr>
          <p:cNvPr id="5" name="Group 4"/>
          <p:cNvGrpSpPr/>
          <p:nvPr/>
        </p:nvGrpSpPr>
        <p:grpSpPr>
          <a:xfrm>
            <a:off x="302083" y="2516855"/>
            <a:ext cx="11544508" cy="2873291"/>
            <a:chOff x="-70896" y="1085097"/>
            <a:chExt cx="11544508" cy="2873291"/>
          </a:xfrm>
        </p:grpSpPr>
        <p:pic>
          <p:nvPicPr>
            <p:cNvPr id="6" name="Picture 5"/>
            <p:cNvPicPr>
              <a:picLocks noChangeAspect="1"/>
            </p:cNvPicPr>
            <p:nvPr/>
          </p:nvPicPr>
          <p:blipFill>
            <a:blip r:embed="rId2"/>
            <a:stretch>
              <a:fillRect/>
            </a:stretch>
          </p:blipFill>
          <p:spPr>
            <a:xfrm>
              <a:off x="-70896" y="1085097"/>
              <a:ext cx="11544508" cy="2270460"/>
            </a:xfrm>
            <a:prstGeom prst="rect">
              <a:avLst/>
            </a:prstGeom>
          </p:spPr>
        </p:pic>
        <p:pic>
          <p:nvPicPr>
            <p:cNvPr id="7" name="Picture 6"/>
            <p:cNvPicPr>
              <a:picLocks noChangeAspect="1"/>
            </p:cNvPicPr>
            <p:nvPr/>
          </p:nvPicPr>
          <p:blipFill>
            <a:blip r:embed="rId3"/>
            <a:stretch>
              <a:fillRect/>
            </a:stretch>
          </p:blipFill>
          <p:spPr>
            <a:xfrm>
              <a:off x="135116" y="3259304"/>
              <a:ext cx="11198632" cy="283354"/>
            </a:xfrm>
            <a:prstGeom prst="rect">
              <a:avLst/>
            </a:prstGeom>
          </p:spPr>
        </p:pic>
        <p:pic>
          <p:nvPicPr>
            <p:cNvPr id="8" name="Picture 7"/>
            <p:cNvPicPr>
              <a:picLocks noChangeAspect="1"/>
            </p:cNvPicPr>
            <p:nvPr/>
          </p:nvPicPr>
          <p:blipFill>
            <a:blip r:embed="rId4"/>
            <a:stretch>
              <a:fillRect/>
            </a:stretch>
          </p:blipFill>
          <p:spPr>
            <a:xfrm>
              <a:off x="135096" y="3703597"/>
              <a:ext cx="11198652" cy="254791"/>
            </a:xfrm>
            <a:prstGeom prst="rect">
              <a:avLst/>
            </a:prstGeom>
          </p:spPr>
        </p:pic>
      </p:grpSp>
      <p:sp>
        <p:nvSpPr>
          <p:cNvPr id="9" name="Rectangle 8"/>
          <p:cNvSpPr/>
          <p:nvPr/>
        </p:nvSpPr>
        <p:spPr>
          <a:xfrm>
            <a:off x="4539301" y="611018"/>
            <a:ext cx="184731" cy="369332"/>
          </a:xfrm>
          <a:prstGeom prst="rect">
            <a:avLst/>
          </a:prstGeom>
        </p:spPr>
        <p:txBody>
          <a:bodyPr wrap="none">
            <a:spAutoFit/>
          </a:bodyPr>
          <a:lstStyle/>
          <a:p>
            <a:endParaRPr lang="en-US" u="sng" dirty="0">
              <a:solidFill>
                <a:srgbClr val="FF0000"/>
              </a:solidFill>
            </a:endParaRPr>
          </a:p>
        </p:txBody>
      </p:sp>
      <p:sp>
        <p:nvSpPr>
          <p:cNvPr id="10" name="Rectangle 9"/>
          <p:cNvSpPr/>
          <p:nvPr/>
        </p:nvSpPr>
        <p:spPr>
          <a:xfrm>
            <a:off x="433624" y="61101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Example: Heat Capacity of a Mixture</a:t>
            </a:r>
          </a:p>
        </p:txBody>
      </p:sp>
    </p:spTree>
    <p:extLst>
      <p:ext uri="{BB962C8B-B14F-4D97-AF65-F5344CB8AC3E}">
        <p14:creationId xmlns:p14="http://schemas.microsoft.com/office/powerpoint/2010/main" val="1493938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32355" y="1003299"/>
            <a:ext cx="2748626" cy="825633"/>
          </a:xfrm>
          <a:prstGeom prst="rect">
            <a:avLst/>
          </a:prstGeom>
        </p:spPr>
      </p:pic>
      <p:pic>
        <p:nvPicPr>
          <p:cNvPr id="4" name="Picture 3"/>
          <p:cNvPicPr>
            <a:picLocks noChangeAspect="1"/>
          </p:cNvPicPr>
          <p:nvPr/>
        </p:nvPicPr>
        <p:blipFill>
          <a:blip r:embed="rId3"/>
          <a:stretch>
            <a:fillRect/>
          </a:stretch>
        </p:blipFill>
        <p:spPr>
          <a:xfrm>
            <a:off x="614985" y="1997994"/>
            <a:ext cx="10583366" cy="4294522"/>
          </a:xfrm>
          <a:prstGeom prst="rect">
            <a:avLst/>
          </a:prstGeom>
        </p:spPr>
      </p:pic>
    </p:spTree>
    <p:extLst>
      <p:ext uri="{BB962C8B-B14F-4D97-AF65-F5344CB8AC3E}">
        <p14:creationId xmlns:p14="http://schemas.microsoft.com/office/powerpoint/2010/main" val="147054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788125" y="1538643"/>
                <a:ext cx="10265358" cy="5100627"/>
              </a:xfrm>
              <a:prstGeom prst="rect">
                <a:avLst/>
              </a:prstGeom>
              <a:noFill/>
            </p:spPr>
            <p:txBody>
              <a:bodyPr wrap="square" rtlCol="0">
                <a:spAutoFit/>
              </a:bodyPr>
              <a:lstStyle/>
              <a:p>
                <a:pPr marL="285750" indent="-285750">
                  <a:buFont typeface="Arial" panose="020B0604020202020204" pitchFamily="34" charset="0"/>
                  <a:buChar char="•"/>
                </a:pPr>
                <a:r>
                  <a:rPr lang="en-US" dirty="0"/>
                  <a:t>Experimentally it has been observed </a:t>
                </a:r>
                <a:r>
                  <a:rPr lang="en-US" dirty="0">
                    <a:solidFill>
                      <a:srgbClr val="00B0F0"/>
                    </a:solidFill>
                  </a:rPr>
                  <a:t>that internal energy (</a:t>
                </a:r>
                <a14:m>
                  <m:oMath xmlns:m="http://schemas.openxmlformats.org/officeDocument/2006/math">
                    <m:acc>
                      <m:accPr>
                        <m:chr m:val="̂"/>
                        <m:ctrlPr>
                          <a:rPr lang="en-US" i="1">
                            <a:solidFill>
                              <a:srgbClr val="00B0F0"/>
                            </a:solidFill>
                            <a:latin typeface="Cambria Math" panose="02040503050406030204" pitchFamily="18" charset="0"/>
                          </a:rPr>
                        </m:ctrlPr>
                      </m:accPr>
                      <m:e>
                        <m:r>
                          <a:rPr lang="en-US" i="1">
                            <a:solidFill>
                              <a:srgbClr val="00B0F0"/>
                            </a:solidFill>
                            <a:latin typeface="Cambria Math" panose="02040503050406030204" pitchFamily="18" charset="0"/>
                          </a:rPr>
                          <m:t>𝑈</m:t>
                        </m:r>
                      </m:e>
                    </m:acc>
                  </m:oMath>
                </a14:m>
                <a:r>
                  <a:rPr lang="en-US" dirty="0">
                    <a:solidFill>
                      <a:srgbClr val="00B0F0"/>
                    </a:solidFill>
                  </a:rPr>
                  <a:t>) is nearly independent of pressure </a:t>
                </a:r>
                <a:r>
                  <a:rPr lang="en-US" dirty="0"/>
                  <a:t>for </a:t>
                </a:r>
                <a:r>
                  <a:rPr lang="en-US" dirty="0">
                    <a:solidFill>
                      <a:srgbClr val="FF0000"/>
                    </a:solidFill>
                  </a:rPr>
                  <a:t>solids and liquids</a:t>
                </a:r>
                <a:r>
                  <a:rPr lang="en-US" dirty="0"/>
                  <a:t> at a </a:t>
                </a:r>
                <a:r>
                  <a:rPr lang="en-US" dirty="0">
                    <a:solidFill>
                      <a:srgbClr val="00B0F0"/>
                    </a:solidFill>
                  </a:rPr>
                  <a:t>fixed temperature</a:t>
                </a:r>
                <a:r>
                  <a:rPr lang="en-US" dirty="0"/>
                  <a:t>, as is specific volume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𝑉</m:t>
                        </m:r>
                      </m:e>
                    </m:acc>
                  </m:oMath>
                </a14:m>
                <a:r>
                  <a:rPr lang="en-US" dirty="0"/>
                  <a:t>).</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if the pressure of a </a:t>
                </a:r>
                <a:r>
                  <a:rPr lang="en-US" dirty="0">
                    <a:solidFill>
                      <a:srgbClr val="FF0000"/>
                    </a:solidFill>
                  </a:rPr>
                  <a:t>solid or liquid </a:t>
                </a:r>
                <a:r>
                  <a:rPr lang="en-US" dirty="0"/>
                  <a:t>changes at constant temperature,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𝐻</m:t>
                        </m:r>
                      </m:e>
                    </m:acc>
                  </m:oMath>
                </a14:m>
                <a:r>
                  <a:rPr lang="en-US" dirty="0">
                    <a:latin typeface="TimesTen-Roman"/>
                  </a:rPr>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b="0" i="0" smtClean="0">
                        <a:latin typeface="Cambria Math" panose="02040503050406030204" pitchFamily="18" charset="0"/>
                      </a:rPr>
                      <m:t> </m:t>
                    </m:r>
                  </m:oMath>
                </a14:m>
                <a:r>
                  <a:rPr lang="en-US" dirty="0"/>
                  <a:t>are </a:t>
                </a:r>
                <a:r>
                  <a:rPr lang="en-US" dirty="0">
                    <a:solidFill>
                      <a:srgbClr val="00B050"/>
                    </a:solidFill>
                  </a:rPr>
                  <a:t>independent of pressure for ideal gases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t>
                </a:r>
                <a:r>
                  <a:rPr lang="en-US" dirty="0">
                    <a:solidFill>
                      <a:srgbClr val="FF0000"/>
                    </a:solidFill>
                  </a:rPr>
                  <a:t>gas </a:t>
                </a:r>
                <a:r>
                  <a:rPr lang="en-US" dirty="0"/>
                  <a:t>undergoing an </a:t>
                </a:r>
                <a:r>
                  <a:rPr lang="en-US" dirty="0">
                    <a:solidFill>
                      <a:srgbClr val="FF0000"/>
                    </a:solidFill>
                  </a:rPr>
                  <a:t>isothermal pressure change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is valid unless gases at temperature well below 0 </a:t>
                </a:r>
                <a:r>
                  <a:rPr lang="en-US" dirty="0">
                    <a:latin typeface="Arial" panose="020B0604020202020204" pitchFamily="34" charset="0"/>
                    <a:cs typeface="Arial" panose="020B0604020202020204" pitchFamily="34" charset="0"/>
                  </a:rPr>
                  <a:t>°</a:t>
                </a:r>
                <a:r>
                  <a:rPr lang="en-US" dirty="0"/>
                  <a:t>C or well above 1 </a:t>
                </a:r>
                <a:r>
                  <a:rPr lang="en-US" dirty="0" err="1"/>
                  <a:t>atm</a:t>
                </a:r>
                <a:r>
                  <a:rPr lang="en-US" dirty="0"/>
                  <a:t> are involved.</a:t>
                </a:r>
              </a:p>
            </p:txBody>
          </p:sp>
        </mc:Choice>
        <mc:Fallback xmlns="">
          <p:sp>
            <p:nvSpPr>
              <p:cNvPr id="3" name="TextBox 2"/>
              <p:cNvSpPr txBox="1">
                <a:spLocks noRot="1" noChangeAspect="1" noMove="1" noResize="1" noEditPoints="1" noAdjustHandles="1" noChangeArrowheads="1" noChangeShapeType="1" noTextEdit="1"/>
              </p:cNvSpPr>
              <p:nvPr/>
            </p:nvSpPr>
            <p:spPr>
              <a:xfrm>
                <a:off x="788125" y="1538643"/>
                <a:ext cx="10265358" cy="5100627"/>
              </a:xfrm>
              <a:prstGeom prst="rect">
                <a:avLst/>
              </a:prstGeom>
              <a:blipFill>
                <a:blip r:embed="rId2"/>
                <a:stretch>
                  <a:fillRect l="-356" t="-358" b="-956"/>
                </a:stretch>
              </a:blipFill>
            </p:spPr>
            <p:txBody>
              <a:bodyPr/>
              <a:lstStyle/>
              <a:p>
                <a:r>
                  <a:rPr lang="en-US">
                    <a:noFill/>
                  </a:rPr>
                  <a:t> </a:t>
                </a:r>
              </a:p>
            </p:txBody>
          </p:sp>
        </mc:Fallback>
      </mc:AlternateContent>
      <p:sp>
        <p:nvSpPr>
          <p:cNvPr id="4" name="Rectangle 3"/>
          <p:cNvSpPr/>
          <p:nvPr/>
        </p:nvSpPr>
        <p:spPr>
          <a:xfrm>
            <a:off x="339355" y="677654"/>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Changes in pressure at constant temperature</a:t>
            </a:r>
          </a:p>
        </p:txBody>
      </p:sp>
      <mc:AlternateContent xmlns:mc="http://schemas.openxmlformats.org/markup-compatibility/2006" xmlns:a14="http://schemas.microsoft.com/office/drawing/2010/main">
        <mc:Choice Requires="a14">
          <p:sp>
            <p:nvSpPr>
              <p:cNvPr id="7" name="Rectangle 6"/>
              <p:cNvSpPr/>
              <p:nvPr/>
            </p:nvSpPr>
            <p:spPr>
              <a:xfrm>
                <a:off x="4910299" y="3032967"/>
                <a:ext cx="976229"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𝑈</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910299" y="3032967"/>
                <a:ext cx="976229" cy="3767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910298" y="3615642"/>
                <a:ext cx="2808205" cy="376770"/>
              </a:xfrm>
              <a:prstGeom prst="rect">
                <a:avLst/>
              </a:prstGeom>
            </p:spPr>
            <p:txBody>
              <a:bodyPr wrap="none">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𝑉</m:t>
                        </m:r>
                      </m:e>
                    </m:acc>
                    <m:r>
                      <a:rPr lang="en-US" i="1">
                        <a:latin typeface="Cambria Math" panose="02040503050406030204" pitchFamily="18" charset="0"/>
                        <a:ea typeface="Cambria Math" panose="02040503050406030204" pitchFamily="18" charset="0"/>
                      </a:rPr>
                      <m:t>∆</m:t>
                    </m:r>
                  </m:oMath>
                </a14:m>
                <a:r>
                  <a:rPr lang="en-US" dirty="0"/>
                  <a:t>P</a:t>
                </a:r>
              </a:p>
            </p:txBody>
          </p:sp>
        </mc:Choice>
        <mc:Fallback xmlns="">
          <p:sp>
            <p:nvSpPr>
              <p:cNvPr id="8" name="Rectangle 7"/>
              <p:cNvSpPr>
                <a:spLocks noRot="1" noChangeAspect="1" noMove="1" noResize="1" noEditPoints="1" noAdjustHandles="1" noChangeArrowheads="1" noChangeShapeType="1" noTextEdit="1"/>
              </p:cNvSpPr>
              <p:nvPr/>
            </p:nvSpPr>
            <p:spPr>
              <a:xfrm>
                <a:off x="4910298" y="3615642"/>
                <a:ext cx="2808205" cy="376770"/>
              </a:xfrm>
              <a:prstGeom prst="rect">
                <a:avLst/>
              </a:prstGeom>
              <a:blipFill>
                <a:blip r:embed="rId4"/>
                <a:stretch>
                  <a:fillRect t="-4839"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765087" y="5302559"/>
                <a:ext cx="976229"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𝑈</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765087" y="5302559"/>
                <a:ext cx="976229" cy="3767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765087" y="5692641"/>
                <a:ext cx="988091"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𝐻</m:t>
                          </m:r>
                        </m:e>
                      </m:acc>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765087" y="5692641"/>
                <a:ext cx="988091" cy="37677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808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1995" y="1461653"/>
            <a:ext cx="10265358" cy="1938992"/>
          </a:xfrm>
          <a:prstGeom prst="rect">
            <a:avLst/>
          </a:prstGeom>
          <a:noFill/>
        </p:spPr>
        <p:txBody>
          <a:bodyPr wrap="square" rtlCol="0">
            <a:spAutoFit/>
          </a:bodyPr>
          <a:lstStyle/>
          <a:p>
            <a:r>
              <a:rPr lang="en-US" sz="2000" b="1" dirty="0">
                <a:solidFill>
                  <a:srgbClr val="FF0000"/>
                </a:solidFill>
              </a:rPr>
              <a:t>Sensible heat</a:t>
            </a:r>
            <a:r>
              <a:rPr lang="en-US" sz="2000" dirty="0"/>
              <a:t>: heat that must be transferred to raise or lower the temperature of a substance or mixture of substances. </a:t>
            </a:r>
          </a:p>
          <a:p>
            <a:endParaRPr lang="en-US" sz="2000" dirty="0"/>
          </a:p>
          <a:p>
            <a:pPr marL="285750" indent="-285750">
              <a:buFont typeface="Wingdings" panose="05000000000000000000" pitchFamily="2" charset="2"/>
              <a:buChar char="Ø"/>
            </a:pPr>
            <a:r>
              <a:rPr lang="en-US" sz="2000" dirty="0"/>
              <a:t>The quantity of heat required to produce a temperature change in a system can be determined from the appropriate form of the first law of thermodynamics</a:t>
            </a:r>
          </a:p>
          <a:p>
            <a:pPr marL="285750" indent="-285750">
              <a:buFont typeface="Arial" panose="020B0604020202020204" pitchFamily="34" charset="0"/>
              <a:buChar char="•"/>
            </a:pPr>
            <a:endParaRPr lang="en-US" sz="2000" dirty="0"/>
          </a:p>
        </p:txBody>
      </p:sp>
      <p:sp>
        <p:nvSpPr>
          <p:cNvPr id="4" name="Rectangle 3"/>
          <p:cNvSpPr/>
          <p:nvPr/>
        </p:nvSpPr>
        <p:spPr>
          <a:xfrm>
            <a:off x="339355" y="677654"/>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Changes in temperature: Sensible Heat and Heat Capacities</a:t>
            </a:r>
          </a:p>
        </p:txBody>
      </p:sp>
      <mc:AlternateContent xmlns:mc="http://schemas.openxmlformats.org/markup-compatibility/2006" xmlns:a14="http://schemas.microsoft.com/office/drawing/2010/main">
        <mc:Choice Requires="a14">
          <p:sp>
            <p:nvSpPr>
              <p:cNvPr id="7" name="Rectangle 6"/>
              <p:cNvSpPr/>
              <p:nvPr/>
            </p:nvSpPr>
            <p:spPr>
              <a:xfrm>
                <a:off x="4815568" y="3600028"/>
                <a:ext cx="2956322"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𝑈</m:t>
                          </m:r>
                        </m:e>
                      </m:acc>
                      <m:r>
                        <a:rPr lang="en-US" b="0" i="1" smtClean="0">
                          <a:latin typeface="Cambria Math" panose="02040503050406030204" pitchFamily="18" charset="0"/>
                        </a:rPr>
                        <m:t>     (</m:t>
                      </m:r>
                      <m:r>
                        <a:rPr lang="en-US" b="0" i="1" smtClean="0">
                          <a:latin typeface="Cambria Math" panose="02040503050406030204" pitchFamily="18" charset="0"/>
                        </a:rPr>
                        <m:t>𝐶𝑙𝑜𝑠𝑒𝑑</m:t>
                      </m:r>
                      <m:r>
                        <a:rPr lang="en-US" b="0" i="1" smtClean="0">
                          <a:latin typeface="Cambria Math" panose="02040503050406030204" pitchFamily="18" charset="0"/>
                        </a:rPr>
                        <m:t> </m:t>
                      </m:r>
                      <m:r>
                        <a:rPr lang="en-US" b="0" i="1" smtClean="0">
                          <a:latin typeface="Cambria Math" panose="02040503050406030204" pitchFamily="18" charset="0"/>
                        </a:rPr>
                        <m:t>𝑠𝑦𝑠𝑡𝑒𝑚</m:t>
                      </m:r>
                      <m:r>
                        <a:rPr lang="en-US" b="0" i="1" smtClean="0">
                          <a:latin typeface="Cambria Math" panose="02040503050406030204" pitchFamily="18"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815568" y="3600028"/>
                <a:ext cx="2956322" cy="376770"/>
              </a:xfrm>
              <a:prstGeom prst="rect">
                <a:avLst/>
              </a:prstGeom>
              <a:blipFill>
                <a:blip r:embed="rId2"/>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776949" y="4253171"/>
                <a:ext cx="2859052"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r>
                        <a:rPr lang="en-US" b="0" i="1" smtClean="0">
                          <a:latin typeface="Cambria Math" panose="02040503050406030204" pitchFamily="18" charset="0"/>
                        </a:rPr>
                        <m:t>      (</m:t>
                      </m:r>
                      <m:r>
                        <a:rPr lang="en-US" b="0" i="1" smtClean="0">
                          <a:latin typeface="Cambria Math" panose="02040503050406030204" pitchFamily="18" charset="0"/>
                        </a:rPr>
                        <m:t>𝑂𝑝𝑒𝑛</m:t>
                      </m:r>
                      <m:r>
                        <a:rPr lang="en-US" b="0" i="1" smtClean="0">
                          <a:latin typeface="Cambria Math" panose="02040503050406030204" pitchFamily="18" charset="0"/>
                        </a:rPr>
                        <m:t> </m:t>
                      </m:r>
                      <m:r>
                        <a:rPr lang="en-US" b="0" i="1" smtClean="0">
                          <a:latin typeface="Cambria Math" panose="02040503050406030204" pitchFamily="18" charset="0"/>
                        </a:rPr>
                        <m:t>𝑠𝑦𝑠𝑡𝑒𝑚</m:t>
                      </m:r>
                      <m:r>
                        <a:rPr lang="en-US" b="0" i="1" smtClean="0">
                          <a:latin typeface="Cambria Math" panose="02040503050406030204" pitchFamily="18" charset="0"/>
                        </a:rPr>
                        <m:t>)</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776949" y="4253171"/>
                <a:ext cx="2859052" cy="376770"/>
              </a:xfrm>
              <a:prstGeom prst="rect">
                <a:avLst/>
              </a:prstGeom>
              <a:blipFill>
                <a:blip r:embed="rId3"/>
                <a:stretch>
                  <a:fillRect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958911" y="5146273"/>
                <a:ext cx="10108442" cy="1331775"/>
              </a:xfrm>
              <a:prstGeom prst="rect">
                <a:avLst/>
              </a:prstGeom>
            </p:spPr>
            <p:txBody>
              <a:bodyPr wrap="square">
                <a:spAutoFit/>
              </a:bodyPr>
              <a:lstStyle/>
              <a:p>
                <a:pPr marL="285750" indent="-285750">
                  <a:buFont typeface="Arial" panose="020B0604020202020204" pitchFamily="34" charset="0"/>
                  <a:buChar char="•"/>
                </a:pPr>
                <a:r>
                  <a:rPr lang="en-US" sz="2000" dirty="0">
                    <a:latin typeface="TimesTen-Roman"/>
                  </a:rPr>
                  <a:t>Neglect: kinetic and potential energy changes and work. </a:t>
                </a:r>
              </a:p>
              <a:p>
                <a:endParaRPr lang="en-US" sz="2000" dirty="0">
                  <a:latin typeface="TimesTen-Roman"/>
                </a:endParaRPr>
              </a:p>
              <a:p>
                <a:pPr marL="285750" indent="-285750">
                  <a:buFont typeface="Wingdings" panose="05000000000000000000" pitchFamily="2" charset="2"/>
                  <a:buChar char="ü"/>
                </a:pPr>
                <a:r>
                  <a:rPr lang="en-US" sz="2000" dirty="0">
                    <a:latin typeface="TimesTen-Roman"/>
                  </a:rPr>
                  <a:t>To determine the sensible heat requirement for a heating or cooling process, you must therefore be able to determine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𝐻</m:t>
                        </m:r>
                      </m:e>
                    </m:acc>
                  </m:oMath>
                </a14:m>
                <a:r>
                  <a:rPr lang="en-US" sz="2000" dirty="0">
                    <a:latin typeface="TimesTen-Roman"/>
                  </a:rPr>
                  <a:t> or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𝑈</m:t>
                        </m:r>
                      </m:e>
                    </m:acc>
                    <m:r>
                      <a:rPr lang="en-US" sz="2000" b="0" i="0" smtClean="0">
                        <a:latin typeface="Cambria Math" panose="02040503050406030204" pitchFamily="18" charset="0"/>
                      </a:rPr>
                      <m:t>  </m:t>
                    </m:r>
                  </m:oMath>
                </a14:m>
                <a:r>
                  <a:rPr lang="en-US" sz="2000" dirty="0">
                    <a:latin typeface="TimesTen-Roman"/>
                  </a:rPr>
                  <a:t>for the specified temperature change.</a:t>
                </a:r>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958911" y="5146273"/>
                <a:ext cx="10108442" cy="1331775"/>
              </a:xfrm>
              <a:prstGeom prst="rect">
                <a:avLst/>
              </a:prstGeom>
              <a:blipFill>
                <a:blip r:embed="rId4"/>
                <a:stretch>
                  <a:fillRect l="-542" t="-1826" b="-7306"/>
                </a:stretch>
              </a:blipFill>
            </p:spPr>
            <p:txBody>
              <a:bodyPr/>
              <a:lstStyle/>
              <a:p>
                <a:r>
                  <a:rPr lang="en-US">
                    <a:noFill/>
                  </a:rPr>
                  <a:t> </a:t>
                </a:r>
              </a:p>
            </p:txBody>
          </p:sp>
        </mc:Fallback>
      </mc:AlternateContent>
    </p:spTree>
    <p:extLst>
      <p:ext uri="{BB962C8B-B14F-4D97-AF65-F5344CB8AC3E}">
        <p14:creationId xmlns:p14="http://schemas.microsoft.com/office/powerpoint/2010/main" val="651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182" y="1496885"/>
            <a:ext cx="10981899" cy="1015663"/>
          </a:xfrm>
          <a:prstGeom prst="rect">
            <a:avLst/>
          </a:prstGeom>
        </p:spPr>
        <p:txBody>
          <a:bodyPr wrap="square">
            <a:spAutoFit/>
          </a:bodyPr>
          <a:lstStyle/>
          <a:p>
            <a:pPr marL="342900" indent="-342900">
              <a:buFont typeface="Courier New" panose="02070309020205020404" pitchFamily="49" charset="0"/>
              <a:buChar char="o"/>
            </a:pPr>
            <a:r>
              <a:rPr lang="en-US" sz="2000" dirty="0"/>
              <a:t>The </a:t>
            </a:r>
            <a:r>
              <a:rPr lang="en-US" sz="2000" dirty="0">
                <a:solidFill>
                  <a:srgbClr val="00B0F0"/>
                </a:solidFill>
              </a:rPr>
              <a:t>specific internal energy of a substance depends strongly on temperature</a:t>
            </a:r>
            <a:r>
              <a:rPr lang="en-US" sz="2000" dirty="0"/>
              <a:t>. </a:t>
            </a:r>
          </a:p>
          <a:p>
            <a:pPr marL="342900" indent="-342900">
              <a:buFont typeface="Courier New" panose="02070309020205020404" pitchFamily="49" charset="0"/>
              <a:buChar char="o"/>
            </a:pPr>
            <a:r>
              <a:rPr lang="en-US" sz="2000" dirty="0"/>
              <a:t>If the </a:t>
            </a:r>
            <a:r>
              <a:rPr lang="en-US" sz="2000" dirty="0">
                <a:solidFill>
                  <a:srgbClr val="FF0000"/>
                </a:solidFill>
              </a:rPr>
              <a:t>temperature is raised or lowered </a:t>
            </a:r>
            <a:r>
              <a:rPr lang="en-US" sz="2000" dirty="0"/>
              <a:t>in such a way that the </a:t>
            </a:r>
            <a:r>
              <a:rPr lang="en-US" sz="2000" dirty="0">
                <a:solidFill>
                  <a:srgbClr val="00B050"/>
                </a:solidFill>
              </a:rPr>
              <a:t>system volume remains constant</a:t>
            </a:r>
            <a:r>
              <a:rPr lang="en-US" sz="2000" dirty="0"/>
              <a:t>, the specific internal energy might vary as shown in the following plot:</a:t>
            </a:r>
          </a:p>
        </p:txBody>
      </p:sp>
      <p:sp>
        <p:nvSpPr>
          <p:cNvPr id="3" name="Rectangle 2"/>
          <p:cNvSpPr/>
          <p:nvPr/>
        </p:nvSpPr>
        <p:spPr>
          <a:xfrm>
            <a:off x="399515" y="64155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Cont</a:t>
            </a:r>
            <a:r>
              <a:rPr lang="en-US" sz="2800" b="1" dirty="0"/>
              <a:t>…</a:t>
            </a:r>
          </a:p>
        </p:txBody>
      </p:sp>
      <p:pic>
        <p:nvPicPr>
          <p:cNvPr id="4" name="Picture 3"/>
          <p:cNvPicPr>
            <a:picLocks noChangeAspect="1"/>
          </p:cNvPicPr>
          <p:nvPr/>
        </p:nvPicPr>
        <p:blipFill>
          <a:blip r:embed="rId2"/>
          <a:stretch>
            <a:fillRect/>
          </a:stretch>
        </p:blipFill>
        <p:spPr>
          <a:xfrm>
            <a:off x="914400" y="2976775"/>
            <a:ext cx="4009875" cy="3057976"/>
          </a:xfrm>
          <a:prstGeom prst="rect">
            <a:avLst/>
          </a:prstGeom>
        </p:spPr>
      </p:pic>
      <p:pic>
        <p:nvPicPr>
          <p:cNvPr id="5" name="Picture 4"/>
          <p:cNvPicPr>
            <a:picLocks noChangeAspect="1"/>
          </p:cNvPicPr>
          <p:nvPr/>
        </p:nvPicPr>
        <p:blipFill>
          <a:blip r:embed="rId3"/>
          <a:stretch>
            <a:fillRect/>
          </a:stretch>
        </p:blipFill>
        <p:spPr>
          <a:xfrm>
            <a:off x="6905625" y="2953357"/>
            <a:ext cx="3095625" cy="866775"/>
          </a:xfrm>
          <a:prstGeom prst="rect">
            <a:avLst/>
          </a:prstGeom>
        </p:spPr>
      </p:pic>
      <p:pic>
        <p:nvPicPr>
          <p:cNvPr id="6" name="Picture 5"/>
          <p:cNvPicPr>
            <a:picLocks noChangeAspect="1"/>
          </p:cNvPicPr>
          <p:nvPr/>
        </p:nvPicPr>
        <p:blipFill>
          <a:blip r:embed="rId4"/>
          <a:stretch>
            <a:fillRect/>
          </a:stretch>
        </p:blipFill>
        <p:spPr>
          <a:xfrm>
            <a:off x="6996152" y="5237505"/>
            <a:ext cx="1666875" cy="476250"/>
          </a:xfrm>
          <a:prstGeom prst="rect">
            <a:avLst/>
          </a:prstGeom>
        </p:spPr>
      </p:pic>
      <p:sp>
        <p:nvSpPr>
          <p:cNvPr id="8" name="Rectangle 7"/>
          <p:cNvSpPr/>
          <p:nvPr/>
        </p:nvSpPr>
        <p:spPr>
          <a:xfrm>
            <a:off x="808193" y="6034751"/>
            <a:ext cx="5384807" cy="369332"/>
          </a:xfrm>
          <a:prstGeom prst="rect">
            <a:avLst/>
          </a:prstGeom>
        </p:spPr>
        <p:txBody>
          <a:bodyPr wrap="none">
            <a:spAutoFit/>
          </a:bodyPr>
          <a:lstStyle/>
          <a:p>
            <a:pPr marL="285750" indent="-285750">
              <a:buFont typeface="Wingdings" panose="05000000000000000000" pitchFamily="2" charset="2"/>
              <a:buChar char="§"/>
            </a:pPr>
            <a:r>
              <a:rPr lang="en-US" dirty="0">
                <a:latin typeface="TimesTen-Bold"/>
              </a:rPr>
              <a:t>Slope is called heat capacity at constant volume</a:t>
            </a:r>
            <a:endParaRPr lang="en-US" dirty="0"/>
          </a:p>
        </p:txBody>
      </p:sp>
      <mc:AlternateContent xmlns:mc="http://schemas.openxmlformats.org/markup-compatibility/2006" xmlns:a14="http://schemas.microsoft.com/office/drawing/2010/main">
        <mc:Choice Requires="a14">
          <p:sp>
            <p:nvSpPr>
              <p:cNvPr id="9" name="Rectangle 8"/>
              <p:cNvSpPr/>
              <p:nvPr/>
            </p:nvSpPr>
            <p:spPr>
              <a:xfrm>
                <a:off x="6741694" y="3957076"/>
                <a:ext cx="5265822" cy="963918"/>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Since the plot of </a:t>
                </a:r>
                <a14:m>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oMath>
                </a14:m>
                <a:r>
                  <a:rPr lang="en-US" dirty="0">
                    <a:latin typeface="TimesTen-Roman"/>
                  </a:rPr>
                  <a:t> versus T is not generally a straight line,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𝑣</m:t>
                        </m:r>
                      </m:sub>
                    </m:sSub>
                  </m:oMath>
                </a14:m>
                <a:r>
                  <a:rPr lang="en-US" dirty="0">
                    <a:latin typeface="TimesTen-Roman"/>
                  </a:rPr>
                  <a:t> (the slope of the curve) is a function of temperature.</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741694" y="3957076"/>
                <a:ext cx="5265822" cy="963918"/>
              </a:xfrm>
              <a:prstGeom prst="rect">
                <a:avLst/>
              </a:prstGeom>
              <a:blipFill>
                <a:blip r:embed="rId5"/>
                <a:stretch>
                  <a:fillRect l="-810" t="-1899" r="-694" b="-6329"/>
                </a:stretch>
              </a:blipFill>
            </p:spPr>
            <p:txBody>
              <a:bodyPr/>
              <a:lstStyle/>
              <a:p>
                <a:r>
                  <a:rPr lang="en-US">
                    <a:noFill/>
                  </a:rPr>
                  <a:t> </a:t>
                </a:r>
              </a:p>
            </p:txBody>
          </p:sp>
        </mc:Fallback>
      </mc:AlternateContent>
      <p:pic>
        <p:nvPicPr>
          <p:cNvPr id="10" name="Picture 9"/>
          <p:cNvPicPr>
            <a:picLocks noChangeAspect="1"/>
          </p:cNvPicPr>
          <p:nvPr/>
        </p:nvPicPr>
        <p:blipFill>
          <a:blip r:embed="rId6"/>
          <a:stretch>
            <a:fillRect/>
          </a:stretch>
        </p:blipFill>
        <p:spPr>
          <a:xfrm>
            <a:off x="6996152" y="5991314"/>
            <a:ext cx="1381125" cy="304800"/>
          </a:xfrm>
          <a:prstGeom prst="rect">
            <a:avLst/>
          </a:prstGeom>
        </p:spPr>
      </p:pic>
      <p:pic>
        <p:nvPicPr>
          <p:cNvPr id="12" name="Picture 11"/>
          <p:cNvPicPr>
            <a:picLocks noChangeAspect="1"/>
          </p:cNvPicPr>
          <p:nvPr/>
        </p:nvPicPr>
        <p:blipFill>
          <a:blip r:embed="rId7"/>
          <a:stretch>
            <a:fillRect/>
          </a:stretch>
        </p:blipFill>
        <p:spPr>
          <a:xfrm>
            <a:off x="8612605" y="5810339"/>
            <a:ext cx="1524000" cy="666750"/>
          </a:xfrm>
          <a:prstGeom prst="rect">
            <a:avLst/>
          </a:prstGeom>
        </p:spPr>
      </p:pic>
    </p:spTree>
    <p:extLst>
      <p:ext uri="{BB962C8B-B14F-4D97-AF65-F5344CB8AC3E}">
        <p14:creationId xmlns:p14="http://schemas.microsoft.com/office/powerpoint/2010/main" val="167785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3595" y="3116594"/>
            <a:ext cx="3896625" cy="1326733"/>
          </a:xfrm>
          <a:prstGeom prst="rect">
            <a:avLst/>
          </a:prstGeom>
        </p:spPr>
      </p:pic>
      <p:pic>
        <p:nvPicPr>
          <p:cNvPr id="3" name="Picture 2"/>
          <p:cNvPicPr>
            <a:picLocks noChangeAspect="1"/>
          </p:cNvPicPr>
          <p:nvPr/>
        </p:nvPicPr>
        <p:blipFill>
          <a:blip r:embed="rId3"/>
          <a:stretch>
            <a:fillRect/>
          </a:stretch>
        </p:blipFill>
        <p:spPr>
          <a:xfrm>
            <a:off x="2914147" y="5522571"/>
            <a:ext cx="6893094" cy="1277692"/>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122947" y="1354830"/>
                <a:ext cx="10114547" cy="1761764"/>
              </a:xfrm>
              <a:prstGeom prst="rect">
                <a:avLst/>
              </a:prstGeom>
            </p:spPr>
            <p:txBody>
              <a:bodyPr wrap="square">
                <a:spAutoFit/>
              </a:bodyPr>
              <a:lstStyle/>
              <a:p>
                <a:pPr marL="285750" indent="-285750">
                  <a:buFont typeface="Wingdings" panose="05000000000000000000" pitchFamily="2" charset="2"/>
                  <a:buChar char="q"/>
                </a:pPr>
                <a:r>
                  <a:rPr lang="en-US" dirty="0">
                    <a:solidFill>
                      <a:srgbClr val="FF0000"/>
                    </a:solidFill>
                    <a:latin typeface="TimesTen-Roman"/>
                  </a:rPr>
                  <a:t>Suppose both the temperature and the volume of a substance change</a:t>
                </a:r>
                <a:r>
                  <a:rPr lang="en-US" dirty="0">
                    <a:latin typeface="TimesTen-Roman"/>
                  </a:rPr>
                  <a:t>.</a:t>
                </a:r>
              </a:p>
              <a:p>
                <a:r>
                  <a:rPr lang="en-US" dirty="0">
                    <a:latin typeface="TimesTen-Roman"/>
                  </a:rPr>
                  <a:t> </a:t>
                </a:r>
              </a:p>
              <a:p>
                <a:pPr marL="285750" indent="-285750">
                  <a:buFont typeface="Arial" panose="020B0604020202020204" pitchFamily="34" charset="0"/>
                  <a:buChar char="•"/>
                </a:pPr>
                <a:r>
                  <a:rPr lang="en-US" dirty="0">
                    <a:latin typeface="TimesTen-Roman"/>
                  </a:rPr>
                  <a:t>How can </a:t>
                </a:r>
                <a14:m>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oMath>
                </a14:m>
                <a:r>
                  <a:rPr lang="en-US" dirty="0">
                    <a:latin typeface="TimesTen-Roman"/>
                  </a:rPr>
                  <a:t> be calculated?</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Break the process into two steps—a change in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latin typeface="TimesTen-Roman"/>
                  </a:rPr>
                  <a:t> at constant  T followed by a change in T at constant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latin typeface="TimesTen-Roman"/>
                  </a:rPr>
                  <a:t>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122947" y="1354830"/>
                <a:ext cx="10114547" cy="1761764"/>
              </a:xfrm>
              <a:prstGeom prst="rect">
                <a:avLst/>
              </a:prstGeom>
              <a:blipFill>
                <a:blip r:embed="rId4"/>
                <a:stretch>
                  <a:fillRect l="-362" t="-1730" b="-5536"/>
                </a:stretch>
              </a:blipFill>
            </p:spPr>
            <p:txBody>
              <a:bodyPr/>
              <a:lstStyle/>
              <a:p>
                <a:r>
                  <a:rPr lang="en-US">
                    <a:noFill/>
                  </a:rPr>
                  <a:t> </a:t>
                </a:r>
              </a:p>
            </p:txBody>
          </p:sp>
        </mc:Fallback>
      </mc:AlternateContent>
      <p:sp>
        <p:nvSpPr>
          <p:cNvPr id="5" name="Rectangle 4"/>
          <p:cNvSpPr/>
          <p:nvPr/>
        </p:nvSpPr>
        <p:spPr>
          <a:xfrm>
            <a:off x="339355" y="677654"/>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Cont</a:t>
            </a:r>
            <a:r>
              <a:rPr lang="en-US" sz="2800" b="1" dirty="0"/>
              <a:t>…</a:t>
            </a:r>
          </a:p>
        </p:txBody>
      </p:sp>
      <mc:AlternateContent xmlns:mc="http://schemas.openxmlformats.org/markup-compatibility/2006" xmlns:a14="http://schemas.microsoft.com/office/drawing/2010/main">
        <mc:Choice Requires="a14">
          <p:sp>
            <p:nvSpPr>
              <p:cNvPr id="7" name="Rectangle 6"/>
              <p:cNvSpPr/>
              <p:nvPr/>
            </p:nvSpPr>
            <p:spPr>
              <a:xfrm>
                <a:off x="903495" y="4588591"/>
                <a:ext cx="10553450" cy="716222"/>
              </a:xfrm>
              <a:prstGeom prst="rect">
                <a:avLst/>
              </a:prstGeom>
            </p:spPr>
            <p:txBody>
              <a:bodyPr wrap="square">
                <a:spAutoFit/>
              </a:bodyPr>
              <a:lstStyle/>
              <a:p>
                <a:pPr marL="342900" indent="-342900">
                  <a:buFont typeface="Arial" panose="020B0604020202020204" pitchFamily="34" charset="0"/>
                  <a:buChar char="•"/>
                </a:pPr>
                <a:r>
                  <a:rPr lang="en-US" sz="2000" dirty="0">
                    <a:latin typeface="TimesTen-Roman"/>
                  </a:rPr>
                  <a:t>But for ideal gases and (to a good approximation) liquids and solids, </a:t>
                </a:r>
                <a14:m>
                  <m:oMath xmlns:m="http://schemas.openxmlformats.org/officeDocument/2006/math">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𝑈</m:t>
                        </m:r>
                      </m:e>
                    </m:acc>
                  </m:oMath>
                </a14:m>
                <a:r>
                  <a:rPr lang="en-US" sz="2000" dirty="0">
                    <a:latin typeface="TimesTen-Roman"/>
                  </a:rPr>
                  <a:t> depends only on T, so that since T is constant in step 1.</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903495" y="4588591"/>
                <a:ext cx="10553450" cy="716222"/>
              </a:xfrm>
              <a:prstGeom prst="rect">
                <a:avLst/>
              </a:prstGeom>
              <a:blipFill>
                <a:blip r:embed="rId5"/>
                <a:stretch>
                  <a:fillRect l="-520" t="-4274" r="-693"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020426" y="3245615"/>
                <a:ext cx="2238305" cy="938206"/>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oMath>
                </a14:m>
                <a:r>
                  <a:rPr lang="en-US" dirty="0"/>
                  <a:t> is state property,</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1</m:t>
                              </m:r>
                            </m:sub>
                          </m:sSub>
                        </m:e>
                      </m:acc>
                      <m:r>
                        <a:rPr lang="en-US" b="0" i="0"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2</m:t>
                              </m:r>
                            </m:sub>
                          </m:sSub>
                        </m:e>
                      </m:acc>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020426" y="3245615"/>
                <a:ext cx="2238305" cy="938206"/>
              </a:xfrm>
              <a:prstGeom prst="rect">
                <a:avLst/>
              </a:prstGeom>
              <a:blipFill>
                <a:blip r:embed="rId6"/>
                <a:stretch>
                  <a:fillRect t="-1948" r="-18256"/>
                </a:stretch>
              </a:blipFill>
            </p:spPr>
            <p:txBody>
              <a:bodyPr/>
              <a:lstStyle/>
              <a:p>
                <a:r>
                  <a:rPr lang="en-US">
                    <a:noFill/>
                  </a:rPr>
                  <a:t> </a:t>
                </a:r>
              </a:p>
            </p:txBody>
          </p:sp>
        </mc:Fallback>
      </mc:AlternateContent>
      <p:sp>
        <p:nvSpPr>
          <p:cNvPr id="9" name="Left Brace 8"/>
          <p:cNvSpPr/>
          <p:nvPr/>
        </p:nvSpPr>
        <p:spPr>
          <a:xfrm>
            <a:off x="6695573" y="3161600"/>
            <a:ext cx="324853" cy="11062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p:cNvSpPr/>
              <p:nvPr/>
            </p:nvSpPr>
            <p:spPr>
              <a:xfrm>
                <a:off x="3094000" y="5304813"/>
                <a:ext cx="832023" cy="376513"/>
              </a:xfrm>
              <a:prstGeom prst="rect">
                <a:avLst/>
              </a:prstGeom>
            </p:spPr>
            <p:txBody>
              <a:bodyPr wrap="none">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1</m:t>
                            </m:r>
                          </m:sub>
                        </m:sSub>
                      </m:e>
                    </m:acc>
                  </m:oMath>
                </a14:m>
                <a:r>
                  <a:rPr lang="en-US" dirty="0"/>
                  <a:t>=0</a:t>
                </a:r>
              </a:p>
            </p:txBody>
          </p:sp>
        </mc:Choice>
        <mc:Fallback xmlns="">
          <p:sp>
            <p:nvSpPr>
              <p:cNvPr id="10" name="Rectangle 9"/>
              <p:cNvSpPr>
                <a:spLocks noRot="1" noChangeAspect="1" noMove="1" noResize="1" noEditPoints="1" noAdjustHandles="1" noChangeArrowheads="1" noChangeShapeType="1" noTextEdit="1"/>
              </p:cNvSpPr>
              <p:nvPr/>
            </p:nvSpPr>
            <p:spPr>
              <a:xfrm>
                <a:off x="3094000" y="5304813"/>
                <a:ext cx="832023" cy="376513"/>
              </a:xfrm>
              <a:prstGeom prst="rect">
                <a:avLst/>
              </a:prstGeom>
              <a:blipFill>
                <a:blip r:embed="rId7"/>
                <a:stretch>
                  <a:fillRect t="-4839" r="-14706" b="-25806"/>
                </a:stretch>
              </a:blipFill>
            </p:spPr>
            <p:txBody>
              <a:bodyPr/>
              <a:lstStyle/>
              <a:p>
                <a:r>
                  <a:rPr lang="en-US">
                    <a:noFill/>
                  </a:rPr>
                  <a:t> </a:t>
                </a:r>
              </a:p>
            </p:txBody>
          </p:sp>
        </mc:Fallback>
      </mc:AlternateContent>
    </p:spTree>
    <p:extLst>
      <p:ext uri="{BB962C8B-B14F-4D97-AF65-F5344CB8AC3E}">
        <p14:creationId xmlns:p14="http://schemas.microsoft.com/office/powerpoint/2010/main" val="333911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174" y="1391511"/>
            <a:ext cx="10513752"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Next, let us </a:t>
            </a:r>
            <a:r>
              <a:rPr lang="en-US" dirty="0">
                <a:solidFill>
                  <a:srgbClr val="FF0000"/>
                </a:solidFill>
                <a:latin typeface="TimesTen-Roman"/>
              </a:rPr>
              <a:t>suppose that we heat a substance at constant pressure and consider the resulting change in enthalpy</a:t>
            </a:r>
            <a:r>
              <a:rPr lang="en-US" dirty="0">
                <a:latin typeface="TimesTen-Roman"/>
              </a:rPr>
              <a:t>. </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Like internal energy, enthalpy depends strongly on temperature.</a:t>
            </a:r>
            <a:endParaRPr lang="en-US" dirty="0"/>
          </a:p>
        </p:txBody>
      </p:sp>
      <p:sp>
        <p:nvSpPr>
          <p:cNvPr id="3" name="Rectangle 2"/>
          <p:cNvSpPr/>
          <p:nvPr/>
        </p:nvSpPr>
        <p:spPr>
          <a:xfrm>
            <a:off x="411547" y="617495"/>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Cont</a:t>
            </a:r>
            <a:r>
              <a:rPr lang="en-US" sz="2800" b="1" dirty="0"/>
              <a:t>…</a:t>
            </a:r>
          </a:p>
        </p:txBody>
      </p:sp>
      <mc:AlternateContent xmlns:mc="http://schemas.openxmlformats.org/markup-compatibility/2006" xmlns:a14="http://schemas.microsoft.com/office/drawing/2010/main">
        <mc:Choice Requires="a14">
          <p:sp>
            <p:nvSpPr>
              <p:cNvPr id="4" name="Rectangle 3"/>
              <p:cNvSpPr/>
              <p:nvPr/>
            </p:nvSpPr>
            <p:spPr>
              <a:xfrm>
                <a:off x="774031" y="2961264"/>
                <a:ext cx="10812379" cy="653769"/>
              </a:xfrm>
              <a:prstGeom prst="rect">
                <a:avLst/>
              </a:prstGeom>
            </p:spPr>
            <p:txBody>
              <a:bodyPr wrap="square">
                <a:spAutoFit/>
              </a:bodyPr>
              <a:lstStyle/>
              <a:p>
                <a:r>
                  <a:rPr lang="en-US" dirty="0">
                    <a:latin typeface="TimesTen-Roman"/>
                  </a:rPr>
                  <a:t>If </a:t>
                </a:r>
                <a14:m>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𝐻</m:t>
                        </m:r>
                      </m:e>
                    </m:acc>
                  </m:oMath>
                </a14:m>
                <a:r>
                  <a:rPr lang="en-US" dirty="0">
                    <a:latin typeface="TimesTen-Roman"/>
                  </a:rPr>
                  <a:t> is the change in specific enthalpy resulting from a temperature increase at constant pressure</a:t>
                </a:r>
              </a:p>
              <a:p>
                <a:r>
                  <a:rPr lang="en-US" dirty="0">
                    <a:latin typeface="TimesTen-Roman"/>
                  </a:rPr>
                  <a:t>From T to T+</a:t>
                </a:r>
                <a:r>
                  <a:rPr lang="el-GR" dirty="0">
                    <a:latin typeface="Calibri" panose="020F0502020204030204" pitchFamily="34" charset="0"/>
                  </a:rPr>
                  <a:t>Δ</a:t>
                </a:r>
                <a:r>
                  <a:rPr lang="en-US" dirty="0">
                    <a:latin typeface="Calibri" panose="020F0502020204030204" pitchFamily="34" charset="0"/>
                  </a:rPr>
                  <a:t>T</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74031" y="2961264"/>
                <a:ext cx="10812379" cy="653769"/>
              </a:xfrm>
              <a:prstGeom prst="rect">
                <a:avLst/>
              </a:prstGeom>
              <a:blipFill>
                <a:blip r:embed="rId2"/>
                <a:stretch>
                  <a:fillRect l="-507" t="-3738" b="-14953"/>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399104" y="3807017"/>
            <a:ext cx="3644887" cy="1008648"/>
          </a:xfrm>
          <a:prstGeom prst="rect">
            <a:avLst/>
          </a:prstGeom>
        </p:spPr>
      </p:pic>
      <p:pic>
        <p:nvPicPr>
          <p:cNvPr id="6" name="Picture 5"/>
          <p:cNvPicPr>
            <a:picLocks noChangeAspect="1"/>
          </p:cNvPicPr>
          <p:nvPr/>
        </p:nvPicPr>
        <p:blipFill>
          <a:blip r:embed="rId4"/>
          <a:stretch>
            <a:fillRect/>
          </a:stretch>
        </p:blipFill>
        <p:spPr>
          <a:xfrm>
            <a:off x="3772083" y="5007650"/>
            <a:ext cx="2531632" cy="972803"/>
          </a:xfrm>
          <a:prstGeom prst="rect">
            <a:avLst/>
          </a:prstGeom>
        </p:spPr>
      </p:pic>
    </p:spTree>
    <p:extLst>
      <p:ext uri="{BB962C8B-B14F-4D97-AF65-F5344CB8AC3E}">
        <p14:creationId xmlns:p14="http://schemas.microsoft.com/office/powerpoint/2010/main" val="303351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89907" y="2548694"/>
            <a:ext cx="3720080" cy="994361"/>
          </a:xfrm>
          <a:prstGeom prst="rect">
            <a:avLst/>
          </a:prstGeom>
        </p:spPr>
      </p:pic>
      <p:pic>
        <p:nvPicPr>
          <p:cNvPr id="5" name="Picture 4"/>
          <p:cNvPicPr>
            <a:picLocks noChangeAspect="1"/>
          </p:cNvPicPr>
          <p:nvPr/>
        </p:nvPicPr>
        <p:blipFill>
          <a:blip r:embed="rId3"/>
          <a:stretch>
            <a:fillRect/>
          </a:stretch>
        </p:blipFill>
        <p:spPr>
          <a:xfrm>
            <a:off x="447638" y="3543055"/>
            <a:ext cx="6783341" cy="2257724"/>
          </a:xfrm>
          <a:prstGeom prst="rect">
            <a:avLst/>
          </a:prstGeom>
        </p:spPr>
      </p:pic>
      <p:sp>
        <p:nvSpPr>
          <p:cNvPr id="6" name="Rectangle 5"/>
          <p:cNvSpPr/>
          <p:nvPr/>
        </p:nvSpPr>
        <p:spPr>
          <a:xfrm>
            <a:off x="447639" y="617871"/>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t>Cont</a:t>
            </a:r>
            <a:r>
              <a:rPr lang="en-US" sz="2800" b="1" dirty="0"/>
              <a:t>…</a:t>
            </a:r>
          </a:p>
        </p:txBody>
      </p:sp>
      <p:pic>
        <p:nvPicPr>
          <p:cNvPr id="7" name="Picture 6"/>
          <p:cNvPicPr>
            <a:picLocks noChangeAspect="1"/>
          </p:cNvPicPr>
          <p:nvPr/>
        </p:nvPicPr>
        <p:blipFill>
          <a:blip r:embed="rId4"/>
          <a:stretch>
            <a:fillRect/>
          </a:stretch>
        </p:blipFill>
        <p:spPr>
          <a:xfrm>
            <a:off x="6121416" y="2079436"/>
            <a:ext cx="2238375" cy="495300"/>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572334" y="5800779"/>
                <a:ext cx="10835145" cy="938206"/>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Evaluating </a:t>
                </a:r>
                <a14:m>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𝐻</m:t>
                        </m:r>
                      </m:e>
                    </m:acc>
                  </m:oMath>
                </a14:m>
                <a:r>
                  <a:rPr lang="en-US" dirty="0">
                    <a:latin typeface="TimesTen-Roman"/>
                  </a:rPr>
                  <a:t> for a </a:t>
                </a:r>
                <a:r>
                  <a:rPr lang="en-US" dirty="0" err="1">
                    <a:latin typeface="TimesTen-Roman"/>
                  </a:rPr>
                  <a:t>nonideal</a:t>
                </a:r>
                <a:r>
                  <a:rPr lang="en-US" dirty="0">
                    <a:latin typeface="TimesTen-Roman"/>
                  </a:rPr>
                  <a:t> gas undergoing a temperature and pressure change is best done using tabulated enthalpies. If none are available, a thermodynamic relation for variations of </a:t>
                </a:r>
                <a14:m>
                  <m:oMath xmlns:m="http://schemas.openxmlformats.org/officeDocument/2006/math">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oMath>
                </a14:m>
                <a:r>
                  <a:rPr lang="en-US" dirty="0">
                    <a:latin typeface="TimesTen-Roman"/>
                  </a:rPr>
                  <a:t> with P must be combined</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72334" y="5800779"/>
                <a:ext cx="10835145" cy="938206"/>
              </a:xfrm>
              <a:prstGeom prst="rect">
                <a:avLst/>
              </a:prstGeom>
              <a:blipFill>
                <a:blip r:embed="rId5"/>
                <a:stretch>
                  <a:fillRect l="-394" t="-2614" b="-10458"/>
                </a:stretch>
              </a:blipFill>
            </p:spPr>
            <p:txBody>
              <a:bodyPr/>
              <a:lstStyle/>
              <a:p>
                <a:r>
                  <a:rPr lang="en-US">
                    <a:noFill/>
                  </a:rPr>
                  <a:t> </a:t>
                </a:r>
              </a:p>
            </p:txBody>
          </p:sp>
        </mc:Fallback>
      </mc:AlternateContent>
      <p:pic>
        <p:nvPicPr>
          <p:cNvPr id="9" name="Picture 8"/>
          <p:cNvPicPr>
            <a:picLocks noChangeAspect="1"/>
          </p:cNvPicPr>
          <p:nvPr/>
        </p:nvPicPr>
        <p:blipFill>
          <a:blip r:embed="rId6"/>
          <a:stretch>
            <a:fillRect/>
          </a:stretch>
        </p:blipFill>
        <p:spPr>
          <a:xfrm>
            <a:off x="447638" y="1410635"/>
            <a:ext cx="8366071" cy="408956"/>
          </a:xfrm>
          <a:prstGeom prst="rect">
            <a:avLst/>
          </a:prstGeom>
        </p:spPr>
      </p:pic>
      <p:pic>
        <p:nvPicPr>
          <p:cNvPr id="10" name="Picture 9"/>
          <p:cNvPicPr>
            <a:picLocks noChangeAspect="1"/>
          </p:cNvPicPr>
          <p:nvPr/>
        </p:nvPicPr>
        <p:blipFill>
          <a:blip r:embed="rId7"/>
          <a:stretch>
            <a:fillRect/>
          </a:stretch>
        </p:blipFill>
        <p:spPr>
          <a:xfrm>
            <a:off x="447638" y="1994114"/>
            <a:ext cx="3761608" cy="1134097"/>
          </a:xfrm>
          <a:prstGeom prst="rect">
            <a:avLst/>
          </a:prstGeom>
        </p:spPr>
      </p:pic>
    </p:spTree>
    <p:extLst>
      <p:ext uri="{BB962C8B-B14F-4D97-AF65-F5344CB8AC3E}">
        <p14:creationId xmlns:p14="http://schemas.microsoft.com/office/powerpoint/2010/main" val="280339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547" y="617495"/>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Heat capacity formula</a:t>
            </a:r>
          </a:p>
        </p:txBody>
      </p:sp>
      <p:sp>
        <p:nvSpPr>
          <p:cNvPr id="4" name="Rectangle 3"/>
          <p:cNvSpPr/>
          <p:nvPr/>
        </p:nvSpPr>
        <p:spPr>
          <a:xfrm>
            <a:off x="834190" y="1625868"/>
            <a:ext cx="10487526" cy="369332"/>
          </a:xfrm>
          <a:prstGeom prst="rect">
            <a:avLst/>
          </a:prstGeom>
        </p:spPr>
        <p:txBody>
          <a:bodyPr wrap="square">
            <a:spAutoFit/>
          </a:bodyPr>
          <a:lstStyle/>
          <a:p>
            <a:r>
              <a:rPr lang="en-US" dirty="0">
                <a:latin typeface="TimesTen-Roman"/>
              </a:rPr>
              <a:t>Heat capacities are functions of temperature and are frequently expressed in polynomial form</a:t>
            </a:r>
            <a:endParaRPr lang="en-US" dirty="0"/>
          </a:p>
        </p:txBody>
      </p:sp>
      <p:pic>
        <p:nvPicPr>
          <p:cNvPr id="5" name="Picture 4"/>
          <p:cNvPicPr>
            <a:picLocks noChangeAspect="1"/>
          </p:cNvPicPr>
          <p:nvPr/>
        </p:nvPicPr>
        <p:blipFill>
          <a:blip r:embed="rId2"/>
          <a:stretch>
            <a:fillRect/>
          </a:stretch>
        </p:blipFill>
        <p:spPr>
          <a:xfrm>
            <a:off x="3442134" y="2211879"/>
            <a:ext cx="3406770" cy="414156"/>
          </a:xfrm>
          <a:prstGeom prst="rect">
            <a:avLst/>
          </a:prstGeom>
        </p:spPr>
      </p:pic>
      <p:sp>
        <p:nvSpPr>
          <p:cNvPr id="6" name="Rectangle 5"/>
          <p:cNvSpPr/>
          <p:nvPr/>
        </p:nvSpPr>
        <p:spPr>
          <a:xfrm>
            <a:off x="834190" y="3349211"/>
            <a:ext cx="5818772" cy="369332"/>
          </a:xfrm>
          <a:prstGeom prst="rect">
            <a:avLst/>
          </a:prstGeom>
        </p:spPr>
        <p:txBody>
          <a:bodyPr wrap="none">
            <a:spAutoFit/>
          </a:bodyPr>
          <a:lstStyle/>
          <a:p>
            <a:r>
              <a:rPr lang="en-US" dirty="0">
                <a:latin typeface="TimesTen-Roman"/>
              </a:rPr>
              <a:t>Values of the coefficients </a:t>
            </a:r>
            <a:r>
              <a:rPr lang="en-US" dirty="0" err="1">
                <a:latin typeface="TimesTen-Roman"/>
              </a:rPr>
              <a:t>a,b,c</a:t>
            </a:r>
            <a:r>
              <a:rPr lang="en-US" dirty="0">
                <a:latin typeface="TimesTen-Roman"/>
              </a:rPr>
              <a:t> and d and are available </a:t>
            </a:r>
            <a:endParaRPr lang="en-US" dirty="0"/>
          </a:p>
        </p:txBody>
      </p:sp>
      <p:pic>
        <p:nvPicPr>
          <p:cNvPr id="7" name="Picture 6"/>
          <p:cNvPicPr>
            <a:picLocks noChangeAspect="1"/>
          </p:cNvPicPr>
          <p:nvPr/>
        </p:nvPicPr>
        <p:blipFill>
          <a:blip r:embed="rId3"/>
          <a:stretch>
            <a:fillRect/>
          </a:stretch>
        </p:blipFill>
        <p:spPr>
          <a:xfrm>
            <a:off x="1730569" y="4235791"/>
            <a:ext cx="6571651" cy="1673526"/>
          </a:xfrm>
          <a:prstGeom prst="rect">
            <a:avLst/>
          </a:prstGeom>
        </p:spPr>
      </p:pic>
    </p:spTree>
    <p:extLst>
      <p:ext uri="{BB962C8B-B14F-4D97-AF65-F5344CB8AC3E}">
        <p14:creationId xmlns:p14="http://schemas.microsoft.com/office/powerpoint/2010/main" val="97153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684" y="1426749"/>
            <a:ext cx="11341768" cy="1754326"/>
          </a:xfrm>
          <a:prstGeom prst="rect">
            <a:avLst/>
          </a:prstGeom>
        </p:spPr>
        <p:txBody>
          <a:bodyPr wrap="square">
            <a:spAutoFit/>
          </a:bodyPr>
          <a:lstStyle/>
          <a:p>
            <a:r>
              <a:rPr lang="en-US" dirty="0">
                <a:latin typeface="TimesTen-Roman"/>
              </a:rPr>
              <a:t>Assuming ideal gas behavior, calculate the heat that must be transferred in each of the following</a:t>
            </a:r>
          </a:p>
          <a:p>
            <a:r>
              <a:rPr lang="en-US" dirty="0">
                <a:latin typeface="TimesTen-Roman"/>
              </a:rPr>
              <a:t>cases.</a:t>
            </a:r>
          </a:p>
          <a:p>
            <a:endParaRPr lang="en-US" dirty="0">
              <a:latin typeface="TimesTen-Roman"/>
            </a:endParaRPr>
          </a:p>
          <a:p>
            <a:pPr marL="342900" indent="-342900">
              <a:buFont typeface="+mj-lt"/>
              <a:buAutoNum type="arabicPeriod"/>
            </a:pPr>
            <a:r>
              <a:rPr lang="en-US" dirty="0">
                <a:latin typeface="TimesTen-Roman"/>
              </a:rPr>
              <a:t>A stream of nitrogen flowing at a rate of 100 mol/min is heated from 20 </a:t>
            </a:r>
            <a:r>
              <a:rPr lang="en-US" dirty="0">
                <a:latin typeface="Times New Roman" panose="02020603050405020304" pitchFamily="18" charset="0"/>
                <a:cs typeface="Times New Roman" panose="02020603050405020304" pitchFamily="18" charset="0"/>
              </a:rPr>
              <a:t>°</a:t>
            </a:r>
            <a:r>
              <a:rPr lang="en-US" dirty="0">
                <a:latin typeface="TimesTen-Roman"/>
              </a:rPr>
              <a:t>C to 100 </a:t>
            </a:r>
            <a:r>
              <a:rPr lang="en-US" dirty="0">
                <a:latin typeface="Times New Roman" panose="02020603050405020304" pitchFamily="18" charset="0"/>
                <a:cs typeface="Times New Roman" panose="02020603050405020304" pitchFamily="18" charset="0"/>
              </a:rPr>
              <a:t>°</a:t>
            </a:r>
            <a:r>
              <a:rPr lang="en-US" dirty="0">
                <a:latin typeface="TimesTen-Roman"/>
              </a:rPr>
              <a:t>C.</a:t>
            </a:r>
          </a:p>
          <a:p>
            <a:pPr marL="342900" indent="-342900">
              <a:buFont typeface="+mj-lt"/>
              <a:buAutoNum type="arabicPeriod"/>
            </a:pPr>
            <a:endParaRPr lang="en-US" dirty="0">
              <a:latin typeface="TimesTen-Roman"/>
            </a:endParaRPr>
          </a:p>
          <a:p>
            <a:pPr marL="342900" indent="-342900">
              <a:buFont typeface="+mj-lt"/>
              <a:buAutoNum type="arabicPeriod"/>
            </a:pPr>
            <a:r>
              <a:rPr lang="en-US" dirty="0">
                <a:latin typeface="TimesTen-Roman"/>
              </a:rPr>
              <a:t>Nitrogen contained in a 5-liter flask at an initial pressure of 3 bar is cooled from 90 </a:t>
            </a:r>
            <a:r>
              <a:rPr lang="en-US" dirty="0">
                <a:latin typeface="Times New Roman" panose="02020603050405020304" pitchFamily="18" charset="0"/>
                <a:cs typeface="Times New Roman" panose="02020603050405020304" pitchFamily="18" charset="0"/>
              </a:rPr>
              <a:t>°</a:t>
            </a:r>
            <a:r>
              <a:rPr lang="en-US" dirty="0">
                <a:latin typeface="TimesTen-Roman"/>
              </a:rPr>
              <a:t>C to 30 </a:t>
            </a:r>
            <a:r>
              <a:rPr lang="en-US" dirty="0">
                <a:latin typeface="Times New Roman" panose="02020603050405020304" pitchFamily="18" charset="0"/>
                <a:cs typeface="Times New Roman" panose="02020603050405020304" pitchFamily="18" charset="0"/>
              </a:rPr>
              <a:t>°</a:t>
            </a:r>
            <a:r>
              <a:rPr lang="en-US" dirty="0">
                <a:latin typeface="TimesTen-Roman"/>
              </a:rPr>
              <a:t>C.</a:t>
            </a:r>
            <a:endParaRPr lang="en-US" dirty="0"/>
          </a:p>
        </p:txBody>
      </p:sp>
      <p:sp>
        <p:nvSpPr>
          <p:cNvPr id="3" name="Rectangle 2"/>
          <p:cNvSpPr/>
          <p:nvPr/>
        </p:nvSpPr>
        <p:spPr>
          <a:xfrm>
            <a:off x="411547" y="617495"/>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Example: Cooling of an ideal gas</a:t>
            </a:r>
          </a:p>
        </p:txBody>
      </p:sp>
      <p:pic>
        <p:nvPicPr>
          <p:cNvPr id="5" name="Picture 4"/>
          <p:cNvPicPr>
            <a:picLocks noChangeAspect="1"/>
          </p:cNvPicPr>
          <p:nvPr/>
        </p:nvPicPr>
        <p:blipFill>
          <a:blip r:embed="rId2"/>
          <a:stretch>
            <a:fillRect/>
          </a:stretch>
        </p:blipFill>
        <p:spPr>
          <a:xfrm>
            <a:off x="931473" y="4792606"/>
            <a:ext cx="10850781" cy="982551"/>
          </a:xfrm>
          <a:prstGeom prst="rect">
            <a:avLst/>
          </a:prstGeom>
        </p:spPr>
      </p:pic>
      <p:pic>
        <p:nvPicPr>
          <p:cNvPr id="6" name="Picture 5"/>
          <p:cNvPicPr>
            <a:picLocks noChangeAspect="1"/>
          </p:cNvPicPr>
          <p:nvPr/>
        </p:nvPicPr>
        <p:blipFill>
          <a:blip r:embed="rId3"/>
          <a:stretch>
            <a:fillRect/>
          </a:stretch>
        </p:blipFill>
        <p:spPr>
          <a:xfrm>
            <a:off x="2271963" y="3702471"/>
            <a:ext cx="8612349" cy="568740"/>
          </a:xfrm>
          <a:prstGeom prst="rect">
            <a:avLst/>
          </a:prstGeom>
        </p:spPr>
      </p:pic>
      <p:sp>
        <p:nvSpPr>
          <p:cNvPr id="7" name="Rectangle 6"/>
          <p:cNvSpPr/>
          <p:nvPr/>
        </p:nvSpPr>
        <p:spPr>
          <a:xfrm>
            <a:off x="1587166" y="3333139"/>
            <a:ext cx="8207375" cy="369332"/>
          </a:xfrm>
          <a:prstGeom prst="rect">
            <a:avLst/>
          </a:prstGeom>
        </p:spPr>
        <p:txBody>
          <a:bodyPr wrap="none">
            <a:spAutoFit/>
          </a:bodyPr>
          <a:lstStyle/>
          <a:p>
            <a:r>
              <a:rPr lang="en-US" dirty="0">
                <a:latin typeface="TimesTen-Roman"/>
              </a:rPr>
              <a:t>Given: heat capacity of N2 at a constant pressure of 1 </a:t>
            </a:r>
            <a:r>
              <a:rPr lang="en-US" dirty="0" err="1">
                <a:latin typeface="TimesTen-Roman"/>
              </a:rPr>
              <a:t>atm</a:t>
            </a:r>
            <a:r>
              <a:rPr lang="en-US" dirty="0">
                <a:latin typeface="TimesTen-Roman"/>
              </a:rPr>
              <a:t> is (</a:t>
            </a:r>
            <a:r>
              <a:rPr lang="en-US" dirty="0"/>
              <a:t>where T is in </a:t>
            </a:r>
            <a:r>
              <a:rPr lang="en-US" dirty="0">
                <a:latin typeface="Arial" panose="020B0604020202020204" pitchFamily="34" charset="0"/>
                <a:cs typeface="Arial" panose="020B0604020202020204" pitchFamily="34" charset="0"/>
              </a:rPr>
              <a:t>°</a:t>
            </a:r>
            <a:r>
              <a:rPr lang="en-US" dirty="0"/>
              <a:t>C.)</a:t>
            </a:r>
          </a:p>
        </p:txBody>
      </p:sp>
      <p:sp>
        <p:nvSpPr>
          <p:cNvPr id="8" name="Rectangle 7"/>
          <p:cNvSpPr/>
          <p:nvPr/>
        </p:nvSpPr>
        <p:spPr>
          <a:xfrm>
            <a:off x="6930188" y="5443378"/>
            <a:ext cx="1010654" cy="3317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11416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B276C5-2E9F-4CA3-98DF-B23C8D00D4EA}"/>
</file>

<file path=customXml/itemProps2.xml><?xml version="1.0" encoding="utf-8"?>
<ds:datastoreItem xmlns:ds="http://schemas.openxmlformats.org/officeDocument/2006/customXml" ds:itemID="{E8CC68E4-325A-481C-B107-759094FA7CD3}">
  <ds:schemaRefs>
    <ds:schemaRef ds:uri="http://schemas.microsoft.com/sharepoint/v3/contenttype/forms"/>
  </ds:schemaRefs>
</ds:datastoreItem>
</file>

<file path=customXml/itemProps3.xml><?xml version="1.0" encoding="utf-8"?>
<ds:datastoreItem xmlns:ds="http://schemas.openxmlformats.org/officeDocument/2006/customXml" ds:itemID="{0A9F472A-60E4-48E4-B9EE-8878D1BAE497}">
  <ds:schemaRefs>
    <ds:schemaRef ds:uri="ea4d43cd-742f-4f66-809e-b5b1edb3f082"/>
    <ds:schemaRef ds:uri="http://purl.org/dc/elements/1.1/"/>
    <ds:schemaRef ds:uri="http://purl.org/dc/terms/"/>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42691</TotalTime>
  <Words>1036</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Cambria Math</vt:lpstr>
      <vt:lpstr>Courier New</vt:lpstr>
      <vt:lpstr>Times New Roman</vt:lpstr>
      <vt:lpstr>TimesTen-Bold</vt:lpstr>
      <vt:lpstr>TimesTen-Italic</vt:lpstr>
      <vt:lpstr>TimesTen-Roman</vt:lpstr>
      <vt:lpstr>Wingdings</vt:lpstr>
      <vt:lpstr>Wingdings 2</vt: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soumen maiti</cp:lastModifiedBy>
  <cp:revision>757</cp:revision>
  <cp:lastPrinted>2021-08-11T04:26:22Z</cp:lastPrinted>
  <dcterms:created xsi:type="dcterms:W3CDTF">2021-02-04T11:25:09Z</dcterms:created>
  <dcterms:modified xsi:type="dcterms:W3CDTF">2022-11-10T04:44:34Z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