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337" r:id="rId6"/>
    <p:sldId id="338" r:id="rId7"/>
    <p:sldId id="339" r:id="rId8"/>
    <p:sldId id="340" r:id="rId9"/>
    <p:sldId id="343" r:id="rId10"/>
    <p:sldId id="344" r:id="rId11"/>
    <p:sldId id="345" r:id="rId12"/>
    <p:sldId id="342" r:id="rId13"/>
    <p:sldId id="341" r:id="rId14"/>
    <p:sldId id="346" r:id="rId15"/>
    <p:sldId id="347" r:id="rId16"/>
    <p:sldId id="348" r:id="rId17"/>
    <p:sldId id="349" r:id="rId18"/>
    <p:sldId id="350" r:id="rId19"/>
    <p:sldId id="35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386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D9A80C-7811-4E35-97E1-65E6A02BA81F}" v="1" dt="2022-08-07T11:46:28.214"/>
    <p1510:client id="{838B166B-C55C-4AC4-8ECF-6715FF3450FC}" v="3" dt="2022-08-10T17:57:57.915"/>
    <p1510:client id="{AB8AC5A9-584E-4FD9-9508-8FB679A524BA}" v="1" dt="2022-08-09T11:40:12.0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73" d="100"/>
          <a:sy n="73" d="100"/>
        </p:scale>
        <p:origin x="414"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HISHEK DWIVEDI" userId="S::abhishek.dwivedi@iitg.ac.in::d949ee08-d809-4bf9-9a9b-c77f250825d5" providerId="AD" clId="Web-{5DD9A80C-7811-4E35-97E1-65E6A02BA81F}"/>
    <pc:docChg chg="modSld">
      <pc:chgData name="ABHISHEK DWIVEDI" userId="S::abhishek.dwivedi@iitg.ac.in::d949ee08-d809-4bf9-9a9b-c77f250825d5" providerId="AD" clId="Web-{5DD9A80C-7811-4E35-97E1-65E6A02BA81F}" dt="2022-08-07T11:46:28.214" v="0" actId="1076"/>
      <pc:docMkLst>
        <pc:docMk/>
      </pc:docMkLst>
      <pc:sldChg chg="modSp">
        <pc:chgData name="ABHISHEK DWIVEDI" userId="S::abhishek.dwivedi@iitg.ac.in::d949ee08-d809-4bf9-9a9b-c77f250825d5" providerId="AD" clId="Web-{5DD9A80C-7811-4E35-97E1-65E6A02BA81F}" dt="2022-08-07T11:46:28.214" v="0" actId="1076"/>
        <pc:sldMkLst>
          <pc:docMk/>
          <pc:sldMk cId="2886369339" sldId="338"/>
        </pc:sldMkLst>
        <pc:spChg chg="mod">
          <ac:chgData name="ABHISHEK DWIVEDI" userId="S::abhishek.dwivedi@iitg.ac.in::d949ee08-d809-4bf9-9a9b-c77f250825d5" providerId="AD" clId="Web-{5DD9A80C-7811-4E35-97E1-65E6A02BA81F}" dt="2022-08-07T11:46:28.214" v="0" actId="1076"/>
          <ac:spMkLst>
            <pc:docMk/>
            <pc:sldMk cId="2886369339" sldId="338"/>
            <ac:spMk id="11" creationId="{00000000-0000-0000-0000-000000000000}"/>
          </ac:spMkLst>
        </pc:spChg>
      </pc:sldChg>
    </pc:docChg>
  </pc:docChgLst>
  <pc:docChgLst>
    <pc:chgData name="JASKIRAT SINGH" userId="S::jaskirat@iitg.ac.in::fd361d6d-28c7-4a72-be6f-5ab0ae4832ba" providerId="AD" clId="Web-{AB8AC5A9-584E-4FD9-9508-8FB679A524BA}"/>
    <pc:docChg chg="modSld">
      <pc:chgData name="JASKIRAT SINGH" userId="S::jaskirat@iitg.ac.in::fd361d6d-28c7-4a72-be6f-5ab0ae4832ba" providerId="AD" clId="Web-{AB8AC5A9-584E-4FD9-9508-8FB679A524BA}" dt="2022-08-09T11:40:12.036" v="0" actId="1076"/>
      <pc:docMkLst>
        <pc:docMk/>
      </pc:docMkLst>
      <pc:sldChg chg="modSp">
        <pc:chgData name="JASKIRAT SINGH" userId="S::jaskirat@iitg.ac.in::fd361d6d-28c7-4a72-be6f-5ab0ae4832ba" providerId="AD" clId="Web-{AB8AC5A9-584E-4FD9-9508-8FB679A524BA}" dt="2022-08-09T11:40:12.036" v="0" actId="1076"/>
        <pc:sldMkLst>
          <pc:docMk/>
          <pc:sldMk cId="621910268" sldId="340"/>
        </pc:sldMkLst>
        <pc:spChg chg="mod">
          <ac:chgData name="JASKIRAT SINGH" userId="S::jaskirat@iitg.ac.in::fd361d6d-28c7-4a72-be6f-5ab0ae4832ba" providerId="AD" clId="Web-{AB8AC5A9-584E-4FD9-9508-8FB679A524BA}" dt="2022-08-09T11:40:12.036" v="0" actId="1076"/>
          <ac:spMkLst>
            <pc:docMk/>
            <pc:sldMk cId="621910268" sldId="340"/>
            <ac:spMk id="5" creationId="{00000000-0000-0000-0000-000000000000}"/>
          </ac:spMkLst>
        </pc:spChg>
        <pc:cxnChg chg="mod">
          <ac:chgData name="JASKIRAT SINGH" userId="S::jaskirat@iitg.ac.in::fd361d6d-28c7-4a72-be6f-5ab0ae4832ba" providerId="AD" clId="Web-{AB8AC5A9-584E-4FD9-9508-8FB679A524BA}" dt="2022-08-09T11:40:12.036" v="0" actId="1076"/>
          <ac:cxnSpMkLst>
            <pc:docMk/>
            <pc:sldMk cId="621910268" sldId="340"/>
            <ac:cxnSpMk id="11" creationId="{00000000-0000-0000-0000-000000000000}"/>
          </ac:cxnSpMkLst>
        </pc:cxnChg>
        <pc:cxnChg chg="mod">
          <ac:chgData name="JASKIRAT SINGH" userId="S::jaskirat@iitg.ac.in::fd361d6d-28c7-4a72-be6f-5ab0ae4832ba" providerId="AD" clId="Web-{AB8AC5A9-584E-4FD9-9508-8FB679A524BA}" dt="2022-08-09T11:40:12.036" v="0" actId="1076"/>
          <ac:cxnSpMkLst>
            <pc:docMk/>
            <pc:sldMk cId="621910268" sldId="340"/>
            <ac:cxnSpMk id="13" creationId="{00000000-0000-0000-0000-000000000000}"/>
          </ac:cxnSpMkLst>
        </pc:cxnChg>
      </pc:sldChg>
    </pc:docChg>
  </pc:docChgLst>
  <pc:docChgLst>
    <pc:chgData name="MUDAVATH NARESH NAYAK" userId="S::n.mudavath@iitg.ac.in::d0f41cbd-514e-4bd7-baa5-a27e0729dbed" providerId="AD" clId="Web-{838B166B-C55C-4AC4-8ECF-6715FF3450FC}"/>
    <pc:docChg chg="modSld">
      <pc:chgData name="MUDAVATH NARESH NAYAK" userId="S::n.mudavath@iitg.ac.in::d0f41cbd-514e-4bd7-baa5-a27e0729dbed" providerId="AD" clId="Web-{838B166B-C55C-4AC4-8ECF-6715FF3450FC}" dt="2022-08-10T17:57:57.915" v="2" actId="1076"/>
      <pc:docMkLst>
        <pc:docMk/>
      </pc:docMkLst>
      <pc:sldChg chg="modSp">
        <pc:chgData name="MUDAVATH NARESH NAYAK" userId="S::n.mudavath@iitg.ac.in::d0f41cbd-514e-4bd7-baa5-a27e0729dbed" providerId="AD" clId="Web-{838B166B-C55C-4AC4-8ECF-6715FF3450FC}" dt="2022-08-10T17:57:57.915" v="2" actId="1076"/>
        <pc:sldMkLst>
          <pc:docMk/>
          <pc:sldMk cId="2591335079" sldId="337"/>
        </pc:sldMkLst>
        <pc:spChg chg="mod">
          <ac:chgData name="MUDAVATH NARESH NAYAK" userId="S::n.mudavath@iitg.ac.in::d0f41cbd-514e-4bd7-baa5-a27e0729dbed" providerId="AD" clId="Web-{838B166B-C55C-4AC4-8ECF-6715FF3450FC}" dt="2022-08-10T17:57:57.915" v="2" actId="1076"/>
          <ac:spMkLst>
            <pc:docMk/>
            <pc:sldMk cId="2591335079" sldId="337"/>
            <ac:spMk id="4"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8/10/2022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8/10/2022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8/10/2022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dirty="0"/>
              <a:pPr/>
              <a:t>8/10/2022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8/10/2022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8/10/2022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60.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190.png"/><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1191" y="733048"/>
            <a:ext cx="10993549" cy="1475013"/>
          </a:xfrm>
        </p:spPr>
        <p:txBody>
          <a:bodyPr/>
          <a:lstStyle/>
          <a:p>
            <a:r>
              <a:rPr lang="en-US" b="1" dirty="0"/>
              <a:t>BT201</a:t>
            </a:r>
          </a:p>
        </p:txBody>
      </p:sp>
      <p:sp>
        <p:nvSpPr>
          <p:cNvPr id="4" name="Subtitle 2"/>
          <p:cNvSpPr txBox="1">
            <a:spLocks/>
          </p:cNvSpPr>
          <p:nvPr/>
        </p:nvSpPr>
        <p:spPr>
          <a:xfrm>
            <a:off x="5286441" y="4424393"/>
            <a:ext cx="3154783" cy="590321"/>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r>
              <a:rPr lang="en-US" sz="1800" b="1" dirty="0">
                <a:solidFill>
                  <a:schemeClr val="bg1">
                    <a:lumMod val="95000"/>
                  </a:schemeClr>
                </a:solidFill>
              </a:rPr>
              <a:t>03/08/2022</a:t>
            </a:r>
          </a:p>
        </p:txBody>
      </p:sp>
      <p:sp>
        <p:nvSpPr>
          <p:cNvPr id="6" name="TextBox 5"/>
          <p:cNvSpPr txBox="1"/>
          <p:nvPr/>
        </p:nvSpPr>
        <p:spPr>
          <a:xfrm>
            <a:off x="2220685" y="3513908"/>
            <a:ext cx="8536311" cy="707886"/>
          </a:xfrm>
          <a:prstGeom prst="rect">
            <a:avLst/>
          </a:prstGeom>
          <a:noFill/>
        </p:spPr>
        <p:txBody>
          <a:bodyPr wrap="none" rtlCol="0">
            <a:spAutoFit/>
          </a:bodyPr>
          <a:lstStyle/>
          <a:p>
            <a:r>
              <a:rPr lang="en-US" sz="4000" b="1" dirty="0">
                <a:solidFill>
                  <a:srgbClr val="92D050"/>
                </a:solidFill>
              </a:rPr>
              <a:t>Biochemical Process Calculations</a:t>
            </a:r>
          </a:p>
        </p:txBody>
      </p:sp>
    </p:spTree>
    <p:extLst>
      <p:ext uri="{BB962C8B-B14F-4D97-AF65-F5344CB8AC3E}">
        <p14:creationId xmlns:p14="http://schemas.microsoft.com/office/powerpoint/2010/main" val="14253747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4473" y="630611"/>
            <a:ext cx="11347554" cy="584616"/>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Material balances: law of conservation of mass</a:t>
            </a:r>
          </a:p>
        </p:txBody>
      </p:sp>
      <p:sp>
        <p:nvSpPr>
          <p:cNvPr id="3" name="Rectangle 2"/>
          <p:cNvSpPr/>
          <p:nvPr/>
        </p:nvSpPr>
        <p:spPr>
          <a:xfrm>
            <a:off x="903566" y="1846608"/>
            <a:ext cx="7094022" cy="3477875"/>
          </a:xfrm>
          <a:prstGeom prst="rect">
            <a:avLst/>
          </a:prstGeom>
        </p:spPr>
        <p:txBody>
          <a:bodyPr wrap="square">
            <a:spAutoFit/>
          </a:bodyPr>
          <a:lstStyle/>
          <a:p>
            <a:pPr marL="342900" indent="-342900">
              <a:buFont typeface="Arial" panose="020B0604020202020204" pitchFamily="34" charset="0"/>
              <a:buChar char="•"/>
            </a:pPr>
            <a:r>
              <a:rPr lang="en-US" sz="2000" dirty="0"/>
              <a:t>Total mass of a closed system is constant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Mass can not be created or destroyed</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For  a chemical  reaction</a:t>
            </a:r>
          </a:p>
          <a:p>
            <a:pPr marL="342900" indent="-342900">
              <a:buFont typeface="Arial" panose="020B0604020202020204" pitchFamily="34" charset="0"/>
              <a:buChar char="•"/>
            </a:pPr>
            <a:endParaRPr lang="en-US" sz="2000" dirty="0"/>
          </a:p>
          <a:p>
            <a:pPr marL="1257300" lvl="2" indent="-342900">
              <a:buFont typeface="Arial" panose="020B0604020202020204" pitchFamily="34" charset="0"/>
              <a:buChar char="•"/>
            </a:pPr>
            <a:r>
              <a:rPr lang="en-US" sz="2000" dirty="0"/>
              <a:t>Mass of reactant =mass of product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solidFill>
                  <a:srgbClr val="FF0000"/>
                </a:solidFill>
              </a:rPr>
              <a:t>Fundamental basis of material balance</a:t>
            </a:r>
          </a:p>
        </p:txBody>
      </p:sp>
    </p:spTree>
    <p:extLst>
      <p:ext uri="{BB962C8B-B14F-4D97-AF65-F5344CB8AC3E}">
        <p14:creationId xmlns:p14="http://schemas.microsoft.com/office/powerpoint/2010/main" val="32049246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34195" y="1572288"/>
            <a:ext cx="6248827" cy="707886"/>
          </a:xfrm>
          <a:prstGeom prst="rect">
            <a:avLst/>
          </a:prstGeom>
        </p:spPr>
        <p:txBody>
          <a:bodyPr wrap="none">
            <a:spAutoFit/>
          </a:bodyPr>
          <a:lstStyle/>
          <a:p>
            <a:r>
              <a:rPr lang="en-US" sz="2000" dirty="0">
                <a:solidFill>
                  <a:srgbClr val="FF0000"/>
                </a:solidFill>
              </a:rPr>
              <a:t>What can happen to a materials entering the system?</a:t>
            </a:r>
          </a:p>
          <a:p>
            <a:r>
              <a:rPr lang="en-US" sz="2000" dirty="0">
                <a:solidFill>
                  <a:srgbClr val="FF0000"/>
                </a:solidFill>
              </a:rPr>
              <a:t> </a:t>
            </a:r>
          </a:p>
        </p:txBody>
      </p:sp>
      <p:sp>
        <p:nvSpPr>
          <p:cNvPr id="3" name="Oval 2"/>
          <p:cNvSpPr/>
          <p:nvPr/>
        </p:nvSpPr>
        <p:spPr>
          <a:xfrm>
            <a:off x="4715692" y="2468881"/>
            <a:ext cx="2690948" cy="188105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000"/>
          </a:p>
        </p:txBody>
      </p:sp>
      <p:sp>
        <p:nvSpPr>
          <p:cNvPr id="6" name="Right Arrow 5"/>
          <p:cNvSpPr/>
          <p:nvPr/>
        </p:nvSpPr>
        <p:spPr>
          <a:xfrm>
            <a:off x="3396343" y="3409407"/>
            <a:ext cx="1319349" cy="1828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 name="Rectangle 6"/>
          <p:cNvSpPr/>
          <p:nvPr/>
        </p:nvSpPr>
        <p:spPr>
          <a:xfrm>
            <a:off x="3282279" y="4349933"/>
            <a:ext cx="6522940" cy="2343655"/>
          </a:xfrm>
          <a:prstGeom prst="rect">
            <a:avLst/>
          </a:prstGeom>
        </p:spPr>
        <p:txBody>
          <a:bodyPr wrap="none">
            <a:spAutoFit/>
          </a:bodyPr>
          <a:lstStyle/>
          <a:p>
            <a:pPr marL="342900" indent="-342900">
              <a:lnSpc>
                <a:spcPct val="150000"/>
              </a:lnSpc>
              <a:buFont typeface="Wingdings" panose="05000000000000000000" pitchFamily="2" charset="2"/>
              <a:buChar char="§"/>
            </a:pPr>
            <a:r>
              <a:rPr lang="en-US" sz="2000" dirty="0"/>
              <a:t>Leaves the system</a:t>
            </a:r>
          </a:p>
          <a:p>
            <a:pPr marL="342900" indent="-342900">
              <a:lnSpc>
                <a:spcPct val="150000"/>
              </a:lnSpc>
              <a:buFont typeface="Wingdings" panose="05000000000000000000" pitchFamily="2" charset="2"/>
              <a:buChar char="§"/>
            </a:pPr>
            <a:r>
              <a:rPr lang="en-US" sz="2000" dirty="0"/>
              <a:t>Stays in the system</a:t>
            </a:r>
          </a:p>
          <a:p>
            <a:pPr marL="342900" indent="-342900">
              <a:lnSpc>
                <a:spcPct val="150000"/>
              </a:lnSpc>
              <a:buFont typeface="Wingdings" panose="05000000000000000000" pitchFamily="2" charset="2"/>
              <a:buChar char="§"/>
            </a:pPr>
            <a:r>
              <a:rPr lang="en-US" sz="2000" dirty="0"/>
              <a:t>Converted to another form by reaction</a:t>
            </a:r>
          </a:p>
          <a:p>
            <a:pPr marL="1257300" lvl="2" indent="-342900">
              <a:lnSpc>
                <a:spcPct val="150000"/>
              </a:lnSpc>
              <a:buFont typeface="Courier New" panose="02070309020205020404" pitchFamily="49" charset="0"/>
              <a:buChar char="o"/>
            </a:pPr>
            <a:r>
              <a:rPr lang="en-US" sz="2000" dirty="0"/>
              <a:t>get consumed and new materials are formed</a:t>
            </a:r>
          </a:p>
          <a:p>
            <a:pPr>
              <a:lnSpc>
                <a:spcPct val="150000"/>
              </a:lnSpc>
            </a:pPr>
            <a:r>
              <a:rPr lang="en-US" sz="2000" dirty="0"/>
              <a:t> </a:t>
            </a:r>
          </a:p>
        </p:txBody>
      </p:sp>
      <p:sp>
        <p:nvSpPr>
          <p:cNvPr id="8" name="Rectangle 7"/>
          <p:cNvSpPr/>
          <p:nvPr/>
        </p:nvSpPr>
        <p:spPr>
          <a:xfrm>
            <a:off x="474473" y="630611"/>
            <a:ext cx="11347554" cy="584616"/>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Cont.</a:t>
            </a:r>
          </a:p>
        </p:txBody>
      </p:sp>
      <p:sp>
        <p:nvSpPr>
          <p:cNvPr id="9" name="Right Arrow 8"/>
          <p:cNvSpPr/>
          <p:nvPr/>
        </p:nvSpPr>
        <p:spPr>
          <a:xfrm>
            <a:off x="7406640" y="3378928"/>
            <a:ext cx="1319349" cy="1828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Tree>
    <p:extLst>
      <p:ext uri="{BB962C8B-B14F-4D97-AF65-F5344CB8AC3E}">
        <p14:creationId xmlns:p14="http://schemas.microsoft.com/office/powerpoint/2010/main" val="290551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06715" y="1533099"/>
            <a:ext cx="8436925" cy="3970318"/>
          </a:xfrm>
          <a:prstGeom prst="rect">
            <a:avLst/>
          </a:prstGeom>
        </p:spPr>
        <p:txBody>
          <a:bodyPr wrap="none">
            <a:spAutoFit/>
          </a:bodyPr>
          <a:lstStyle/>
          <a:p>
            <a:pPr marL="285750" indent="-285750">
              <a:buFont typeface="Wingdings" panose="05000000000000000000" pitchFamily="2" charset="2"/>
              <a:buChar char="q"/>
            </a:pPr>
            <a:r>
              <a:rPr lang="en-US" dirty="0">
                <a:latin typeface="TimesTen-Roman"/>
              </a:rPr>
              <a:t>Terms</a:t>
            </a:r>
          </a:p>
          <a:p>
            <a:pPr marL="285750" indent="-285750">
              <a:buFont typeface="Wingdings" panose="05000000000000000000" pitchFamily="2" charset="2"/>
              <a:buChar char="§"/>
            </a:pPr>
            <a:endParaRPr lang="en-US" dirty="0">
              <a:latin typeface="TimesTen-Roman"/>
            </a:endParaRPr>
          </a:p>
          <a:p>
            <a:pPr marL="285750" indent="-285750">
              <a:buFont typeface="Wingdings" panose="05000000000000000000" pitchFamily="2" charset="2"/>
              <a:buChar char="§"/>
            </a:pPr>
            <a:r>
              <a:rPr lang="en-US" dirty="0">
                <a:latin typeface="TimesTen-Roman"/>
              </a:rPr>
              <a:t>Input: material entering the system</a:t>
            </a:r>
          </a:p>
          <a:p>
            <a:pPr marL="285750" indent="-285750">
              <a:buFont typeface="Wingdings" panose="05000000000000000000" pitchFamily="2" charset="2"/>
              <a:buChar char="§"/>
            </a:pPr>
            <a:endParaRPr lang="en-US" dirty="0">
              <a:latin typeface="TimesTen-Roman"/>
            </a:endParaRPr>
          </a:p>
          <a:p>
            <a:pPr marL="285750" indent="-285750">
              <a:buFont typeface="Wingdings" panose="05000000000000000000" pitchFamily="2" charset="2"/>
              <a:buChar char="§"/>
            </a:pPr>
            <a:r>
              <a:rPr lang="en-US" dirty="0">
                <a:latin typeface="TimesTen-Roman"/>
              </a:rPr>
              <a:t>Output: material leaving the system</a:t>
            </a:r>
          </a:p>
          <a:p>
            <a:pPr marL="285750" indent="-285750">
              <a:buFont typeface="Wingdings" panose="05000000000000000000" pitchFamily="2" charset="2"/>
              <a:buChar char="§"/>
            </a:pPr>
            <a:endParaRPr lang="en-US" dirty="0">
              <a:latin typeface="TimesTen-Roman"/>
            </a:endParaRPr>
          </a:p>
          <a:p>
            <a:pPr marL="285750" indent="-285750">
              <a:buFont typeface="Wingdings" panose="05000000000000000000" pitchFamily="2" charset="2"/>
              <a:buChar char="§"/>
            </a:pPr>
            <a:r>
              <a:rPr lang="en-US" dirty="0">
                <a:latin typeface="TimesTen-Roman"/>
              </a:rPr>
              <a:t>Accumulation: material staying in the system </a:t>
            </a:r>
          </a:p>
          <a:p>
            <a:pPr marL="285750" indent="-285750">
              <a:buFont typeface="Wingdings" panose="05000000000000000000" pitchFamily="2" charset="2"/>
              <a:buChar char="§"/>
            </a:pPr>
            <a:endParaRPr lang="en-US" dirty="0">
              <a:latin typeface="TimesTen-Roman"/>
            </a:endParaRPr>
          </a:p>
          <a:p>
            <a:pPr marL="285750" indent="-285750">
              <a:buFont typeface="Wingdings" panose="05000000000000000000" pitchFamily="2" charset="2"/>
              <a:buChar char="§"/>
            </a:pPr>
            <a:r>
              <a:rPr lang="en-US" dirty="0">
                <a:latin typeface="TimesTen-Roman"/>
              </a:rPr>
              <a:t>Consumption: due to reaction</a:t>
            </a:r>
          </a:p>
          <a:p>
            <a:pPr marL="285750" indent="-285750">
              <a:buFont typeface="Wingdings" panose="05000000000000000000" pitchFamily="2" charset="2"/>
              <a:buChar char="§"/>
            </a:pPr>
            <a:endParaRPr lang="en-US" dirty="0">
              <a:latin typeface="TimesTen-Roman"/>
            </a:endParaRPr>
          </a:p>
          <a:p>
            <a:pPr marL="285750" indent="-285750">
              <a:buFont typeface="Wingdings" panose="05000000000000000000" pitchFamily="2" charset="2"/>
              <a:buChar char="§"/>
            </a:pPr>
            <a:r>
              <a:rPr lang="en-US" dirty="0">
                <a:latin typeface="TimesTen-Roman"/>
              </a:rPr>
              <a:t>Formation/generation: raw material formed in the system due to other reaction</a:t>
            </a:r>
          </a:p>
          <a:p>
            <a:pPr marL="285750" indent="-285750">
              <a:buFont typeface="Wingdings" panose="05000000000000000000" pitchFamily="2" charset="2"/>
              <a:buChar char="§"/>
            </a:pPr>
            <a:endParaRPr lang="en-US" dirty="0">
              <a:latin typeface="TimesTen-Roman"/>
            </a:endParaRPr>
          </a:p>
          <a:p>
            <a:pPr marL="285750" indent="-285750">
              <a:buFont typeface="Wingdings" panose="05000000000000000000" pitchFamily="2" charset="2"/>
              <a:buChar char="§"/>
            </a:pPr>
            <a:endParaRPr lang="en-US" dirty="0">
              <a:latin typeface="TimesTen-Roman"/>
            </a:endParaRPr>
          </a:p>
          <a:p>
            <a:pPr marL="285750" indent="-285750">
              <a:buFont typeface="Wingdings" panose="05000000000000000000" pitchFamily="2" charset="2"/>
              <a:buChar char="Ø"/>
            </a:pPr>
            <a:r>
              <a:rPr lang="en-US" b="1" u="sng" dirty="0">
                <a:solidFill>
                  <a:srgbClr val="FF0000"/>
                </a:solidFill>
                <a:latin typeface="TimesTen-Roman"/>
              </a:rPr>
              <a:t>Equation</a:t>
            </a:r>
            <a:endParaRPr lang="en-US" b="1" u="sng" dirty="0">
              <a:solidFill>
                <a:srgbClr val="FF0000"/>
              </a:solidFill>
            </a:endParaRPr>
          </a:p>
        </p:txBody>
      </p:sp>
      <p:sp>
        <p:nvSpPr>
          <p:cNvPr id="3" name="Rectangle 2"/>
          <p:cNvSpPr/>
          <p:nvPr/>
        </p:nvSpPr>
        <p:spPr>
          <a:xfrm>
            <a:off x="1259670" y="5503417"/>
            <a:ext cx="10924786" cy="523220"/>
          </a:xfrm>
          <a:prstGeom prst="rect">
            <a:avLst/>
          </a:prstGeom>
        </p:spPr>
        <p:txBody>
          <a:bodyPr wrap="none">
            <a:spAutoFit/>
          </a:bodyPr>
          <a:lstStyle/>
          <a:p>
            <a:r>
              <a:rPr lang="en-US" b="1" dirty="0">
                <a:solidFill>
                  <a:srgbClr val="7030A0"/>
                </a:solidFill>
                <a:latin typeface="TimesTen-Roman"/>
              </a:rPr>
              <a:t>Rate of accumulation</a:t>
            </a:r>
            <a:r>
              <a:rPr lang="en-US" b="1" dirty="0">
                <a:latin typeface="TimesTen-Roman"/>
              </a:rPr>
              <a:t> </a:t>
            </a:r>
            <a:r>
              <a:rPr lang="en-US" b="1" dirty="0">
                <a:latin typeface="Times New Roman" panose="02020603050405020304" pitchFamily="18" charset="0"/>
                <a:cs typeface="Times New Roman" panose="02020603050405020304" pitchFamily="18" charset="0"/>
              </a:rPr>
              <a:t>═</a:t>
            </a:r>
            <a:r>
              <a:rPr lang="en-US" b="1" dirty="0">
                <a:latin typeface="TimesTen-Roman"/>
              </a:rPr>
              <a:t> </a:t>
            </a:r>
            <a:r>
              <a:rPr lang="en-US" b="1" dirty="0">
                <a:solidFill>
                  <a:srgbClr val="00B050"/>
                </a:solidFill>
                <a:latin typeface="TimesTen-Roman"/>
              </a:rPr>
              <a:t>Rate of in  </a:t>
            </a:r>
            <a:r>
              <a:rPr lang="en-US" b="1" dirty="0">
                <a:latin typeface="TimesTen-Roman"/>
              </a:rPr>
              <a:t>—</a:t>
            </a:r>
            <a:r>
              <a:rPr lang="en-US" b="1" dirty="0">
                <a:solidFill>
                  <a:srgbClr val="00B050"/>
                </a:solidFill>
                <a:latin typeface="TimesTen-Roman"/>
              </a:rPr>
              <a:t>  </a:t>
            </a:r>
            <a:r>
              <a:rPr lang="en-US" b="1" dirty="0">
                <a:solidFill>
                  <a:srgbClr val="FF0000"/>
                </a:solidFill>
                <a:latin typeface="TimesTen-Roman"/>
              </a:rPr>
              <a:t>Rate of out  </a:t>
            </a:r>
            <a:r>
              <a:rPr lang="en-US" sz="2800" b="1" dirty="0">
                <a:latin typeface="Times New Roman" panose="02020603050405020304" pitchFamily="18" charset="0"/>
                <a:cs typeface="Times New Roman" panose="02020603050405020304" pitchFamily="18" charset="0"/>
              </a:rPr>
              <a:t>+</a:t>
            </a:r>
            <a:r>
              <a:rPr lang="en-US" sz="2800" b="1" dirty="0">
                <a:solidFill>
                  <a:srgbClr val="00B050"/>
                </a:solidFill>
                <a:latin typeface="TimesTen-Roman"/>
              </a:rPr>
              <a:t> </a:t>
            </a:r>
            <a:r>
              <a:rPr lang="en-US" b="1" dirty="0">
                <a:solidFill>
                  <a:srgbClr val="00B050"/>
                </a:solidFill>
                <a:latin typeface="TimesTen-Roman"/>
              </a:rPr>
              <a:t>  </a:t>
            </a:r>
            <a:r>
              <a:rPr lang="en-US" b="1" dirty="0">
                <a:solidFill>
                  <a:srgbClr val="FFC000"/>
                </a:solidFill>
                <a:latin typeface="TimesTen-Roman"/>
              </a:rPr>
              <a:t>Rate of generation </a:t>
            </a:r>
            <a:r>
              <a:rPr lang="en-US" b="1" dirty="0">
                <a:latin typeface="TimesTen-Roman"/>
              </a:rPr>
              <a:t>—</a:t>
            </a:r>
            <a:r>
              <a:rPr lang="en-US" b="1" dirty="0">
                <a:solidFill>
                  <a:srgbClr val="00B050"/>
                </a:solidFill>
                <a:latin typeface="TimesTen-Roman"/>
              </a:rPr>
              <a:t>   </a:t>
            </a:r>
            <a:r>
              <a:rPr lang="en-US" b="1" dirty="0">
                <a:solidFill>
                  <a:srgbClr val="00B0F0"/>
                </a:solidFill>
                <a:latin typeface="TimesTen-Roman"/>
              </a:rPr>
              <a:t>Rate of consumption</a:t>
            </a:r>
          </a:p>
        </p:txBody>
      </p:sp>
      <p:sp>
        <p:nvSpPr>
          <p:cNvPr id="4" name="Right Arrow 3"/>
          <p:cNvSpPr/>
          <p:nvPr/>
        </p:nvSpPr>
        <p:spPr>
          <a:xfrm>
            <a:off x="6722063" y="2736668"/>
            <a:ext cx="1319349" cy="1828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5" name="Rectangle 4"/>
          <p:cNvSpPr/>
          <p:nvPr/>
        </p:nvSpPr>
        <p:spPr>
          <a:xfrm>
            <a:off x="8041412" y="1933302"/>
            <a:ext cx="1789611" cy="17896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rgbClr val="7030A0"/>
                </a:solidFill>
                <a:latin typeface="TimesTen-Roman"/>
              </a:rPr>
              <a:t>Accumulation</a:t>
            </a:r>
          </a:p>
          <a:p>
            <a:pPr algn="ctr"/>
            <a:endParaRPr lang="en-US" b="1" dirty="0">
              <a:latin typeface="TimesTen-Roman"/>
            </a:endParaRPr>
          </a:p>
          <a:p>
            <a:pPr algn="ctr"/>
            <a:r>
              <a:rPr lang="en-US" b="1" dirty="0">
                <a:solidFill>
                  <a:srgbClr val="FFC000"/>
                </a:solidFill>
                <a:latin typeface="TimesTen-Roman"/>
              </a:rPr>
              <a:t>Generation</a:t>
            </a:r>
          </a:p>
          <a:p>
            <a:pPr algn="ctr"/>
            <a:endParaRPr lang="en-US" b="1" dirty="0">
              <a:solidFill>
                <a:srgbClr val="FFC000"/>
              </a:solidFill>
              <a:latin typeface="TimesTen-Roman"/>
            </a:endParaRPr>
          </a:p>
          <a:p>
            <a:pPr algn="ctr"/>
            <a:r>
              <a:rPr lang="en-US" b="1" dirty="0">
                <a:solidFill>
                  <a:srgbClr val="00B0F0"/>
                </a:solidFill>
                <a:latin typeface="TimesTen-Roman"/>
              </a:rPr>
              <a:t>Consumptio</a:t>
            </a:r>
            <a:r>
              <a:rPr lang="en-US" b="1" dirty="0">
                <a:solidFill>
                  <a:schemeClr val="accent3">
                    <a:lumMod val="75000"/>
                  </a:schemeClr>
                </a:solidFill>
                <a:latin typeface="TimesTen-Roman"/>
              </a:rPr>
              <a:t>n</a:t>
            </a:r>
            <a:endParaRPr lang="en-US" b="1" dirty="0">
              <a:solidFill>
                <a:srgbClr val="FFC000"/>
              </a:solidFill>
              <a:latin typeface="TimesTen-Roman"/>
            </a:endParaRPr>
          </a:p>
          <a:p>
            <a:pPr algn="ctr"/>
            <a:endParaRPr lang="en-US" b="1" dirty="0"/>
          </a:p>
        </p:txBody>
      </p:sp>
      <p:sp>
        <p:nvSpPr>
          <p:cNvPr id="6" name="Right Arrow 5"/>
          <p:cNvSpPr/>
          <p:nvPr/>
        </p:nvSpPr>
        <p:spPr>
          <a:xfrm>
            <a:off x="9856884" y="2714000"/>
            <a:ext cx="1319349" cy="1828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7" name="Rectangle 6"/>
          <p:cNvSpPr/>
          <p:nvPr/>
        </p:nvSpPr>
        <p:spPr>
          <a:xfrm>
            <a:off x="6642334" y="2344668"/>
            <a:ext cx="825867" cy="369332"/>
          </a:xfrm>
          <a:prstGeom prst="rect">
            <a:avLst/>
          </a:prstGeom>
        </p:spPr>
        <p:txBody>
          <a:bodyPr wrap="none">
            <a:spAutoFit/>
          </a:bodyPr>
          <a:lstStyle/>
          <a:p>
            <a:r>
              <a:rPr lang="en-US" b="1" dirty="0">
                <a:solidFill>
                  <a:srgbClr val="00B050"/>
                </a:solidFill>
                <a:latin typeface="TimesTen-Roman"/>
              </a:rPr>
              <a:t>Input:</a:t>
            </a:r>
          </a:p>
        </p:txBody>
      </p:sp>
      <p:sp>
        <p:nvSpPr>
          <p:cNvPr id="8" name="Rectangle 7"/>
          <p:cNvSpPr/>
          <p:nvPr/>
        </p:nvSpPr>
        <p:spPr>
          <a:xfrm>
            <a:off x="10260811" y="2344668"/>
            <a:ext cx="1018227" cy="369332"/>
          </a:xfrm>
          <a:prstGeom prst="rect">
            <a:avLst/>
          </a:prstGeom>
        </p:spPr>
        <p:txBody>
          <a:bodyPr wrap="none">
            <a:spAutoFit/>
          </a:bodyPr>
          <a:lstStyle/>
          <a:p>
            <a:r>
              <a:rPr lang="en-US" b="1" dirty="0">
                <a:solidFill>
                  <a:srgbClr val="FF0000"/>
                </a:solidFill>
                <a:latin typeface="TimesTen-Roman"/>
              </a:rPr>
              <a:t>Output:</a:t>
            </a:r>
          </a:p>
        </p:txBody>
      </p:sp>
      <p:sp>
        <p:nvSpPr>
          <p:cNvPr id="9" name="Rectangle 8"/>
          <p:cNvSpPr/>
          <p:nvPr/>
        </p:nvSpPr>
        <p:spPr>
          <a:xfrm>
            <a:off x="474473" y="630611"/>
            <a:ext cx="11347554" cy="584616"/>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Cont.</a:t>
            </a:r>
          </a:p>
        </p:txBody>
      </p:sp>
    </p:spTree>
    <p:extLst>
      <p:ext uri="{BB962C8B-B14F-4D97-AF65-F5344CB8AC3E}">
        <p14:creationId xmlns:p14="http://schemas.microsoft.com/office/powerpoint/2010/main" val="4136515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4473" y="630611"/>
            <a:ext cx="11347554" cy="584616"/>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Types of material balances </a:t>
            </a:r>
          </a:p>
        </p:txBody>
      </p:sp>
      <p:sp>
        <p:nvSpPr>
          <p:cNvPr id="3" name="Rectangle 2"/>
          <p:cNvSpPr/>
          <p:nvPr/>
        </p:nvSpPr>
        <p:spPr>
          <a:xfrm>
            <a:off x="623226" y="1533098"/>
            <a:ext cx="7813357" cy="4708981"/>
          </a:xfrm>
          <a:prstGeom prst="rect">
            <a:avLst/>
          </a:prstGeom>
        </p:spPr>
        <p:txBody>
          <a:bodyPr wrap="none">
            <a:spAutoFit/>
          </a:bodyPr>
          <a:lstStyle/>
          <a:p>
            <a:pPr marL="285750" indent="-285750">
              <a:buFont typeface="Courier New" panose="02070309020205020404" pitchFamily="49" charset="0"/>
              <a:buChar char="o"/>
            </a:pPr>
            <a:r>
              <a:rPr lang="en-US" sz="2000" b="1" u="sng" dirty="0"/>
              <a:t>Total material balance</a:t>
            </a:r>
          </a:p>
          <a:p>
            <a:pPr marL="285750" indent="-285750">
              <a:buFont typeface="Arial" panose="020B0604020202020204" pitchFamily="34" charset="0"/>
              <a:buChar char="•"/>
            </a:pPr>
            <a:endParaRPr lang="en-US" sz="2000" dirty="0"/>
          </a:p>
          <a:p>
            <a:pPr marL="742950" lvl="1" indent="-285750">
              <a:buFont typeface="Arial" panose="020B0604020202020204" pitchFamily="34" charset="0"/>
              <a:buChar char="•"/>
            </a:pPr>
            <a:r>
              <a:rPr lang="en-US" sz="2000" dirty="0"/>
              <a:t>Combination of all the component balance</a:t>
            </a:r>
          </a:p>
          <a:p>
            <a:pPr marL="1200150" lvl="2" indent="-285750">
              <a:buFont typeface="Arial" panose="020B0604020202020204" pitchFamily="34" charset="0"/>
              <a:buChar char="•"/>
            </a:pPr>
            <a:r>
              <a:rPr lang="en-US" sz="2000" dirty="0"/>
              <a:t>Total mass does not change,     in-out=accumulation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Courier New" panose="02070309020205020404" pitchFamily="49" charset="0"/>
              <a:buChar char="o"/>
            </a:pPr>
            <a:r>
              <a:rPr lang="en-US" sz="2000" b="1" u="sng" dirty="0"/>
              <a:t>Component balance</a:t>
            </a:r>
          </a:p>
          <a:p>
            <a:pPr marL="742950" lvl="1" indent="-285750">
              <a:buFont typeface="Arial" panose="020B0604020202020204" pitchFamily="34" charset="0"/>
              <a:buChar char="•"/>
            </a:pPr>
            <a:r>
              <a:rPr lang="en-US" sz="2000" dirty="0"/>
              <a:t>Each component balance</a:t>
            </a:r>
          </a:p>
          <a:p>
            <a:pPr marL="742950" lvl="1" indent="-285750">
              <a:buFont typeface="Arial" panose="020B0604020202020204" pitchFamily="34" charset="0"/>
              <a:buChar char="•"/>
            </a:pPr>
            <a:r>
              <a:rPr lang="en-US" sz="2000" dirty="0"/>
              <a:t>Non reactive/inert component, consumption=0, generation=0</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Courier New" panose="02070309020205020404" pitchFamily="49" charset="0"/>
              <a:buChar char="o"/>
            </a:pPr>
            <a:r>
              <a:rPr lang="en-US" sz="2000" b="1" u="sng" dirty="0"/>
              <a:t>At steady state </a:t>
            </a:r>
          </a:p>
          <a:p>
            <a:pPr marL="742950" lvl="1" indent="-285750">
              <a:buFont typeface="Arial" panose="020B0604020202020204" pitchFamily="34" charset="0"/>
              <a:buChar char="•"/>
            </a:pPr>
            <a:r>
              <a:rPr lang="en-US" sz="2000" dirty="0"/>
              <a:t>accumulation=0</a:t>
            </a:r>
          </a:p>
          <a:p>
            <a:pPr marL="285750" indent="-285750">
              <a:buFont typeface="Arial" panose="020B0604020202020204" pitchFamily="34" charset="0"/>
              <a:buChar char="•"/>
            </a:pPr>
            <a:endParaRPr lang="en-US" sz="2000" dirty="0"/>
          </a:p>
          <a:p>
            <a:r>
              <a:rPr lang="en-US" sz="2000" dirty="0"/>
              <a:t> </a:t>
            </a:r>
          </a:p>
        </p:txBody>
      </p:sp>
      <p:sp>
        <p:nvSpPr>
          <p:cNvPr id="4" name="Right Arrow 3"/>
          <p:cNvSpPr/>
          <p:nvPr/>
        </p:nvSpPr>
        <p:spPr>
          <a:xfrm>
            <a:off x="7293337" y="2063932"/>
            <a:ext cx="1319349" cy="1828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5" name="Rectangle 4"/>
          <p:cNvSpPr/>
          <p:nvPr/>
        </p:nvSpPr>
        <p:spPr>
          <a:xfrm>
            <a:off x="8638547" y="1632857"/>
            <a:ext cx="1789611" cy="122790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rgbClr val="7030A0"/>
                </a:solidFill>
                <a:latin typeface="TimesTen-Roman"/>
              </a:rPr>
              <a:t>Accumulation</a:t>
            </a:r>
            <a:endParaRPr lang="en-US" b="1" dirty="0">
              <a:latin typeface="TimesTen-Roman"/>
            </a:endParaRPr>
          </a:p>
          <a:p>
            <a:pPr algn="ctr"/>
            <a:r>
              <a:rPr lang="en-US" b="1" dirty="0">
                <a:solidFill>
                  <a:srgbClr val="FFC000"/>
                </a:solidFill>
                <a:latin typeface="TimesTen-Roman"/>
              </a:rPr>
              <a:t>Generation</a:t>
            </a:r>
          </a:p>
          <a:p>
            <a:pPr algn="ctr"/>
            <a:r>
              <a:rPr lang="en-US" b="1" dirty="0">
                <a:solidFill>
                  <a:srgbClr val="00B0F0"/>
                </a:solidFill>
                <a:latin typeface="TimesTen-Roman"/>
              </a:rPr>
              <a:t>Consumptio</a:t>
            </a:r>
            <a:r>
              <a:rPr lang="en-US" b="1" dirty="0">
                <a:solidFill>
                  <a:schemeClr val="accent3">
                    <a:lumMod val="75000"/>
                  </a:schemeClr>
                </a:solidFill>
                <a:latin typeface="TimesTen-Roman"/>
              </a:rPr>
              <a:t>n</a:t>
            </a:r>
            <a:endParaRPr lang="en-US" b="1" dirty="0">
              <a:solidFill>
                <a:srgbClr val="FFC000"/>
              </a:solidFill>
              <a:latin typeface="TimesTen-Roman"/>
            </a:endParaRPr>
          </a:p>
          <a:p>
            <a:pPr algn="ctr"/>
            <a:endParaRPr lang="en-US" b="1" dirty="0"/>
          </a:p>
        </p:txBody>
      </p:sp>
      <p:sp>
        <p:nvSpPr>
          <p:cNvPr id="6" name="Right Arrow 5"/>
          <p:cNvSpPr/>
          <p:nvPr/>
        </p:nvSpPr>
        <p:spPr>
          <a:xfrm>
            <a:off x="10428158" y="2155371"/>
            <a:ext cx="1319349" cy="1828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7" name="Rectangle 6"/>
          <p:cNvSpPr/>
          <p:nvPr/>
        </p:nvSpPr>
        <p:spPr>
          <a:xfrm>
            <a:off x="7325500" y="1632629"/>
            <a:ext cx="825867" cy="369332"/>
          </a:xfrm>
          <a:prstGeom prst="rect">
            <a:avLst/>
          </a:prstGeom>
        </p:spPr>
        <p:txBody>
          <a:bodyPr wrap="none">
            <a:spAutoFit/>
          </a:bodyPr>
          <a:lstStyle/>
          <a:p>
            <a:r>
              <a:rPr lang="en-US" b="1" dirty="0">
                <a:solidFill>
                  <a:srgbClr val="00B050"/>
                </a:solidFill>
                <a:latin typeface="TimesTen-Roman"/>
              </a:rPr>
              <a:t>Input:</a:t>
            </a:r>
          </a:p>
        </p:txBody>
      </p:sp>
      <p:sp>
        <p:nvSpPr>
          <p:cNvPr id="8" name="Rectangle 7"/>
          <p:cNvSpPr/>
          <p:nvPr/>
        </p:nvSpPr>
        <p:spPr>
          <a:xfrm>
            <a:off x="10803800" y="1772977"/>
            <a:ext cx="1018227" cy="369332"/>
          </a:xfrm>
          <a:prstGeom prst="rect">
            <a:avLst/>
          </a:prstGeom>
        </p:spPr>
        <p:txBody>
          <a:bodyPr wrap="none">
            <a:spAutoFit/>
          </a:bodyPr>
          <a:lstStyle/>
          <a:p>
            <a:r>
              <a:rPr lang="en-US" b="1" dirty="0">
                <a:solidFill>
                  <a:srgbClr val="FF0000"/>
                </a:solidFill>
                <a:latin typeface="TimesTen-Roman"/>
              </a:rPr>
              <a:t>Output:</a:t>
            </a:r>
          </a:p>
        </p:txBody>
      </p:sp>
    </p:spTree>
    <p:extLst>
      <p:ext uri="{BB962C8B-B14F-4D97-AF65-F5344CB8AC3E}">
        <p14:creationId xmlns:p14="http://schemas.microsoft.com/office/powerpoint/2010/main" val="30747337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4473" y="630611"/>
            <a:ext cx="11347554" cy="584616"/>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Degree of freedom (</a:t>
            </a:r>
            <a:r>
              <a:rPr lang="en-US" sz="4000" dirty="0" err="1"/>
              <a:t>dof</a:t>
            </a:r>
            <a:r>
              <a:rPr lang="en-US" sz="4000" dirty="0"/>
              <a:t>) analysis</a:t>
            </a:r>
          </a:p>
        </p:txBody>
      </p:sp>
      <p:sp>
        <p:nvSpPr>
          <p:cNvPr id="3" name="Rectangle 2"/>
          <p:cNvSpPr/>
          <p:nvPr/>
        </p:nvSpPr>
        <p:spPr>
          <a:xfrm>
            <a:off x="913272" y="1598294"/>
            <a:ext cx="9655207" cy="4708981"/>
          </a:xfrm>
          <a:prstGeom prst="rect">
            <a:avLst/>
          </a:prstGeom>
        </p:spPr>
        <p:txBody>
          <a:bodyPr wrap="none">
            <a:spAutoFit/>
          </a:bodyPr>
          <a:lstStyle/>
          <a:p>
            <a:pPr marL="285750" indent="-285750">
              <a:buFont typeface="Arial" panose="020B0604020202020204" pitchFamily="34" charset="0"/>
              <a:buChar char="•"/>
            </a:pPr>
            <a:r>
              <a:rPr lang="en-US" sz="2000" dirty="0"/>
              <a:t>To check the solvable or not</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After calculation you may find out that there is not enough information</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To avoid it do degree of freedom analysis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solidFill>
                  <a:srgbClr val="FF0000"/>
                </a:solidFill>
              </a:rPr>
              <a:t>Method</a:t>
            </a:r>
          </a:p>
          <a:p>
            <a:pPr marL="285750" indent="-285750">
              <a:buFont typeface="Arial" panose="020B0604020202020204" pitchFamily="34" charset="0"/>
              <a:buChar char="•"/>
            </a:pPr>
            <a:endParaRPr lang="en-US" sz="2000" dirty="0"/>
          </a:p>
          <a:p>
            <a:pPr marL="1200150" lvl="2" indent="-285750">
              <a:buFont typeface="Arial" panose="020B0604020202020204" pitchFamily="34" charset="0"/>
              <a:buChar char="•"/>
            </a:pPr>
            <a:r>
              <a:rPr lang="en-US" sz="2000" dirty="0"/>
              <a:t>Draw flowchart and label it</a:t>
            </a:r>
          </a:p>
          <a:p>
            <a:pPr marL="1200150" lvl="2" indent="-285750">
              <a:buFont typeface="Arial" panose="020B0604020202020204" pitchFamily="34" charset="0"/>
              <a:buChar char="•"/>
            </a:pPr>
            <a:r>
              <a:rPr lang="en-US" sz="2000" dirty="0"/>
              <a:t>All the information associated with problem incorporate in the flowchart</a:t>
            </a:r>
          </a:p>
          <a:p>
            <a:pPr marL="1200150" lvl="2" indent="-285750">
              <a:buFont typeface="Arial" panose="020B0604020202020204" pitchFamily="34" charset="0"/>
              <a:buChar char="•"/>
            </a:pPr>
            <a:r>
              <a:rPr lang="en-US" sz="2000" dirty="0"/>
              <a:t>Mention/entered all the relationship </a:t>
            </a:r>
          </a:p>
          <a:p>
            <a:pPr marL="285750" indent="-285750">
              <a:buFont typeface="Arial" panose="020B0604020202020204" pitchFamily="34" charset="0"/>
              <a:buChar char="•"/>
            </a:pPr>
            <a:endParaRPr lang="en-US" sz="2000" dirty="0"/>
          </a:p>
          <a:p>
            <a:pPr marL="742950" lvl="1" indent="-285750">
              <a:buFont typeface="Arial" panose="020B0604020202020204" pitchFamily="34" charset="0"/>
              <a:buChar char="•"/>
            </a:pPr>
            <a:r>
              <a:rPr lang="en-US" sz="2000" dirty="0"/>
              <a:t>How many unknown variables on the flow chart</a:t>
            </a:r>
          </a:p>
          <a:p>
            <a:pPr marL="742950" lvl="1" indent="-285750">
              <a:buFont typeface="Arial" panose="020B0604020202020204" pitchFamily="34" charset="0"/>
              <a:buChar char="•"/>
            </a:pPr>
            <a:endParaRPr lang="en-US" sz="2000" dirty="0"/>
          </a:p>
          <a:p>
            <a:pPr marL="742950" lvl="1" indent="-285750">
              <a:buFont typeface="Arial" panose="020B0604020202020204" pitchFamily="34" charset="0"/>
              <a:buChar char="•"/>
            </a:pPr>
            <a:r>
              <a:rPr lang="en-US" sz="2000" dirty="0"/>
              <a:t>Count number of independent equation related with these unknown variables</a:t>
            </a:r>
          </a:p>
        </p:txBody>
      </p:sp>
    </p:spTree>
    <p:extLst>
      <p:ext uri="{BB962C8B-B14F-4D97-AF65-F5344CB8AC3E}">
        <p14:creationId xmlns:p14="http://schemas.microsoft.com/office/powerpoint/2010/main" val="2717592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47293" y="1441978"/>
            <a:ext cx="9325061" cy="5016758"/>
          </a:xfrm>
          <a:prstGeom prst="rect">
            <a:avLst/>
          </a:prstGeom>
        </p:spPr>
        <p:txBody>
          <a:bodyPr wrap="square">
            <a:spAutoFit/>
          </a:bodyPr>
          <a:lstStyle/>
          <a:p>
            <a:r>
              <a:rPr lang="en-US" sz="2000" dirty="0">
                <a:solidFill>
                  <a:srgbClr val="FF0000"/>
                </a:solidFill>
              </a:rPr>
              <a:t>DOF</a:t>
            </a:r>
            <a:r>
              <a:rPr lang="en-US" sz="2000" dirty="0"/>
              <a:t> </a:t>
            </a:r>
            <a:r>
              <a:rPr lang="en-US" sz="2000" dirty="0">
                <a:latin typeface="Times New Roman" panose="02020603050405020304" pitchFamily="18" charset="0"/>
                <a:cs typeface="Times New Roman" panose="02020603050405020304" pitchFamily="18" charset="0"/>
              </a:rPr>
              <a:t>═ </a:t>
            </a:r>
            <a:r>
              <a:rPr lang="en-US" sz="2000" dirty="0">
                <a:solidFill>
                  <a:srgbClr val="00B050"/>
                </a:solidFill>
              </a:rPr>
              <a:t>number of unknown </a:t>
            </a:r>
            <a:r>
              <a:rPr lang="en-US" sz="2000" b="1" dirty="0">
                <a:latin typeface="TimesTen-Roman"/>
              </a:rPr>
              <a:t>—</a:t>
            </a:r>
            <a:r>
              <a:rPr lang="en-US" sz="2000" dirty="0"/>
              <a:t> </a:t>
            </a:r>
            <a:r>
              <a:rPr lang="en-US" sz="2000" dirty="0">
                <a:solidFill>
                  <a:srgbClr val="00B0F0"/>
                </a:solidFill>
              </a:rPr>
              <a:t>number of independent equation</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If  </a:t>
            </a:r>
            <a:r>
              <a:rPr lang="en-US" sz="2000" b="1" dirty="0">
                <a:solidFill>
                  <a:srgbClr val="FF0000"/>
                </a:solidFill>
              </a:rPr>
              <a:t>DOF </a:t>
            </a:r>
            <a:r>
              <a:rPr lang="en-US" sz="2000" b="1" dirty="0">
                <a:solidFill>
                  <a:srgbClr val="FF0000"/>
                </a:solidFill>
                <a:cs typeface="Times New Roman" panose="02020603050405020304" pitchFamily="18" charset="0"/>
              </a:rPr>
              <a:t>═ </a:t>
            </a:r>
            <a:r>
              <a:rPr lang="en-US" sz="2000" b="1" dirty="0">
                <a:solidFill>
                  <a:srgbClr val="FF0000"/>
                </a:solidFill>
              </a:rPr>
              <a:t>0</a:t>
            </a:r>
            <a:r>
              <a:rPr lang="en-US" sz="2000" dirty="0"/>
              <a:t>, </a:t>
            </a:r>
          </a:p>
          <a:p>
            <a:pPr marL="914400" lvl="1" indent="-457200">
              <a:buFont typeface="Arial" panose="020B0604020202020204" pitchFamily="34" charset="0"/>
              <a:buChar char="•"/>
            </a:pPr>
            <a:r>
              <a:rPr lang="en-US" sz="2000" dirty="0"/>
              <a:t>Problem can be solved</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If </a:t>
            </a:r>
            <a:r>
              <a:rPr lang="en-US" sz="2000" b="1" dirty="0">
                <a:solidFill>
                  <a:srgbClr val="FF0000"/>
                </a:solidFill>
              </a:rPr>
              <a:t>DOF</a:t>
            </a:r>
            <a:r>
              <a:rPr lang="en-US" sz="2000" b="1" dirty="0">
                <a:solidFill>
                  <a:srgbClr val="FF0000"/>
                </a:solidFill>
                <a:cs typeface="Times New Roman" panose="02020603050405020304" pitchFamily="18" charset="0"/>
              </a:rPr>
              <a:t> </a:t>
            </a:r>
            <a:r>
              <a:rPr lang="en-US" sz="2000" b="1" dirty="0">
                <a:solidFill>
                  <a:srgbClr val="FF0000"/>
                </a:solidFill>
                <a:latin typeface="Times New Roman" panose="02020603050405020304" pitchFamily="18" charset="0"/>
                <a:cs typeface="Times New Roman" panose="02020603050405020304" pitchFamily="18" charset="0"/>
              </a:rPr>
              <a:t>&gt; </a:t>
            </a:r>
            <a:r>
              <a:rPr lang="en-US" sz="2000" b="1" dirty="0">
                <a:solidFill>
                  <a:srgbClr val="FF0000"/>
                </a:solidFill>
                <a:cs typeface="Times New Roman" panose="02020603050405020304" pitchFamily="18" charset="0"/>
              </a:rPr>
              <a:t>0</a:t>
            </a:r>
            <a:endParaRPr lang="en-US" sz="2000" dirty="0"/>
          </a:p>
          <a:p>
            <a:pPr marL="342900" indent="-342900">
              <a:buFont typeface="Arial" panose="020B0604020202020204" pitchFamily="34" charset="0"/>
              <a:buChar char="•"/>
            </a:pPr>
            <a:endParaRPr lang="en-US" sz="2000" dirty="0"/>
          </a:p>
          <a:p>
            <a:pPr marL="800100" lvl="1" indent="-342900">
              <a:buFont typeface="Arial" panose="020B0604020202020204" pitchFamily="34" charset="0"/>
              <a:buChar char="•"/>
            </a:pPr>
            <a:r>
              <a:rPr lang="en-US" sz="2000" dirty="0"/>
              <a:t>More unknown than independent  equation</a:t>
            </a:r>
          </a:p>
          <a:p>
            <a:pPr marL="800100" lvl="1" indent="-342900">
              <a:buFont typeface="Arial" panose="020B0604020202020204" pitchFamily="34" charset="0"/>
              <a:buChar char="•"/>
            </a:pPr>
            <a:r>
              <a:rPr lang="en-US" sz="2000" dirty="0"/>
              <a:t>At least DOF number of variables need to be fixed to solve the problem</a:t>
            </a:r>
          </a:p>
          <a:p>
            <a:endParaRPr lang="en-US" sz="2000" dirty="0"/>
          </a:p>
          <a:p>
            <a:pPr marL="342900" indent="-342900">
              <a:buFont typeface="Arial" panose="020B0604020202020204" pitchFamily="34" charset="0"/>
              <a:buChar char="•"/>
            </a:pPr>
            <a:endParaRPr lang="en-US" sz="2000" dirty="0"/>
          </a:p>
          <a:p>
            <a:pPr marL="342900" indent="-342900">
              <a:buFont typeface="Wingdings" panose="05000000000000000000" pitchFamily="2" charset="2"/>
              <a:buChar char="Ø"/>
            </a:pPr>
            <a:r>
              <a:rPr lang="en-US" sz="2000" dirty="0"/>
              <a:t>If </a:t>
            </a:r>
            <a:r>
              <a:rPr lang="en-US" sz="2000" b="1" dirty="0">
                <a:solidFill>
                  <a:srgbClr val="FF0000"/>
                </a:solidFill>
              </a:rPr>
              <a:t>DOF</a:t>
            </a:r>
            <a:r>
              <a:rPr lang="en-US" sz="2000" b="1" dirty="0">
                <a:solidFill>
                  <a:srgbClr val="FF0000"/>
                </a:solidFill>
                <a:cs typeface="Times New Roman" panose="02020603050405020304" pitchFamily="18" charset="0"/>
              </a:rPr>
              <a:t> </a:t>
            </a:r>
            <a:r>
              <a:rPr lang="en-US" sz="2000" b="1" dirty="0">
                <a:solidFill>
                  <a:srgbClr val="FF0000"/>
                </a:solidFill>
                <a:latin typeface="Times New Roman" panose="02020603050405020304" pitchFamily="18" charset="0"/>
                <a:cs typeface="Times New Roman" panose="02020603050405020304" pitchFamily="18" charset="0"/>
              </a:rPr>
              <a:t>&lt; </a:t>
            </a:r>
            <a:r>
              <a:rPr lang="en-US" sz="2000" b="1" dirty="0">
                <a:solidFill>
                  <a:srgbClr val="FF0000"/>
                </a:solidFill>
                <a:cs typeface="Times New Roman" panose="02020603050405020304" pitchFamily="18" charset="0"/>
              </a:rPr>
              <a:t>0</a:t>
            </a:r>
            <a:endParaRPr lang="en-US" sz="2000" dirty="0"/>
          </a:p>
          <a:p>
            <a:pPr marL="800100" lvl="1" indent="-342900">
              <a:buFont typeface="Arial" panose="020B0604020202020204" pitchFamily="34" charset="0"/>
              <a:buChar char="•"/>
            </a:pPr>
            <a:r>
              <a:rPr lang="en-US" sz="2000" dirty="0"/>
              <a:t>More independent equation than unknown</a:t>
            </a:r>
          </a:p>
          <a:p>
            <a:pPr marL="800100" lvl="1" indent="-342900">
              <a:buFont typeface="Arial" panose="020B0604020202020204" pitchFamily="34" charset="0"/>
              <a:buChar char="•"/>
            </a:pPr>
            <a:r>
              <a:rPr lang="en-US" sz="2000" dirty="0"/>
              <a:t>Over specified with redundant equations</a:t>
            </a:r>
          </a:p>
        </p:txBody>
      </p:sp>
      <p:sp>
        <p:nvSpPr>
          <p:cNvPr id="3" name="Rectangle 2"/>
          <p:cNvSpPr/>
          <p:nvPr/>
        </p:nvSpPr>
        <p:spPr>
          <a:xfrm>
            <a:off x="474473" y="630611"/>
            <a:ext cx="11347554" cy="584616"/>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Cont.</a:t>
            </a:r>
          </a:p>
        </p:txBody>
      </p:sp>
    </p:spTree>
    <p:extLst>
      <p:ext uri="{BB962C8B-B14F-4D97-AF65-F5344CB8AC3E}">
        <p14:creationId xmlns:p14="http://schemas.microsoft.com/office/powerpoint/2010/main" val="22688940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4473" y="630611"/>
            <a:ext cx="11347554" cy="584616"/>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Solving a material balance problem</a:t>
            </a:r>
          </a:p>
        </p:txBody>
      </p:sp>
      <p:sp>
        <p:nvSpPr>
          <p:cNvPr id="3" name="Rectangle 2"/>
          <p:cNvSpPr/>
          <p:nvPr/>
        </p:nvSpPr>
        <p:spPr>
          <a:xfrm>
            <a:off x="1003178" y="1215227"/>
            <a:ext cx="9616923" cy="5940088"/>
          </a:xfrm>
          <a:prstGeom prst="rect">
            <a:avLst/>
          </a:prstGeom>
        </p:spPr>
        <p:txBody>
          <a:bodyPr wrap="square">
            <a:spAutoFit/>
          </a:bodyPr>
          <a:lstStyle/>
          <a:p>
            <a:pPr marL="342900" indent="-342900">
              <a:buFont typeface="Wingdings" panose="05000000000000000000" pitchFamily="2" charset="2"/>
              <a:buChar char="q"/>
            </a:pPr>
            <a:r>
              <a:rPr lang="en-US" sz="2000" dirty="0">
                <a:solidFill>
                  <a:srgbClr val="FF0000"/>
                </a:solidFill>
              </a:rPr>
              <a:t>Choose a basis for calculation</a:t>
            </a:r>
          </a:p>
          <a:p>
            <a:endParaRPr lang="en-US" sz="2000" dirty="0"/>
          </a:p>
          <a:p>
            <a:pPr marL="800100" lvl="1" indent="-342900">
              <a:buFont typeface="Wingdings" panose="05000000000000000000" pitchFamily="2" charset="2"/>
              <a:buChar char="§"/>
            </a:pPr>
            <a:r>
              <a:rPr lang="en-US" sz="2000" dirty="0"/>
              <a:t>Appropriate basis = Easy calculation</a:t>
            </a:r>
          </a:p>
          <a:p>
            <a:pPr marL="800100" lvl="1" indent="-342900">
              <a:buFont typeface="Wingdings" panose="05000000000000000000" pitchFamily="2" charset="2"/>
              <a:buChar char="§"/>
            </a:pPr>
            <a:endParaRPr lang="en-US" sz="2000" dirty="0"/>
          </a:p>
          <a:p>
            <a:pPr marL="342900" indent="-342900">
              <a:buFont typeface="Courier New" panose="02070309020205020404" pitchFamily="49" charset="0"/>
              <a:buChar char="o"/>
            </a:pPr>
            <a:r>
              <a:rPr lang="en-US" sz="2000" dirty="0">
                <a:solidFill>
                  <a:srgbClr val="00B0F0"/>
                </a:solidFill>
              </a:rPr>
              <a:t>How to choose</a:t>
            </a:r>
          </a:p>
          <a:p>
            <a:pPr marL="1257300" lvl="2" indent="-342900">
              <a:buFont typeface="Arial" panose="020B0604020202020204" pitchFamily="34" charset="0"/>
              <a:buChar char="•"/>
            </a:pPr>
            <a:r>
              <a:rPr lang="en-US" sz="2000" dirty="0"/>
              <a:t>What information are given</a:t>
            </a:r>
          </a:p>
          <a:p>
            <a:pPr marL="1257300" lvl="2" indent="-342900">
              <a:buFont typeface="Arial" panose="020B0604020202020204" pitchFamily="34" charset="0"/>
              <a:buChar char="•"/>
            </a:pPr>
            <a:r>
              <a:rPr lang="en-US" sz="2000" dirty="0"/>
              <a:t>What do I need to find?</a:t>
            </a:r>
          </a:p>
          <a:p>
            <a:r>
              <a:rPr lang="en-US" sz="2000" dirty="0"/>
              <a:t> </a:t>
            </a:r>
          </a:p>
          <a:p>
            <a:pPr marL="800100" lvl="1" indent="-342900">
              <a:lnSpc>
                <a:spcPct val="150000"/>
              </a:lnSpc>
              <a:buFont typeface="Wingdings" panose="05000000000000000000" pitchFamily="2" charset="2"/>
              <a:buChar char="ü"/>
            </a:pPr>
            <a:r>
              <a:rPr lang="en-US" sz="2000" dirty="0"/>
              <a:t>If flow rate or mass is given use it as basis</a:t>
            </a:r>
          </a:p>
          <a:p>
            <a:pPr marL="800100" lvl="1" indent="-342900">
              <a:lnSpc>
                <a:spcPct val="150000"/>
              </a:lnSpc>
              <a:buFont typeface="Wingdings" panose="05000000000000000000" pitchFamily="2" charset="2"/>
              <a:buChar char="ü"/>
            </a:pPr>
            <a:r>
              <a:rPr lang="en-US" sz="2000" dirty="0"/>
              <a:t>If not specified assume a convenient amount or flow rate</a:t>
            </a:r>
          </a:p>
          <a:p>
            <a:pPr marL="800100" lvl="1" indent="-342900">
              <a:lnSpc>
                <a:spcPct val="150000"/>
              </a:lnSpc>
              <a:buFont typeface="Wingdings" panose="05000000000000000000" pitchFamily="2" charset="2"/>
              <a:buChar char="ü"/>
            </a:pPr>
            <a:r>
              <a:rPr lang="en-US" sz="2000" dirty="0"/>
              <a:t>Try to use mass flow rate instead of volumetric flow rate as basis</a:t>
            </a:r>
          </a:p>
          <a:p>
            <a:endParaRPr lang="en-US" sz="2000" dirty="0"/>
          </a:p>
          <a:p>
            <a:pPr marL="342900" indent="-342900">
              <a:lnSpc>
                <a:spcPct val="150000"/>
              </a:lnSpc>
              <a:buFont typeface="Wingdings" panose="05000000000000000000" pitchFamily="2" charset="2"/>
              <a:buChar char="§"/>
            </a:pPr>
            <a:r>
              <a:rPr lang="en-US" sz="2000" dirty="0"/>
              <a:t>Mention the basis in flowchart </a:t>
            </a:r>
          </a:p>
          <a:p>
            <a:pPr marL="342900" indent="-342900">
              <a:lnSpc>
                <a:spcPct val="150000"/>
              </a:lnSpc>
              <a:buFont typeface="Wingdings" panose="05000000000000000000" pitchFamily="2" charset="2"/>
              <a:buChar char="§"/>
            </a:pPr>
            <a:r>
              <a:rPr lang="en-US" sz="2000" dirty="0"/>
              <a:t>Write down all the independent equations with </a:t>
            </a:r>
          </a:p>
          <a:p>
            <a:pPr marL="342900" indent="-342900">
              <a:lnSpc>
                <a:spcPct val="150000"/>
              </a:lnSpc>
              <a:buFont typeface="Wingdings" panose="05000000000000000000" pitchFamily="2" charset="2"/>
              <a:buChar char="§"/>
            </a:pPr>
            <a:r>
              <a:rPr lang="en-US" sz="2000" dirty="0"/>
              <a:t>Do DOF analysis and solve the equations</a:t>
            </a:r>
          </a:p>
          <a:p>
            <a:endParaRPr lang="en-US" sz="2000" dirty="0"/>
          </a:p>
        </p:txBody>
      </p:sp>
    </p:spTree>
    <p:extLst>
      <p:ext uri="{BB962C8B-B14F-4D97-AF65-F5344CB8AC3E}">
        <p14:creationId xmlns:p14="http://schemas.microsoft.com/office/powerpoint/2010/main" val="707192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Rectangle 3"/>
              <p:cNvSpPr/>
              <p:nvPr/>
            </p:nvSpPr>
            <p:spPr>
              <a:xfrm>
                <a:off x="183718" y="1354007"/>
                <a:ext cx="12151895" cy="5772221"/>
              </a:xfrm>
              <a:prstGeom prst="rect">
                <a:avLst/>
              </a:prstGeom>
            </p:spPr>
            <p:txBody>
              <a:bodyPr wrap="square">
                <a:spAutoFit/>
              </a:bodyPr>
              <a:lstStyle/>
              <a:p>
                <a:r>
                  <a:rPr lang="en-US" dirty="0">
                    <a:solidFill>
                      <a:srgbClr val="000000"/>
                    </a:solidFill>
                    <a:latin typeface="TimesNewRomanPSMT"/>
                  </a:rPr>
                  <a:t>In the process industries, process streams are normally delivered to or removed from a process in pipes. The </a:t>
                </a:r>
                <a:r>
                  <a:rPr lang="en-US" b="1" dirty="0">
                    <a:solidFill>
                      <a:srgbClr val="0000EF"/>
                    </a:solidFill>
                    <a:latin typeface="TimesNewRomanPS-BoldMT"/>
                  </a:rPr>
                  <a:t>flow rate </a:t>
                </a:r>
                <a:r>
                  <a:rPr lang="en-US" dirty="0">
                    <a:solidFill>
                      <a:srgbClr val="000000"/>
                    </a:solidFill>
                    <a:latin typeface="TimesNewRomanPSMT"/>
                  </a:rPr>
                  <a:t>of a process stream is the rate at which material is transported through a carrying pipe/</a:t>
                </a:r>
                <a:r>
                  <a:rPr lang="en-US" dirty="0"/>
                  <a:t> process line/stream</a:t>
                </a:r>
                <a:r>
                  <a:rPr lang="en-US" dirty="0">
                    <a:solidFill>
                      <a:srgbClr val="000000"/>
                    </a:solidFill>
                    <a:latin typeface="TimesNewRomanPSMT"/>
                  </a:rPr>
                  <a:t>. </a:t>
                </a:r>
              </a:p>
              <a:p>
                <a:endParaRPr lang="en-US" dirty="0"/>
              </a:p>
              <a:p>
                <a:r>
                  <a:rPr lang="en-US" dirty="0"/>
                  <a:t>The flow rate of a process stream may be expressed as a (mass/time) or as a (volume/time). Suppose a fluid (gas or liquid) flows in the cylindrical pipe, where the shaded area represents a section perpendicular to the direction</a:t>
                </a:r>
                <a:endParaRPr lang="en-US" dirty="0">
                  <a:solidFill>
                    <a:srgbClr val="000000"/>
                  </a:solidFill>
                  <a:latin typeface="TimesNewRomanPSMT"/>
                </a:endParaRPr>
              </a:p>
              <a:p>
                <a:endParaRPr lang="en-US" dirty="0">
                  <a:solidFill>
                    <a:srgbClr val="000000"/>
                  </a:solidFill>
                  <a:latin typeface="TimesNewRomanPSMT"/>
                </a:endParaRPr>
              </a:p>
              <a:p>
                <a:endParaRPr lang="en-US" dirty="0">
                  <a:solidFill>
                    <a:srgbClr val="000000"/>
                  </a:solidFill>
                  <a:latin typeface="TimesNewRomanPSMT"/>
                </a:endParaRPr>
              </a:p>
              <a:p>
                <a:endParaRPr lang="en-US" dirty="0">
                  <a:solidFill>
                    <a:srgbClr val="000000"/>
                  </a:solidFill>
                  <a:latin typeface="TimesNewRomanPSMT"/>
                </a:endParaRPr>
              </a:p>
              <a:p>
                <a:endParaRPr lang="en-US" dirty="0">
                  <a:solidFill>
                    <a:srgbClr val="000000"/>
                  </a:solidFill>
                  <a:latin typeface="TimesNewRomanPSMT"/>
                </a:endParaRPr>
              </a:p>
              <a:p>
                <a:endParaRPr lang="en-US" dirty="0">
                  <a:solidFill>
                    <a:srgbClr val="000000"/>
                  </a:solidFill>
                  <a:latin typeface="TimesNewRomanPSMT"/>
                </a:endParaRPr>
              </a:p>
              <a:p>
                <a:endParaRPr lang="en-US" dirty="0">
                  <a:solidFill>
                    <a:srgbClr val="000000"/>
                  </a:solidFill>
                  <a:latin typeface="TimesNewRomanPSMT"/>
                </a:endParaRPr>
              </a:p>
              <a:p>
                <a:r>
                  <a:rPr lang="en-US" dirty="0">
                    <a:solidFill>
                      <a:srgbClr val="000000"/>
                    </a:solidFill>
                    <a:latin typeface="TimesNewRomanPSMT"/>
                  </a:rPr>
                  <a:t>The </a:t>
                </a:r>
                <a:r>
                  <a:rPr lang="en-US" b="1" dirty="0">
                    <a:solidFill>
                      <a:srgbClr val="000000"/>
                    </a:solidFill>
                    <a:latin typeface="TimesNewRomanPS-BoldMT"/>
                  </a:rPr>
                  <a:t>mass flow rate </a:t>
                </a:r>
                <a:r>
                  <a:rPr lang="en-US" dirty="0">
                    <a:solidFill>
                      <a:srgbClr val="000000"/>
                    </a:solidFill>
                    <a:latin typeface="TimesNewRomanPSMT"/>
                  </a:rPr>
                  <a:t>(</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𝑚</m:t>
                        </m:r>
                      </m:e>
                    </m:acc>
                  </m:oMath>
                </a14:m>
                <a:r>
                  <a:rPr lang="en-US" dirty="0">
                    <a:solidFill>
                      <a:srgbClr val="000000"/>
                    </a:solidFill>
                    <a:latin typeface="TimesNewRomanPSMT"/>
                  </a:rPr>
                  <a:t>) of a process stream is the mass (</a:t>
                </a:r>
                <a:r>
                  <a:rPr lang="en-US" i="1" dirty="0">
                    <a:solidFill>
                      <a:srgbClr val="000000"/>
                    </a:solidFill>
                    <a:latin typeface="TimesNewRomanPS-ItalicMT"/>
                  </a:rPr>
                  <a:t>m</a:t>
                </a:r>
                <a:r>
                  <a:rPr lang="en-US" dirty="0">
                    <a:solidFill>
                      <a:srgbClr val="000000"/>
                    </a:solidFill>
                    <a:latin typeface="TimesNewRomanPSMT"/>
                  </a:rPr>
                  <a:t>) transported through a pipe per unit time (</a:t>
                </a:r>
                <a:r>
                  <a:rPr lang="en-US" i="1" dirty="0">
                    <a:solidFill>
                      <a:srgbClr val="000000"/>
                    </a:solidFill>
                    <a:latin typeface="TimesNewRomanPS-ItalicMT"/>
                  </a:rPr>
                  <a:t>t</a:t>
                </a:r>
                <a:r>
                  <a:rPr lang="en-US" dirty="0">
                    <a:solidFill>
                      <a:srgbClr val="000000"/>
                    </a:solidFill>
                    <a:latin typeface="TimesNewRomanPSMT"/>
                  </a:rPr>
                  <a:t>):</a:t>
                </a:r>
              </a:p>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𝑚</m:t>
                          </m:r>
                        </m:e>
                      </m:acc>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𝑚</m:t>
                          </m:r>
                        </m:num>
                        <m:den>
                          <m:r>
                            <a:rPr lang="en-US" i="1">
                              <a:latin typeface="Cambria Math" panose="02040503050406030204" pitchFamily="18" charset="0"/>
                            </a:rPr>
                            <m:t>𝑡</m:t>
                          </m:r>
                        </m:den>
                      </m:f>
                    </m:oMath>
                  </m:oMathPara>
                </a14:m>
                <a:endParaRPr lang="en-US" dirty="0">
                  <a:solidFill>
                    <a:srgbClr val="000000"/>
                  </a:solidFill>
                  <a:latin typeface="TimesNewRomanPSMT"/>
                </a:endParaRPr>
              </a:p>
              <a:p>
                <a:r>
                  <a:rPr lang="en-US" dirty="0"/>
                  <a:t>The </a:t>
                </a:r>
                <a:r>
                  <a:rPr lang="en-US" b="1" dirty="0"/>
                  <a:t>molar flow rate </a:t>
                </a:r>
                <a:r>
                  <a:rPr lang="en-US" dirty="0"/>
                  <a:t>(</a:t>
                </a:r>
                <a14:m>
                  <m:oMath xmlns:m="http://schemas.openxmlformats.org/officeDocument/2006/math">
                    <m:r>
                      <a:rPr lang="en-US" i="1">
                        <a:latin typeface="Cambria Math" panose="02040503050406030204" pitchFamily="18" charset="0"/>
                      </a:rPr>
                      <m:t>𝐹</m:t>
                    </m:r>
                  </m:oMath>
                </a14:m>
                <a:r>
                  <a:rPr lang="en-US" dirty="0"/>
                  <a:t>) of a process stream is the moles (</a:t>
                </a:r>
                <a:r>
                  <a:rPr lang="en-US" i="1" dirty="0"/>
                  <a:t>n</a:t>
                </a:r>
                <a:r>
                  <a:rPr lang="en-US" dirty="0"/>
                  <a:t>) of a substance transported through a pipe per unit time:</a:t>
                </a:r>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𝐹</m:t>
                      </m:r>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𝑛</m:t>
                          </m:r>
                        </m:num>
                        <m:den>
                          <m:r>
                            <a:rPr lang="en-US" i="1">
                              <a:latin typeface="Cambria Math" panose="02040503050406030204" pitchFamily="18" charset="0"/>
                            </a:rPr>
                            <m:t>𝑡</m:t>
                          </m:r>
                        </m:den>
                      </m:f>
                    </m:oMath>
                  </m:oMathPara>
                </a14:m>
                <a:endParaRPr lang="en-US" dirty="0"/>
              </a:p>
              <a:p>
                <a:r>
                  <a:rPr lang="en-US" dirty="0"/>
                  <a:t>The </a:t>
                </a:r>
                <a:r>
                  <a:rPr lang="en-US" b="1" dirty="0"/>
                  <a:t>volumetric flow rate </a:t>
                </a:r>
                <a:r>
                  <a:rPr lang="en-US" dirty="0"/>
                  <a:t>(</a:t>
                </a:r>
                <a14:m>
                  <m:oMath xmlns:m="http://schemas.openxmlformats.org/officeDocument/2006/math">
                    <m:r>
                      <a:rPr lang="en-US" i="1">
                        <a:latin typeface="Cambria Math" panose="02040503050406030204" pitchFamily="18" charset="0"/>
                      </a:rPr>
                      <m:t>𝑣</m:t>
                    </m:r>
                  </m:oMath>
                </a14:m>
                <a:r>
                  <a:rPr lang="en-US" dirty="0"/>
                  <a:t>) of a process stream is the volume (</a:t>
                </a:r>
                <a:r>
                  <a:rPr lang="en-US" i="1" dirty="0"/>
                  <a:t>V</a:t>
                </a:r>
                <a:r>
                  <a:rPr lang="en-US" dirty="0"/>
                  <a:t>) transported through a line per unit time: </a:t>
                </a:r>
              </a:p>
              <a:p>
                <a:pPr/>
                <a14:m>
                  <m:oMathPara xmlns:m="http://schemas.openxmlformats.org/officeDocument/2006/math">
                    <m:oMathParaPr>
                      <m:jc m:val="centerGroup"/>
                    </m:oMathParaPr>
                    <m:oMath xmlns:m="http://schemas.openxmlformats.org/officeDocument/2006/math">
                      <m:r>
                        <a:rPr lang="en-US" sz="2000" b="0" i="0" smtClean="0">
                          <a:latin typeface="Cambria Math" panose="02040503050406030204" pitchFamily="18" charset="0"/>
                        </a:rPr>
                        <m:t> </m:t>
                      </m:r>
                      <m:r>
                        <a:rPr lang="en-US" sz="2000" b="0" i="1" smtClean="0">
                          <a:latin typeface="Cambria Math" panose="02040503050406030204" pitchFamily="18" charset="0"/>
                        </a:rPr>
                        <m:t>𝑣</m:t>
                      </m:r>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𝑉</m:t>
                          </m:r>
                        </m:num>
                        <m:den>
                          <m:r>
                            <a:rPr lang="en-US" sz="2000" b="0" i="1" smtClean="0">
                              <a:latin typeface="Cambria Math" panose="02040503050406030204" pitchFamily="18" charset="0"/>
                            </a:rPr>
                            <m:t>𝑡</m:t>
                          </m:r>
                        </m:den>
                      </m:f>
                    </m:oMath>
                  </m:oMathPara>
                </a14:m>
                <a:endParaRPr lang="en-US" sz="2000" b="0" dirty="0"/>
              </a:p>
              <a:p>
                <a:endParaRPr lang="en-US" dirty="0"/>
              </a:p>
            </p:txBody>
          </p:sp>
        </mc:Choice>
        <mc:Fallback>
          <p:sp>
            <p:nvSpPr>
              <p:cNvPr id="4" name="Rectangle 3"/>
              <p:cNvSpPr>
                <a:spLocks noRot="1" noChangeAspect="1" noMove="1" noResize="1" noEditPoints="1" noAdjustHandles="1" noChangeArrowheads="1" noChangeShapeType="1" noTextEdit="1"/>
              </p:cNvSpPr>
              <p:nvPr/>
            </p:nvSpPr>
            <p:spPr>
              <a:xfrm>
                <a:off x="183718" y="1354007"/>
                <a:ext cx="12151895" cy="5772221"/>
              </a:xfrm>
              <a:prstGeom prst="rect">
                <a:avLst/>
              </a:prstGeom>
              <a:blipFill>
                <a:blip r:embed="rId2"/>
                <a:stretch>
                  <a:fillRect l="-401" t="-528" r="-802"/>
                </a:stretch>
              </a:blipFill>
            </p:spPr>
            <p:txBody>
              <a:bodyPr/>
              <a:lstStyle/>
              <a:p>
                <a:r>
                  <a:rPr lang="en-US">
                    <a:noFill/>
                  </a:rPr>
                  <a:t> </a:t>
                </a:r>
              </a:p>
            </p:txBody>
          </p:sp>
        </mc:Fallback>
      </mc:AlternateContent>
      <p:sp>
        <p:nvSpPr>
          <p:cNvPr id="6" name="Rectangle 5"/>
          <p:cNvSpPr/>
          <p:nvPr/>
        </p:nvSpPr>
        <p:spPr>
          <a:xfrm>
            <a:off x="474473" y="630611"/>
            <a:ext cx="11347554" cy="584616"/>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Process stream flowrate</a:t>
            </a:r>
          </a:p>
        </p:txBody>
      </p:sp>
      <p:grpSp>
        <p:nvGrpSpPr>
          <p:cNvPr id="10" name="Group 9"/>
          <p:cNvGrpSpPr/>
          <p:nvPr/>
        </p:nvGrpSpPr>
        <p:grpSpPr>
          <a:xfrm>
            <a:off x="2872948" y="2791326"/>
            <a:ext cx="4642596" cy="1648327"/>
            <a:chOff x="5086757" y="1086241"/>
            <a:chExt cx="5075789" cy="2069511"/>
          </a:xfrm>
        </p:grpSpPr>
        <p:pic>
          <p:nvPicPr>
            <p:cNvPr id="3" name="Picture 2"/>
            <p:cNvPicPr>
              <a:picLocks noChangeAspect="1"/>
            </p:cNvPicPr>
            <p:nvPr/>
          </p:nvPicPr>
          <p:blipFill>
            <a:blip r:embed="rId3"/>
            <a:stretch>
              <a:fillRect/>
            </a:stretch>
          </p:blipFill>
          <p:spPr>
            <a:xfrm>
              <a:off x="5086757" y="1086241"/>
              <a:ext cx="4948831" cy="2069511"/>
            </a:xfrm>
            <a:prstGeom prst="rect">
              <a:avLst/>
            </a:prstGeom>
          </p:spPr>
        </p:pic>
        <p:sp>
          <p:nvSpPr>
            <p:cNvPr id="7" name="Rectangle 6"/>
            <p:cNvSpPr/>
            <p:nvPr/>
          </p:nvSpPr>
          <p:spPr>
            <a:xfrm>
              <a:off x="8047489" y="1931249"/>
              <a:ext cx="2115057" cy="37949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i="1" dirty="0"/>
                <a:t>F  (</a:t>
              </a:r>
              <a:r>
                <a:rPr lang="en-US" dirty="0"/>
                <a:t>moles fluid /s</a:t>
              </a:r>
              <a:r>
                <a:rPr lang="en-US" i="1" dirty="0"/>
                <a:t>)</a:t>
              </a:r>
            </a:p>
          </p:txBody>
        </p:sp>
        <mc:AlternateContent xmlns:mc="http://schemas.openxmlformats.org/markup-compatibility/2006" xmlns:a14="http://schemas.microsoft.com/office/drawing/2010/main">
          <mc:Choice Requires="a14">
            <p:sp>
              <p:nvSpPr>
                <p:cNvPr id="8" name="Rectangle 7"/>
                <p:cNvSpPr/>
                <p:nvPr/>
              </p:nvSpPr>
              <p:spPr>
                <a:xfrm>
                  <a:off x="8047489" y="2310743"/>
                  <a:ext cx="1861142" cy="33688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14:m>
                    <m:oMath xmlns:m="http://schemas.openxmlformats.org/officeDocument/2006/math">
                      <m:r>
                        <a:rPr lang="en-US" i="1" smtClean="0">
                          <a:latin typeface="Cambria Math" panose="02040503050406030204" pitchFamily="18" charset="0"/>
                        </a:rPr>
                        <m:t>𝑣</m:t>
                      </m:r>
                      <m:r>
                        <a:rPr lang="en-US" b="0" i="1" smtClean="0">
                          <a:latin typeface="Cambria Math" panose="02040503050406030204" pitchFamily="18" charset="0"/>
                        </a:rPr>
                        <m:t>   (</m:t>
                      </m:r>
                      <m:r>
                        <m:rPr>
                          <m:sty m:val="p"/>
                        </m:rPr>
                        <a:rPr lang="en-US" b="0" i="0" smtClean="0">
                          <a:latin typeface="Cambria Math" panose="02040503050406030204" pitchFamily="18" charset="0"/>
                        </a:rPr>
                        <m:t>m</m:t>
                      </m:r>
                      <m:r>
                        <a:rPr lang="en-US" b="0" i="0" baseline="30000" smtClean="0">
                          <a:latin typeface="Cambria Math" panose="02040503050406030204" pitchFamily="18" charset="0"/>
                        </a:rPr>
                        <m:t>3</m:t>
                      </m:r>
                      <m:r>
                        <a:rPr lang="en-US" b="0" i="0" smtClean="0">
                          <a:latin typeface="Cambria Math" panose="02040503050406030204" pitchFamily="18" charset="0"/>
                        </a:rPr>
                        <m:t> </m:t>
                      </m:r>
                      <m:r>
                        <m:rPr>
                          <m:sty m:val="p"/>
                        </m:rPr>
                        <a:rPr lang="en-US" b="0" i="0" smtClean="0">
                          <a:latin typeface="Cambria Math" panose="02040503050406030204" pitchFamily="18" charset="0"/>
                        </a:rPr>
                        <m:t>fluid</m:t>
                      </m:r>
                      <m:r>
                        <a:rPr lang="en-US" b="0" i="0" smtClean="0">
                          <a:latin typeface="Cambria Math" panose="02040503050406030204" pitchFamily="18" charset="0"/>
                        </a:rPr>
                        <m:t>/</m:t>
                      </m:r>
                      <m:r>
                        <m:rPr>
                          <m:sty m:val="p"/>
                        </m:rPr>
                        <a:rPr lang="en-US" b="0" i="0" smtClean="0">
                          <a:latin typeface="Cambria Math" panose="02040503050406030204" pitchFamily="18" charset="0"/>
                        </a:rPr>
                        <m:t>s</m:t>
                      </m:r>
                    </m:oMath>
                  </a14:m>
                  <a:r>
                    <a:rPr lang="en-US" dirty="0"/>
                    <a:t> </a:t>
                  </a:r>
                  <a:r>
                    <a:rPr lang="en-US" i="1" dirty="0"/>
                    <a:t>)</a:t>
                  </a:r>
                </a:p>
              </p:txBody>
            </p:sp>
          </mc:Choice>
          <mc:Fallback xmlns="">
            <p:sp>
              <p:nvSpPr>
                <p:cNvPr id="8" name="Rectangle 7"/>
                <p:cNvSpPr>
                  <a:spLocks noRot="1" noChangeAspect="1" noMove="1" noResize="1" noEditPoints="1" noAdjustHandles="1" noChangeArrowheads="1" noChangeShapeType="1" noTextEdit="1"/>
                </p:cNvSpPr>
                <p:nvPr/>
              </p:nvSpPr>
              <p:spPr>
                <a:xfrm>
                  <a:off x="8047489" y="2310743"/>
                  <a:ext cx="1861142" cy="336884"/>
                </a:xfrm>
                <a:prstGeom prst="rect">
                  <a:avLst/>
                </a:prstGeom>
                <a:blipFill>
                  <a:blip r:embed="rId4"/>
                  <a:stretch>
                    <a:fillRect t="-31818" r="-2509" b="-54545"/>
                  </a:stretch>
                </a:blipFill>
                <a:ln>
                  <a:noFill/>
                </a:ln>
              </p:spPr>
              <p:txBody>
                <a:bodyPr/>
                <a:lstStyle/>
                <a:p>
                  <a:r>
                    <a:rPr lang="en-US">
                      <a:noFill/>
                    </a:rPr>
                    <a:t> </a:t>
                  </a:r>
                </a:p>
              </p:txBody>
            </p:sp>
          </mc:Fallback>
        </mc:AlternateContent>
      </p:grpSp>
    </p:spTree>
    <p:extLst>
      <p:ext uri="{BB962C8B-B14F-4D97-AF65-F5344CB8AC3E}">
        <p14:creationId xmlns:p14="http://schemas.microsoft.com/office/powerpoint/2010/main" val="2591335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332873" y="5663519"/>
            <a:ext cx="2638425" cy="1057275"/>
          </a:xfrm>
          <a:prstGeom prst="rect">
            <a:avLst/>
          </a:prstGeom>
        </p:spPr>
      </p:pic>
      <p:sp>
        <p:nvSpPr>
          <p:cNvPr id="3" name="Rectangle 2"/>
          <p:cNvSpPr/>
          <p:nvPr/>
        </p:nvSpPr>
        <p:spPr>
          <a:xfrm>
            <a:off x="1017579" y="3235194"/>
            <a:ext cx="9556282" cy="2585323"/>
          </a:xfrm>
          <a:prstGeom prst="rect">
            <a:avLst/>
          </a:prstGeom>
        </p:spPr>
        <p:txBody>
          <a:bodyPr wrap="square">
            <a:spAutoFit/>
          </a:bodyPr>
          <a:lstStyle/>
          <a:p>
            <a:pPr marL="285750" indent="-285750">
              <a:buFont typeface="Arial" panose="020B0604020202020204" pitchFamily="34" charset="0"/>
              <a:buChar char="•"/>
            </a:pPr>
            <a:r>
              <a:rPr lang="en-US" dirty="0">
                <a:latin typeface="TimesTen-Roman"/>
              </a:rPr>
              <a:t>Suppose a gas is flowing through a cone-shaped pipe.</a:t>
            </a:r>
          </a:p>
          <a:p>
            <a:endParaRPr lang="en-US" dirty="0">
              <a:latin typeface="TimesTen-Roman"/>
            </a:endParaRPr>
          </a:p>
          <a:p>
            <a:pPr marL="742950" lvl="1" indent="-285750">
              <a:buFont typeface="Courier New" panose="02070309020205020404" pitchFamily="49" charset="0"/>
              <a:buChar char="o"/>
            </a:pPr>
            <a:r>
              <a:rPr lang="en-US" dirty="0">
                <a:latin typeface="TimesTen-Roman"/>
              </a:rPr>
              <a:t>How do the mass flow rates of the gas at the inlet and outlet compare? (Remember the law of conservation of mass.) </a:t>
            </a:r>
          </a:p>
          <a:p>
            <a:pPr marL="742950" lvl="1" indent="-285750">
              <a:buFont typeface="Courier New" panose="02070309020205020404" pitchFamily="49" charset="0"/>
              <a:buChar char="o"/>
            </a:pPr>
            <a:endParaRPr lang="en-US" dirty="0">
              <a:latin typeface="TimesTen-Roman"/>
            </a:endParaRPr>
          </a:p>
          <a:p>
            <a:pPr marL="742950" lvl="1" indent="-285750">
              <a:buFont typeface="Courier New" panose="02070309020205020404" pitchFamily="49" charset="0"/>
              <a:buChar char="o"/>
            </a:pPr>
            <a:r>
              <a:rPr lang="en-US" dirty="0">
                <a:latin typeface="TimesTen-Roman"/>
              </a:rPr>
              <a:t>If the density of the gas is constant, how do the volumetric flow rates at these two points compare?</a:t>
            </a:r>
          </a:p>
          <a:p>
            <a:pPr marL="742950" lvl="1" indent="-285750">
              <a:buFont typeface="Courier New" panose="02070309020205020404" pitchFamily="49" charset="0"/>
              <a:buChar char="o"/>
            </a:pPr>
            <a:endParaRPr lang="en-US" dirty="0">
              <a:latin typeface="TimesTen-Roman"/>
            </a:endParaRPr>
          </a:p>
          <a:p>
            <a:pPr marL="742950" lvl="1" indent="-285750">
              <a:buFont typeface="Courier New" panose="02070309020205020404" pitchFamily="49" charset="0"/>
              <a:buChar char="o"/>
            </a:pPr>
            <a:r>
              <a:rPr lang="en-US" dirty="0">
                <a:latin typeface="TimesTen-Roman"/>
              </a:rPr>
              <a:t>What if the density decreases from inlet to outlet?</a:t>
            </a:r>
            <a:endParaRPr lang="en-US" dirty="0"/>
          </a:p>
        </p:txBody>
      </p:sp>
      <p:sp>
        <p:nvSpPr>
          <p:cNvPr id="4" name="Rectangle 3"/>
          <p:cNvSpPr/>
          <p:nvPr/>
        </p:nvSpPr>
        <p:spPr>
          <a:xfrm>
            <a:off x="474473" y="630611"/>
            <a:ext cx="11347554" cy="584616"/>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Cont..</a:t>
            </a:r>
          </a:p>
        </p:txBody>
      </p:sp>
      <p:grpSp>
        <p:nvGrpSpPr>
          <p:cNvPr id="6" name="Group 5"/>
          <p:cNvGrpSpPr/>
          <p:nvPr/>
        </p:nvGrpSpPr>
        <p:grpSpPr>
          <a:xfrm>
            <a:off x="7363326" y="1215227"/>
            <a:ext cx="4651207" cy="1648327"/>
            <a:chOff x="5086757" y="1086241"/>
            <a:chExt cx="5075789" cy="2069511"/>
          </a:xfrm>
        </p:grpSpPr>
        <p:pic>
          <p:nvPicPr>
            <p:cNvPr id="7" name="Picture 6"/>
            <p:cNvPicPr>
              <a:picLocks noChangeAspect="1"/>
            </p:cNvPicPr>
            <p:nvPr/>
          </p:nvPicPr>
          <p:blipFill>
            <a:blip r:embed="rId3"/>
            <a:stretch>
              <a:fillRect/>
            </a:stretch>
          </p:blipFill>
          <p:spPr>
            <a:xfrm>
              <a:off x="5086757" y="1086241"/>
              <a:ext cx="4948831" cy="2069511"/>
            </a:xfrm>
            <a:prstGeom prst="rect">
              <a:avLst/>
            </a:prstGeom>
          </p:spPr>
        </p:pic>
        <p:sp>
          <p:nvSpPr>
            <p:cNvPr id="8" name="Rectangle 7"/>
            <p:cNvSpPr/>
            <p:nvPr/>
          </p:nvSpPr>
          <p:spPr>
            <a:xfrm>
              <a:off x="8047489" y="1931249"/>
              <a:ext cx="2115057" cy="37949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i="1" dirty="0"/>
                <a:t>F  (</a:t>
              </a:r>
              <a:r>
                <a:rPr lang="en-US" dirty="0"/>
                <a:t>moles fluid /s</a:t>
              </a:r>
              <a:r>
                <a:rPr lang="en-US" i="1" dirty="0"/>
                <a:t>)</a:t>
              </a:r>
            </a:p>
          </p:txBody>
        </p:sp>
        <mc:AlternateContent xmlns:mc="http://schemas.openxmlformats.org/markup-compatibility/2006" xmlns:a14="http://schemas.microsoft.com/office/drawing/2010/main">
          <mc:Choice Requires="a14">
            <p:sp>
              <p:nvSpPr>
                <p:cNvPr id="9" name="Rectangle 8"/>
                <p:cNvSpPr/>
                <p:nvPr/>
              </p:nvSpPr>
              <p:spPr>
                <a:xfrm>
                  <a:off x="8047489" y="2310743"/>
                  <a:ext cx="1861142" cy="33688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14:m>
                    <m:oMath xmlns:m="http://schemas.openxmlformats.org/officeDocument/2006/math">
                      <m:r>
                        <a:rPr lang="en-US" i="1" smtClean="0">
                          <a:latin typeface="Cambria Math" panose="02040503050406030204" pitchFamily="18" charset="0"/>
                        </a:rPr>
                        <m:t>𝑣</m:t>
                      </m:r>
                      <m:r>
                        <a:rPr lang="en-US" b="0" i="1" smtClean="0">
                          <a:latin typeface="Cambria Math" panose="02040503050406030204" pitchFamily="18" charset="0"/>
                        </a:rPr>
                        <m:t>   (</m:t>
                      </m:r>
                      <m:r>
                        <m:rPr>
                          <m:sty m:val="p"/>
                        </m:rPr>
                        <a:rPr lang="en-US" b="0" i="0" smtClean="0">
                          <a:latin typeface="Cambria Math" panose="02040503050406030204" pitchFamily="18" charset="0"/>
                        </a:rPr>
                        <m:t>m</m:t>
                      </m:r>
                      <m:r>
                        <a:rPr lang="en-US" b="0" i="0" baseline="30000" smtClean="0">
                          <a:latin typeface="Cambria Math" panose="02040503050406030204" pitchFamily="18" charset="0"/>
                        </a:rPr>
                        <m:t>3</m:t>
                      </m:r>
                      <m:r>
                        <a:rPr lang="en-US" b="0" i="0" smtClean="0">
                          <a:latin typeface="Cambria Math" panose="02040503050406030204" pitchFamily="18" charset="0"/>
                        </a:rPr>
                        <m:t> </m:t>
                      </m:r>
                      <m:r>
                        <m:rPr>
                          <m:sty m:val="p"/>
                        </m:rPr>
                        <a:rPr lang="en-US" b="0" i="0" smtClean="0">
                          <a:latin typeface="Cambria Math" panose="02040503050406030204" pitchFamily="18" charset="0"/>
                        </a:rPr>
                        <m:t>fluid</m:t>
                      </m:r>
                      <m:r>
                        <a:rPr lang="en-US" b="0" i="0" smtClean="0">
                          <a:latin typeface="Cambria Math" panose="02040503050406030204" pitchFamily="18" charset="0"/>
                        </a:rPr>
                        <m:t>/</m:t>
                      </m:r>
                      <m:r>
                        <m:rPr>
                          <m:sty m:val="p"/>
                        </m:rPr>
                        <a:rPr lang="en-US" b="0" i="0" smtClean="0">
                          <a:latin typeface="Cambria Math" panose="02040503050406030204" pitchFamily="18" charset="0"/>
                        </a:rPr>
                        <m:t>s</m:t>
                      </m:r>
                    </m:oMath>
                  </a14:m>
                  <a:r>
                    <a:rPr lang="en-US" dirty="0"/>
                    <a:t> </a:t>
                  </a:r>
                  <a:r>
                    <a:rPr lang="en-US" i="1" dirty="0"/>
                    <a:t>)</a:t>
                  </a:r>
                </a:p>
              </p:txBody>
            </p:sp>
          </mc:Choice>
          <mc:Fallback xmlns="">
            <p:sp>
              <p:nvSpPr>
                <p:cNvPr id="9" name="Rectangle 8"/>
                <p:cNvSpPr>
                  <a:spLocks noRot="1" noChangeAspect="1" noMove="1" noResize="1" noEditPoints="1" noAdjustHandles="1" noChangeArrowheads="1" noChangeShapeType="1" noTextEdit="1"/>
                </p:cNvSpPr>
                <p:nvPr/>
              </p:nvSpPr>
              <p:spPr>
                <a:xfrm>
                  <a:off x="8047489" y="2310743"/>
                  <a:ext cx="1861142" cy="336884"/>
                </a:xfrm>
                <a:prstGeom prst="rect">
                  <a:avLst/>
                </a:prstGeom>
                <a:blipFill>
                  <a:blip r:embed="rId4"/>
                  <a:stretch>
                    <a:fillRect t="-29545" r="-2143" b="-54545"/>
                  </a:stretch>
                </a:blipFill>
                <a:ln>
                  <a:noFill/>
                </a:ln>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0" name="Rectangle 9"/>
              <p:cNvSpPr/>
              <p:nvPr/>
            </p:nvSpPr>
            <p:spPr>
              <a:xfrm>
                <a:off x="2776637" y="2380116"/>
                <a:ext cx="1875449" cy="61395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l-GR" i="1" smtClean="0">
                          <a:latin typeface="Cambria Math" panose="02040503050406030204" pitchFamily="18" charset="0"/>
                        </a:rPr>
                        <m:t>𝜌</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𝑚</m:t>
                          </m:r>
                        </m:num>
                        <m:den>
                          <m:r>
                            <a:rPr lang="en-US" b="0" i="1" smtClean="0">
                              <a:latin typeface="Cambria Math" panose="02040503050406030204" pitchFamily="18" charset="0"/>
                            </a:rPr>
                            <m:t>𝑉</m:t>
                          </m:r>
                        </m:den>
                      </m:f>
                      <m:r>
                        <a:rPr lang="en-US" b="0" i="1" smtClean="0">
                          <a:latin typeface="Cambria Math" panose="02040503050406030204" pitchFamily="18" charset="0"/>
                        </a:rPr>
                        <m:t>=</m:t>
                      </m:r>
                      <m:f>
                        <m:fPr>
                          <m:ctrlPr>
                            <a:rPr lang="en-US" i="1">
                              <a:latin typeface="Cambria Math" panose="02040503050406030204" pitchFamily="18" charset="0"/>
                            </a:rPr>
                          </m:ctrlPr>
                        </m:fPr>
                        <m:num>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𝑚</m:t>
                              </m:r>
                            </m:e>
                          </m:acc>
                        </m:num>
                        <m:den>
                          <m:r>
                            <a:rPr lang="en-US" b="0" i="1" smtClean="0">
                              <a:latin typeface="Cambria Math" panose="02040503050406030204" pitchFamily="18" charset="0"/>
                            </a:rPr>
                            <m:t>𝑣</m:t>
                          </m:r>
                        </m:den>
                      </m:f>
                    </m:oMath>
                  </m:oMathPara>
                </a14:m>
                <a:endParaRPr lang="en-US" dirty="0"/>
              </a:p>
            </p:txBody>
          </p:sp>
        </mc:Choice>
        <mc:Fallback xmlns="">
          <p:sp>
            <p:nvSpPr>
              <p:cNvPr id="10" name="Rectangle 9"/>
              <p:cNvSpPr>
                <a:spLocks noRot="1" noChangeAspect="1" noMove="1" noResize="1" noEditPoints="1" noAdjustHandles="1" noChangeArrowheads="1" noChangeShapeType="1" noTextEdit="1"/>
              </p:cNvSpPr>
              <p:nvPr/>
            </p:nvSpPr>
            <p:spPr>
              <a:xfrm>
                <a:off x="2776637" y="2380116"/>
                <a:ext cx="1875449" cy="613951"/>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642825" y="1490361"/>
                <a:ext cx="6550283" cy="1200329"/>
              </a:xfrm>
              <a:prstGeom prst="rect">
                <a:avLst/>
              </a:prstGeom>
            </p:spPr>
            <p:txBody>
              <a:bodyPr wrap="square">
                <a:spAutoFit/>
              </a:bodyPr>
              <a:lstStyle/>
              <a:p>
                <a:r>
                  <a:rPr lang="en-US" dirty="0">
                    <a:latin typeface="TimesTen-Roman"/>
                  </a:rPr>
                  <a:t>However, the </a:t>
                </a:r>
                <a:r>
                  <a:rPr lang="en-US" dirty="0">
                    <a:solidFill>
                      <a:srgbClr val="7030A0"/>
                    </a:solidFill>
                    <a:latin typeface="TimesTen-Roman"/>
                  </a:rPr>
                  <a:t>mass and the volume of </a:t>
                </a:r>
                <a:r>
                  <a:rPr lang="en-US" dirty="0">
                    <a:latin typeface="TimesTen-Roman"/>
                  </a:rPr>
                  <a:t>a fluid—in this case, the fluid that passes through the cross section each second—are </a:t>
                </a:r>
                <a:r>
                  <a:rPr lang="en-US" dirty="0">
                    <a:solidFill>
                      <a:srgbClr val="7030A0"/>
                    </a:solidFill>
                    <a:latin typeface="TimesTen-Roman"/>
                  </a:rPr>
                  <a:t>not independent quantities </a:t>
                </a:r>
                <a:r>
                  <a:rPr lang="en-US" dirty="0">
                    <a:latin typeface="TimesTen-Roman"/>
                  </a:rPr>
                  <a:t>but are related through the fluid</a:t>
                </a:r>
              </a:p>
              <a:p>
                <a:r>
                  <a:rPr lang="en-US" dirty="0">
                    <a:latin typeface="TimesTen-Roman"/>
                  </a:rPr>
                  <a:t>Density (</a:t>
                </a:r>
                <a14:m>
                  <m:oMath xmlns:m="http://schemas.openxmlformats.org/officeDocument/2006/math">
                    <m:r>
                      <a:rPr lang="el-GR" i="1">
                        <a:latin typeface="Cambria Math" panose="02040503050406030204" pitchFamily="18" charset="0"/>
                      </a:rPr>
                      <m:t>𝜌</m:t>
                    </m:r>
                  </m:oMath>
                </a14:m>
                <a:r>
                  <a:rPr lang="en-US" dirty="0">
                    <a:latin typeface="TimesTen-Roman"/>
                  </a:rPr>
                  <a:t>), :</a:t>
                </a:r>
                <a:endParaRPr lang="en-US" dirty="0"/>
              </a:p>
            </p:txBody>
          </p:sp>
        </mc:Choice>
        <mc:Fallback xmlns="">
          <p:sp>
            <p:nvSpPr>
              <p:cNvPr id="11" name="Rectangle 10"/>
              <p:cNvSpPr>
                <a:spLocks noRot="1" noChangeAspect="1" noMove="1" noResize="1" noEditPoints="1" noAdjustHandles="1" noChangeArrowheads="1" noChangeShapeType="1" noTextEdit="1"/>
              </p:cNvSpPr>
              <p:nvPr/>
            </p:nvSpPr>
            <p:spPr>
              <a:xfrm>
                <a:off x="642825" y="1490361"/>
                <a:ext cx="6550283" cy="1200329"/>
              </a:xfrm>
              <a:prstGeom prst="rect">
                <a:avLst/>
              </a:prstGeom>
              <a:blipFill>
                <a:blip r:embed="rId6"/>
                <a:stretch>
                  <a:fillRect l="-744" t="-2538" b="-7107"/>
                </a:stretch>
              </a:blipFill>
            </p:spPr>
            <p:txBody>
              <a:bodyPr/>
              <a:lstStyle/>
              <a:p>
                <a:r>
                  <a:rPr lang="en-US">
                    <a:noFill/>
                  </a:rPr>
                  <a:t> </a:t>
                </a:r>
              </a:p>
            </p:txBody>
          </p:sp>
        </mc:Fallback>
      </mc:AlternateContent>
    </p:spTree>
    <p:extLst>
      <p:ext uri="{BB962C8B-B14F-4D97-AF65-F5344CB8AC3E}">
        <p14:creationId xmlns:p14="http://schemas.microsoft.com/office/powerpoint/2010/main" val="2886369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36692" y="2782054"/>
            <a:ext cx="11255308" cy="1477328"/>
          </a:xfrm>
          <a:prstGeom prst="rect">
            <a:avLst/>
          </a:prstGeom>
        </p:spPr>
        <p:txBody>
          <a:bodyPr wrap="square">
            <a:spAutoFit/>
          </a:bodyPr>
          <a:lstStyle/>
          <a:p>
            <a:endParaRPr lang="en-US" dirty="0">
              <a:latin typeface="TimesTen-Roman"/>
            </a:endParaRPr>
          </a:p>
          <a:p>
            <a:r>
              <a:rPr lang="en-US" dirty="0">
                <a:solidFill>
                  <a:srgbClr val="FF0000"/>
                </a:solidFill>
                <a:latin typeface="TimesTen-Roman"/>
              </a:rPr>
              <a:t>Orifice meter</a:t>
            </a:r>
            <a:r>
              <a:rPr lang="en-US" dirty="0"/>
              <a:t>: </a:t>
            </a:r>
            <a:r>
              <a:rPr lang="en-US" dirty="0">
                <a:latin typeface="TimesTen-Roman"/>
              </a:rPr>
              <a:t>The orifice meter is an obstruction in the flow channel with a narrow opening through which the fluid passes. The fluid pressure drops (decreases) from the upstream side of the orifice to the downstream side; the pressure drop (which may be measured with a number of devices, including a differential manometer) varies with the flow rate—the </a:t>
            </a:r>
            <a:r>
              <a:rPr lang="en-US" dirty="0">
                <a:solidFill>
                  <a:srgbClr val="00B050"/>
                </a:solidFill>
                <a:latin typeface="TimesTen-Roman"/>
              </a:rPr>
              <a:t>greater the flow rate, the larger the pressure drop</a:t>
            </a:r>
            <a:r>
              <a:rPr lang="en-US" dirty="0">
                <a:latin typeface="TimesTen-Roman"/>
              </a:rPr>
              <a:t>.</a:t>
            </a:r>
            <a:endParaRPr lang="en-US" dirty="0"/>
          </a:p>
        </p:txBody>
      </p:sp>
      <p:sp>
        <p:nvSpPr>
          <p:cNvPr id="4" name="Rectangle 3"/>
          <p:cNvSpPr/>
          <p:nvPr/>
        </p:nvSpPr>
        <p:spPr>
          <a:xfrm>
            <a:off x="936692" y="1339001"/>
            <a:ext cx="9596847" cy="1754326"/>
          </a:xfrm>
          <a:prstGeom prst="rect">
            <a:avLst/>
          </a:prstGeom>
        </p:spPr>
        <p:txBody>
          <a:bodyPr wrap="square">
            <a:spAutoFit/>
          </a:bodyPr>
          <a:lstStyle/>
          <a:p>
            <a:r>
              <a:rPr lang="en-US" dirty="0">
                <a:latin typeface="TimesTen-Roman"/>
              </a:rPr>
              <a:t>A flowmeter is a device mounted in a process line that provides a continuous reading of the</a:t>
            </a:r>
          </a:p>
          <a:p>
            <a:r>
              <a:rPr lang="en-US" dirty="0">
                <a:latin typeface="TimesTen-Roman"/>
              </a:rPr>
              <a:t>flow rate in the line. Two commonly used flowmeters: </a:t>
            </a:r>
          </a:p>
          <a:p>
            <a:endParaRPr lang="en-US" dirty="0">
              <a:latin typeface="TimesTen-Roman"/>
            </a:endParaRPr>
          </a:p>
          <a:p>
            <a:r>
              <a:rPr lang="en-US" dirty="0">
                <a:solidFill>
                  <a:srgbClr val="FF0000"/>
                </a:solidFill>
                <a:latin typeface="TimesTen-Roman"/>
              </a:rPr>
              <a:t>Rotameter : </a:t>
            </a:r>
            <a:r>
              <a:rPr lang="en-US" dirty="0">
                <a:latin typeface="TimesTen-Roman"/>
              </a:rPr>
              <a:t>The rotameter is a tapered vertical tube containing a float; the larger the flow rate, the higher the float rises in the tube. </a:t>
            </a:r>
          </a:p>
          <a:p>
            <a:endParaRPr lang="en-US" dirty="0">
              <a:latin typeface="TimesTen-Roman"/>
            </a:endParaRPr>
          </a:p>
        </p:txBody>
      </p:sp>
      <p:pic>
        <p:nvPicPr>
          <p:cNvPr id="5" name="Picture 4"/>
          <p:cNvPicPr>
            <a:picLocks noChangeAspect="1"/>
          </p:cNvPicPr>
          <p:nvPr/>
        </p:nvPicPr>
        <p:blipFill>
          <a:blip r:embed="rId2"/>
          <a:stretch>
            <a:fillRect/>
          </a:stretch>
        </p:blipFill>
        <p:spPr>
          <a:xfrm>
            <a:off x="2983116" y="4225107"/>
            <a:ext cx="4557034" cy="2278517"/>
          </a:xfrm>
          <a:prstGeom prst="rect">
            <a:avLst/>
          </a:prstGeom>
        </p:spPr>
      </p:pic>
      <p:sp>
        <p:nvSpPr>
          <p:cNvPr id="6" name="Rectangle 5"/>
          <p:cNvSpPr/>
          <p:nvPr/>
        </p:nvSpPr>
        <p:spPr>
          <a:xfrm>
            <a:off x="2983116" y="6488668"/>
            <a:ext cx="1261884" cy="369332"/>
          </a:xfrm>
          <a:prstGeom prst="rect">
            <a:avLst/>
          </a:prstGeom>
        </p:spPr>
        <p:txBody>
          <a:bodyPr wrap="none">
            <a:spAutoFit/>
          </a:bodyPr>
          <a:lstStyle/>
          <a:p>
            <a:r>
              <a:rPr lang="en-US" dirty="0">
                <a:latin typeface="TimesTen-Roman"/>
              </a:rPr>
              <a:t>Rotameter</a:t>
            </a:r>
          </a:p>
        </p:txBody>
      </p:sp>
      <p:sp>
        <p:nvSpPr>
          <p:cNvPr id="7" name="Rectangle 6"/>
          <p:cNvSpPr/>
          <p:nvPr/>
        </p:nvSpPr>
        <p:spPr>
          <a:xfrm>
            <a:off x="5735116" y="6488668"/>
            <a:ext cx="1505540" cy="369332"/>
          </a:xfrm>
          <a:prstGeom prst="rect">
            <a:avLst/>
          </a:prstGeom>
        </p:spPr>
        <p:txBody>
          <a:bodyPr wrap="none">
            <a:spAutoFit/>
          </a:bodyPr>
          <a:lstStyle/>
          <a:p>
            <a:r>
              <a:rPr lang="en-US" dirty="0">
                <a:latin typeface="TimesTen-Roman"/>
              </a:rPr>
              <a:t>Orifice meter</a:t>
            </a:r>
            <a:endParaRPr lang="en-US" dirty="0"/>
          </a:p>
        </p:txBody>
      </p:sp>
      <p:sp>
        <p:nvSpPr>
          <p:cNvPr id="8" name="Rectangle 7"/>
          <p:cNvSpPr/>
          <p:nvPr/>
        </p:nvSpPr>
        <p:spPr>
          <a:xfrm>
            <a:off x="474473" y="630611"/>
            <a:ext cx="11347554" cy="584616"/>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Cont..</a:t>
            </a:r>
          </a:p>
        </p:txBody>
      </p:sp>
    </p:spTree>
    <p:extLst>
      <p:ext uri="{BB962C8B-B14F-4D97-AF65-F5344CB8AC3E}">
        <p14:creationId xmlns:p14="http://schemas.microsoft.com/office/powerpoint/2010/main" val="789913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4473" y="630611"/>
            <a:ext cx="11347554" cy="584616"/>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Fundamental of material balances</a:t>
            </a:r>
          </a:p>
        </p:txBody>
      </p:sp>
      <p:sp>
        <p:nvSpPr>
          <p:cNvPr id="3" name="Rectangle 2"/>
          <p:cNvSpPr/>
          <p:nvPr/>
        </p:nvSpPr>
        <p:spPr>
          <a:xfrm>
            <a:off x="677384" y="1339001"/>
            <a:ext cx="9596847" cy="430887"/>
          </a:xfrm>
          <a:prstGeom prst="rect">
            <a:avLst/>
          </a:prstGeom>
        </p:spPr>
        <p:txBody>
          <a:bodyPr wrap="square">
            <a:spAutoFit/>
          </a:bodyPr>
          <a:lstStyle/>
          <a:p>
            <a:r>
              <a:rPr lang="en-US" sz="2200" dirty="0">
                <a:solidFill>
                  <a:srgbClr val="FF0000"/>
                </a:solidFill>
              </a:rPr>
              <a:t>System and surrounding</a:t>
            </a:r>
          </a:p>
        </p:txBody>
      </p:sp>
      <p:sp>
        <p:nvSpPr>
          <p:cNvPr id="4" name="Rectangle 3"/>
          <p:cNvSpPr/>
          <p:nvPr/>
        </p:nvSpPr>
        <p:spPr>
          <a:xfrm>
            <a:off x="530988" y="2034348"/>
            <a:ext cx="8268747" cy="4401205"/>
          </a:xfrm>
          <a:prstGeom prst="rect">
            <a:avLst/>
          </a:prstGeom>
        </p:spPr>
        <p:txBody>
          <a:bodyPr wrap="square">
            <a:spAutoFit/>
          </a:bodyPr>
          <a:lstStyle/>
          <a:p>
            <a:pPr marL="342900" indent="-342900">
              <a:buFont typeface="Arial" panose="020B0604020202020204" pitchFamily="34" charset="0"/>
              <a:buChar char="•"/>
            </a:pPr>
            <a:r>
              <a:rPr lang="en-US" sz="2000" dirty="0">
                <a:solidFill>
                  <a:srgbClr val="000000"/>
                </a:solidFill>
              </a:rPr>
              <a:t>S</a:t>
            </a:r>
            <a:r>
              <a:rPr lang="en-US" sz="2000" b="1" dirty="0">
                <a:solidFill>
                  <a:srgbClr val="0000EF"/>
                </a:solidFill>
              </a:rPr>
              <a:t>ystem </a:t>
            </a:r>
            <a:r>
              <a:rPr lang="en-US" sz="2000" dirty="0">
                <a:solidFill>
                  <a:srgbClr val="000000"/>
                </a:solidFill>
              </a:rPr>
              <a:t>is any arbitrary portion of or a whole process you want to consider for analysis.</a:t>
            </a:r>
          </a:p>
          <a:p>
            <a:pPr marL="342900" indent="-342900">
              <a:buFont typeface="Arial" panose="020B0604020202020204" pitchFamily="34" charset="0"/>
              <a:buChar char="•"/>
            </a:pPr>
            <a:endParaRPr lang="en-US" sz="2000" dirty="0">
              <a:solidFill>
                <a:srgbClr val="000000"/>
              </a:solidFill>
            </a:endParaRPr>
          </a:p>
          <a:p>
            <a:pPr marL="342900" indent="-342900">
              <a:buFont typeface="Arial" panose="020B0604020202020204" pitchFamily="34" charset="0"/>
              <a:buChar char="•"/>
            </a:pPr>
            <a:r>
              <a:rPr lang="en-US" sz="2000" dirty="0">
                <a:solidFill>
                  <a:srgbClr val="000000"/>
                </a:solidFill>
              </a:rPr>
              <a:t>You can define a system such as a reactor, a section of a pipe, or an entire refinery by stating in words what the system is. </a:t>
            </a:r>
          </a:p>
          <a:p>
            <a:pPr marL="342900" indent="-342900">
              <a:buFont typeface="Arial" panose="020B0604020202020204" pitchFamily="34" charset="0"/>
              <a:buChar char="•"/>
            </a:pPr>
            <a:endParaRPr lang="en-US" sz="2000" dirty="0">
              <a:solidFill>
                <a:srgbClr val="000000"/>
              </a:solidFill>
            </a:endParaRPr>
          </a:p>
          <a:p>
            <a:pPr marL="342900" indent="-342900">
              <a:buFont typeface="Arial" panose="020B0604020202020204" pitchFamily="34" charset="0"/>
              <a:buChar char="•"/>
            </a:pPr>
            <a:r>
              <a:rPr lang="en-US" sz="2000" dirty="0">
                <a:solidFill>
                  <a:srgbClr val="000000"/>
                </a:solidFill>
              </a:rPr>
              <a:t>Or you can define the limits of the system by drawing the </a:t>
            </a:r>
            <a:r>
              <a:rPr lang="en-US" sz="2000" b="1" dirty="0">
                <a:solidFill>
                  <a:srgbClr val="0000EF"/>
                </a:solidFill>
              </a:rPr>
              <a:t>system boundary</a:t>
            </a:r>
            <a:r>
              <a:rPr lang="en-US" sz="2000" dirty="0">
                <a:solidFill>
                  <a:srgbClr val="000000"/>
                </a:solidFill>
              </a:rPr>
              <a:t>, which is a line that encloses the portion of the process that you want to analyze. </a:t>
            </a:r>
          </a:p>
          <a:p>
            <a:pPr marL="342900" indent="-342900">
              <a:buFont typeface="Arial" panose="020B0604020202020204" pitchFamily="34" charset="0"/>
              <a:buChar char="•"/>
            </a:pPr>
            <a:endParaRPr lang="en-US" sz="2000" dirty="0">
              <a:solidFill>
                <a:srgbClr val="000000"/>
              </a:solidFill>
            </a:endParaRPr>
          </a:p>
          <a:p>
            <a:pPr marL="342900" indent="-342900">
              <a:buFont typeface="Arial" panose="020B0604020202020204" pitchFamily="34" charset="0"/>
              <a:buChar char="•"/>
            </a:pPr>
            <a:r>
              <a:rPr lang="en-US" sz="2000" dirty="0">
                <a:solidFill>
                  <a:srgbClr val="000000"/>
                </a:solidFill>
              </a:rPr>
              <a:t>The boundary could coincide with the outside of a piece of equipment or some section inside the equipment. </a:t>
            </a:r>
          </a:p>
          <a:p>
            <a:pPr marL="342900" indent="-342900">
              <a:buFont typeface="Arial" panose="020B0604020202020204" pitchFamily="34" charset="0"/>
              <a:buChar char="•"/>
            </a:pPr>
            <a:endParaRPr lang="en-US" sz="2000" dirty="0">
              <a:solidFill>
                <a:srgbClr val="000000"/>
              </a:solidFill>
            </a:endParaRPr>
          </a:p>
          <a:p>
            <a:pPr marL="342900" indent="-342900">
              <a:buFont typeface="Arial" panose="020B0604020202020204" pitchFamily="34" charset="0"/>
              <a:buChar char="•"/>
            </a:pPr>
            <a:r>
              <a:rPr lang="en-US" sz="2000" dirty="0">
                <a:solidFill>
                  <a:schemeClr val="accent1">
                    <a:lumMod val="60000"/>
                    <a:lumOff val="40000"/>
                  </a:schemeClr>
                </a:solidFill>
              </a:rPr>
              <a:t>Surrounding</a:t>
            </a:r>
            <a:r>
              <a:rPr lang="en-US" sz="2000" dirty="0">
                <a:solidFill>
                  <a:srgbClr val="000000"/>
                </a:solidFill>
              </a:rPr>
              <a:t>: Anything outside the system boundary</a:t>
            </a:r>
            <a:endParaRPr lang="en-US" sz="2000" dirty="0"/>
          </a:p>
        </p:txBody>
      </p:sp>
      <p:sp>
        <p:nvSpPr>
          <p:cNvPr id="5" name="Rectangle 4"/>
          <p:cNvSpPr/>
          <p:nvPr/>
        </p:nvSpPr>
        <p:spPr>
          <a:xfrm>
            <a:off x="10915516" y="2026498"/>
            <a:ext cx="570141" cy="287967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Flowchart: Magnetic Disk 5"/>
          <p:cNvSpPr/>
          <p:nvPr/>
        </p:nvSpPr>
        <p:spPr>
          <a:xfrm>
            <a:off x="9240243" y="2944309"/>
            <a:ext cx="818865" cy="1102057"/>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Rectangle 8"/>
          <p:cNvSpPr/>
          <p:nvPr/>
        </p:nvSpPr>
        <p:spPr>
          <a:xfrm>
            <a:off x="10826451" y="3466337"/>
            <a:ext cx="570141" cy="143983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1" name="Elbow Connector 10"/>
          <p:cNvCxnSpPr>
            <a:stCxn id="5" idx="0"/>
          </p:cNvCxnSpPr>
          <p:nvPr/>
        </p:nvCxnSpPr>
        <p:spPr>
          <a:xfrm rot="5400000" flipH="1" flipV="1">
            <a:off x="11465279" y="1463258"/>
            <a:ext cx="298549" cy="82793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5" idx="2"/>
          </p:cNvCxnSpPr>
          <p:nvPr/>
        </p:nvCxnSpPr>
        <p:spPr>
          <a:xfrm rot="16200000" flipH="1">
            <a:off x="11473654" y="4633108"/>
            <a:ext cx="281798" cy="82793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6" idx="4"/>
          </p:cNvCxnSpPr>
          <p:nvPr/>
        </p:nvCxnSpPr>
        <p:spPr>
          <a:xfrm flipV="1">
            <a:off x="10059108" y="3495337"/>
            <a:ext cx="767343"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8472900" y="3506142"/>
            <a:ext cx="767343"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8973920" y="1620798"/>
            <a:ext cx="2600622" cy="3957041"/>
          </a:xfrm>
          <a:prstGeom prst="rect">
            <a:avLst/>
          </a:prstGeom>
          <a:noFill/>
          <a:ln w="15875">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0151246" y="1339001"/>
            <a:ext cx="1529217" cy="2305536"/>
          </a:xfrm>
          <a:prstGeom prst="rect">
            <a:avLst/>
          </a:prstGeom>
          <a:noFill/>
          <a:ln w="158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10325431" y="3200970"/>
            <a:ext cx="1423296" cy="2110906"/>
          </a:xfrm>
          <a:prstGeom prst="rect">
            <a:avLst/>
          </a:prstGeom>
          <a:noFill/>
          <a:ln w="15875">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1910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4473" y="630611"/>
            <a:ext cx="11347554" cy="584616"/>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Type of system</a:t>
            </a:r>
          </a:p>
        </p:txBody>
      </p:sp>
      <p:sp>
        <p:nvSpPr>
          <p:cNvPr id="4" name="Rectangle 3"/>
          <p:cNvSpPr/>
          <p:nvPr/>
        </p:nvSpPr>
        <p:spPr>
          <a:xfrm>
            <a:off x="474473" y="1511835"/>
            <a:ext cx="10467182" cy="3477875"/>
          </a:xfrm>
          <a:prstGeom prst="rect">
            <a:avLst/>
          </a:prstGeom>
        </p:spPr>
        <p:txBody>
          <a:bodyPr wrap="square">
            <a:spAutoFit/>
          </a:bodyPr>
          <a:lstStyle/>
          <a:p>
            <a:r>
              <a:rPr lang="en-US" sz="2000" dirty="0">
                <a:solidFill>
                  <a:srgbClr val="00B050"/>
                </a:solidFill>
              </a:rPr>
              <a:t>Closed system: </a:t>
            </a:r>
            <a:r>
              <a:rPr lang="en-US" sz="2000" dirty="0">
                <a:solidFill>
                  <a:srgbClr val="000000"/>
                </a:solidFill>
              </a:rPr>
              <a:t>No mass exchange with surrounding </a:t>
            </a:r>
          </a:p>
          <a:p>
            <a:endParaRPr lang="en-US" sz="2000" dirty="0">
              <a:solidFill>
                <a:srgbClr val="000000"/>
              </a:solidFill>
            </a:endParaRPr>
          </a:p>
          <a:p>
            <a:endParaRPr lang="en-US" sz="2000" dirty="0">
              <a:solidFill>
                <a:srgbClr val="000000"/>
              </a:solidFill>
            </a:endParaRPr>
          </a:p>
          <a:p>
            <a:endParaRPr lang="en-US" sz="2000" dirty="0">
              <a:solidFill>
                <a:srgbClr val="000000"/>
              </a:solidFill>
            </a:endParaRPr>
          </a:p>
          <a:p>
            <a:endParaRPr lang="en-US" sz="2000" dirty="0">
              <a:solidFill>
                <a:srgbClr val="000000"/>
              </a:solidFill>
            </a:endParaRPr>
          </a:p>
          <a:p>
            <a:endParaRPr lang="en-US" sz="2000" dirty="0">
              <a:solidFill>
                <a:srgbClr val="000000"/>
              </a:solidFill>
            </a:endParaRPr>
          </a:p>
          <a:p>
            <a:endParaRPr lang="en-US" sz="2000" dirty="0">
              <a:solidFill>
                <a:srgbClr val="000000"/>
              </a:solidFill>
            </a:endParaRPr>
          </a:p>
          <a:p>
            <a:r>
              <a:rPr lang="en-US" sz="2000" dirty="0">
                <a:solidFill>
                  <a:srgbClr val="00B050"/>
                </a:solidFill>
              </a:rPr>
              <a:t>Open system: </a:t>
            </a:r>
            <a:r>
              <a:rPr lang="en-US" sz="2000" dirty="0">
                <a:solidFill>
                  <a:srgbClr val="000000"/>
                </a:solidFill>
              </a:rPr>
              <a:t>material crosses system boundary</a:t>
            </a:r>
          </a:p>
          <a:p>
            <a:endParaRPr lang="en-US" sz="2000" dirty="0">
              <a:solidFill>
                <a:srgbClr val="000000"/>
              </a:solidFill>
            </a:endParaRPr>
          </a:p>
          <a:p>
            <a:endParaRPr lang="en-US" sz="2000" dirty="0">
              <a:solidFill>
                <a:srgbClr val="000000"/>
              </a:solidFill>
            </a:endParaRPr>
          </a:p>
          <a:p>
            <a:endParaRPr lang="en-US" sz="2000" dirty="0">
              <a:solidFill>
                <a:srgbClr val="000000"/>
              </a:solidFill>
            </a:endParaRPr>
          </a:p>
        </p:txBody>
      </p:sp>
      <p:sp>
        <p:nvSpPr>
          <p:cNvPr id="5" name="Rounded Rectangle 4"/>
          <p:cNvSpPr/>
          <p:nvPr/>
        </p:nvSpPr>
        <p:spPr>
          <a:xfrm>
            <a:off x="4790364" y="1951631"/>
            <a:ext cx="1050878" cy="126924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Rounded Rectangle 5"/>
          <p:cNvSpPr/>
          <p:nvPr/>
        </p:nvSpPr>
        <p:spPr>
          <a:xfrm>
            <a:off x="6730621" y="4293534"/>
            <a:ext cx="1050878" cy="126924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Rounded Rectangle 6"/>
          <p:cNvSpPr/>
          <p:nvPr/>
        </p:nvSpPr>
        <p:spPr>
          <a:xfrm>
            <a:off x="2966114" y="4293534"/>
            <a:ext cx="1050878" cy="126924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9" name="Straight Arrow Connector 8"/>
          <p:cNvCxnSpPr>
            <a:endCxn id="7" idx="1"/>
          </p:cNvCxnSpPr>
          <p:nvPr/>
        </p:nvCxnSpPr>
        <p:spPr>
          <a:xfrm>
            <a:off x="2210937" y="4928155"/>
            <a:ext cx="75517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5975444" y="4928155"/>
            <a:ext cx="75517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7781499" y="4821248"/>
            <a:ext cx="75517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4224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4473" y="630611"/>
            <a:ext cx="11347554" cy="584616"/>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Process classification</a:t>
            </a:r>
          </a:p>
        </p:txBody>
      </p:sp>
      <p:sp>
        <p:nvSpPr>
          <p:cNvPr id="4" name="Rectangle 3"/>
          <p:cNvSpPr/>
          <p:nvPr/>
        </p:nvSpPr>
        <p:spPr>
          <a:xfrm>
            <a:off x="259307" y="1502688"/>
            <a:ext cx="10345003" cy="5078313"/>
          </a:xfrm>
          <a:prstGeom prst="rect">
            <a:avLst/>
          </a:prstGeom>
        </p:spPr>
        <p:txBody>
          <a:bodyPr wrap="square">
            <a:spAutoFit/>
          </a:bodyPr>
          <a:lstStyle/>
          <a:p>
            <a:r>
              <a:rPr lang="en-US" dirty="0">
                <a:solidFill>
                  <a:srgbClr val="000000"/>
                </a:solidFill>
              </a:rPr>
              <a:t>Based on </a:t>
            </a:r>
            <a:r>
              <a:rPr lang="en-US" dirty="0">
                <a:solidFill>
                  <a:srgbClr val="FF0000"/>
                </a:solidFill>
              </a:rPr>
              <a:t>how material crosses system boundary</a:t>
            </a:r>
          </a:p>
          <a:p>
            <a:endParaRPr lang="en-US" dirty="0">
              <a:solidFill>
                <a:srgbClr val="000000"/>
              </a:solidFill>
            </a:endParaRPr>
          </a:p>
          <a:p>
            <a:r>
              <a:rPr lang="en-US" b="1" dirty="0">
                <a:solidFill>
                  <a:srgbClr val="00B050"/>
                </a:solidFill>
              </a:rPr>
              <a:t>Batch: </a:t>
            </a:r>
            <a:r>
              <a:rPr lang="en-US" dirty="0">
                <a:solidFill>
                  <a:srgbClr val="000000"/>
                </a:solidFill>
              </a:rPr>
              <a:t>The feed is charged (fed) into a vessel at the beginning of the process and the vessel contents are removed at the end of process. No mass crosses the system boundaries between the time the feed is charged and the time the product is removed. Rapidly add reactants to a tank and remove the products and unconsumed reactants at the end </a:t>
            </a:r>
          </a:p>
          <a:p>
            <a:endParaRPr lang="en-US" dirty="0">
              <a:solidFill>
                <a:srgbClr val="000000"/>
              </a:solidFill>
            </a:endParaRPr>
          </a:p>
          <a:p>
            <a:r>
              <a:rPr lang="en-US" b="1" dirty="0">
                <a:solidFill>
                  <a:srgbClr val="00B050"/>
                </a:solidFill>
              </a:rPr>
              <a:t>Continuous</a:t>
            </a:r>
            <a:r>
              <a:rPr lang="en-US" dirty="0">
                <a:solidFill>
                  <a:srgbClr val="000000"/>
                </a:solidFill>
              </a:rPr>
              <a:t>: The inputs and outputs flow continuously throughout the duration of the process. Pump a mixture of liquids into a distillation column at a constant rate and steadily withdraw product streams from the top and bottom of the column. Continuous stirred tank reactor</a:t>
            </a:r>
          </a:p>
          <a:p>
            <a:endParaRPr lang="en-US" dirty="0">
              <a:solidFill>
                <a:srgbClr val="000000"/>
              </a:solidFill>
            </a:endParaRPr>
          </a:p>
          <a:p>
            <a:r>
              <a:rPr lang="en-US" b="1" dirty="0">
                <a:solidFill>
                  <a:srgbClr val="00B050"/>
                </a:solidFill>
              </a:rPr>
              <a:t>Semi-continuous</a:t>
            </a:r>
            <a:r>
              <a:rPr lang="en-US" dirty="0">
                <a:solidFill>
                  <a:srgbClr val="000000"/>
                </a:solidFill>
              </a:rPr>
              <a:t>: </a:t>
            </a:r>
            <a:r>
              <a:rPr lang="en-US" dirty="0"/>
              <a:t>Any process that is neither batch nor continuous. Allow the contents of a pressurized gas container to escape to the atmosphere; slowly blend several liquids in a tank from which nothing is being withdrawn.</a:t>
            </a:r>
            <a:endParaRPr lang="en-US" dirty="0">
              <a:solidFill>
                <a:srgbClr val="000000"/>
              </a:solidFill>
            </a:endParaRPr>
          </a:p>
          <a:p>
            <a:endParaRPr lang="en-US" dirty="0">
              <a:solidFill>
                <a:srgbClr val="000000"/>
              </a:solidFill>
            </a:endParaRPr>
          </a:p>
          <a:p>
            <a:r>
              <a:rPr lang="en-US" b="1" dirty="0">
                <a:solidFill>
                  <a:srgbClr val="00B050"/>
                </a:solidFill>
              </a:rPr>
              <a:t>	Fed batch: </a:t>
            </a:r>
            <a:r>
              <a:rPr lang="en-US" dirty="0">
                <a:solidFill>
                  <a:srgbClr val="000000"/>
                </a:solidFill>
              </a:rPr>
              <a:t>. Special case of semi continuous, only in (intermediate feeding, may be discrete 	way or 	continuous), fed batch reactor use in antibiotic production</a:t>
            </a:r>
            <a:endParaRPr lang="en-US" b="1" dirty="0">
              <a:solidFill>
                <a:srgbClr val="00B050"/>
              </a:solidFill>
            </a:endParaRPr>
          </a:p>
          <a:p>
            <a:endParaRPr lang="en-US" dirty="0">
              <a:solidFill>
                <a:srgbClr val="000000"/>
              </a:solidFill>
            </a:endParaRPr>
          </a:p>
        </p:txBody>
      </p:sp>
    </p:spTree>
    <p:extLst>
      <p:ext uri="{BB962C8B-B14F-4D97-AF65-F5344CB8AC3E}">
        <p14:creationId xmlns:p14="http://schemas.microsoft.com/office/powerpoint/2010/main" val="2433542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4473" y="630611"/>
            <a:ext cx="11347554" cy="584616"/>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Cont.</a:t>
            </a:r>
          </a:p>
        </p:txBody>
      </p:sp>
      <p:sp>
        <p:nvSpPr>
          <p:cNvPr id="4" name="Rectangle 3"/>
          <p:cNvSpPr/>
          <p:nvPr/>
        </p:nvSpPr>
        <p:spPr>
          <a:xfrm>
            <a:off x="474471" y="1348061"/>
            <a:ext cx="10798773" cy="5078313"/>
          </a:xfrm>
          <a:prstGeom prst="rect">
            <a:avLst/>
          </a:prstGeom>
        </p:spPr>
        <p:txBody>
          <a:bodyPr wrap="square">
            <a:spAutoFit/>
          </a:bodyPr>
          <a:lstStyle/>
          <a:p>
            <a:r>
              <a:rPr lang="en-US" b="1" dirty="0">
                <a:solidFill>
                  <a:srgbClr val="00B0F0"/>
                </a:solidFill>
              </a:rPr>
              <a:t>Based on changes to process variables</a:t>
            </a:r>
          </a:p>
          <a:p>
            <a:endParaRPr lang="en-US" dirty="0">
              <a:solidFill>
                <a:srgbClr val="000000"/>
              </a:solidFill>
            </a:endParaRPr>
          </a:p>
          <a:p>
            <a:pPr marL="285750" indent="-285750">
              <a:buFont typeface="Wingdings" panose="05000000000000000000" pitchFamily="2" charset="2"/>
              <a:buChar char="q"/>
            </a:pPr>
            <a:r>
              <a:rPr lang="en-US" b="1" dirty="0">
                <a:solidFill>
                  <a:srgbClr val="FF0000"/>
                </a:solidFill>
              </a:rPr>
              <a:t>Steady state process: </a:t>
            </a:r>
          </a:p>
          <a:p>
            <a:r>
              <a:rPr lang="en-US" dirty="0">
                <a:solidFill>
                  <a:srgbClr val="000000"/>
                </a:solidFill>
              </a:rPr>
              <a:t>If the values of all the variables in a process (i.e., all temperatures, pressures, volumes, flow</a:t>
            </a:r>
          </a:p>
          <a:p>
            <a:r>
              <a:rPr lang="en-US" dirty="0">
                <a:solidFill>
                  <a:srgbClr val="000000"/>
                </a:solidFill>
              </a:rPr>
              <a:t>rates) do not change with time, except possibly for minor fluctuations about constant mean</a:t>
            </a:r>
          </a:p>
          <a:p>
            <a:r>
              <a:rPr lang="en-US" dirty="0">
                <a:solidFill>
                  <a:srgbClr val="000000"/>
                </a:solidFill>
              </a:rPr>
              <a:t>values, the process is said to be operating at steady state</a:t>
            </a:r>
          </a:p>
          <a:p>
            <a:endParaRPr lang="en-US" dirty="0">
              <a:solidFill>
                <a:srgbClr val="000000"/>
              </a:solidFill>
            </a:endParaRPr>
          </a:p>
          <a:p>
            <a:pPr marL="285750" indent="-285750">
              <a:buFont typeface="Wingdings" panose="05000000000000000000" pitchFamily="2" charset="2"/>
              <a:buChar char="q"/>
            </a:pPr>
            <a:r>
              <a:rPr lang="en-US" b="1" dirty="0">
                <a:solidFill>
                  <a:srgbClr val="FF0000"/>
                </a:solidFill>
              </a:rPr>
              <a:t>Unsteady state or transient process:</a:t>
            </a:r>
            <a:r>
              <a:rPr lang="en-US" dirty="0">
                <a:solidFill>
                  <a:srgbClr val="000000"/>
                </a:solidFill>
              </a:rPr>
              <a:t> If any of the process variables change with time, </a:t>
            </a:r>
            <a:r>
              <a:rPr lang="en-US" dirty="0"/>
              <a:t>transient </a:t>
            </a:r>
            <a:r>
              <a:rPr lang="en-US" dirty="0">
                <a:solidFill>
                  <a:srgbClr val="000000"/>
                </a:solidFill>
              </a:rPr>
              <a:t>or </a:t>
            </a:r>
            <a:r>
              <a:rPr lang="en-US" dirty="0"/>
              <a:t>unsteady-state </a:t>
            </a:r>
            <a:r>
              <a:rPr lang="en-US" dirty="0">
                <a:solidFill>
                  <a:srgbClr val="000000"/>
                </a:solidFill>
              </a:rPr>
              <a:t>operation is said to exist. </a:t>
            </a:r>
          </a:p>
          <a:p>
            <a:endParaRPr lang="en-US" dirty="0">
              <a:solidFill>
                <a:srgbClr val="000000"/>
              </a:solidFill>
            </a:endParaRPr>
          </a:p>
          <a:p>
            <a:pPr marL="285750" indent="-285750">
              <a:buFont typeface="Courier New" panose="02070309020205020404" pitchFamily="49" charset="0"/>
              <a:buChar char="o"/>
            </a:pPr>
            <a:r>
              <a:rPr lang="en-US" dirty="0">
                <a:solidFill>
                  <a:srgbClr val="000000"/>
                </a:solidFill>
              </a:rPr>
              <a:t>By their nature, </a:t>
            </a:r>
            <a:r>
              <a:rPr lang="en-US" dirty="0">
                <a:solidFill>
                  <a:srgbClr val="00B050"/>
                </a:solidFill>
              </a:rPr>
              <a:t>batch and semi batch processes are unsteady-state operations</a:t>
            </a:r>
            <a:r>
              <a:rPr lang="en-US" dirty="0">
                <a:solidFill>
                  <a:srgbClr val="000000"/>
                </a:solidFill>
              </a:rPr>
              <a:t>, whereas continuous processes may be either steady-state or transient for short duration.</a:t>
            </a:r>
          </a:p>
          <a:p>
            <a:pPr marL="285750" indent="-285750">
              <a:buFont typeface="Courier New" panose="02070309020205020404" pitchFamily="49" charset="0"/>
              <a:buChar char="o"/>
            </a:pPr>
            <a:endParaRPr lang="en-US" dirty="0">
              <a:solidFill>
                <a:srgbClr val="000000"/>
              </a:solidFill>
            </a:endParaRPr>
          </a:p>
          <a:p>
            <a:pPr marL="285750" indent="-285750">
              <a:buFont typeface="Courier New" panose="02070309020205020404" pitchFamily="49" charset="0"/>
              <a:buChar char="o"/>
            </a:pPr>
            <a:r>
              <a:rPr lang="en-US" dirty="0">
                <a:solidFill>
                  <a:srgbClr val="000000"/>
                </a:solidFill>
              </a:rPr>
              <a:t>Batch processing is commonly used when relatively small quantities of a product are to be produced on any single occasion, while continuous processing is better suited to large production rates.</a:t>
            </a:r>
          </a:p>
          <a:p>
            <a:pPr marL="285750" indent="-285750">
              <a:buFont typeface="Courier New" panose="02070309020205020404" pitchFamily="49" charset="0"/>
              <a:buChar char="o"/>
            </a:pPr>
            <a:endParaRPr lang="en-US" dirty="0">
              <a:solidFill>
                <a:srgbClr val="000000"/>
              </a:solidFill>
            </a:endParaRPr>
          </a:p>
          <a:p>
            <a:pPr marL="285750" indent="-285750">
              <a:buFont typeface="Courier New" panose="02070309020205020404" pitchFamily="49" charset="0"/>
              <a:buChar char="o"/>
            </a:pPr>
            <a:r>
              <a:rPr lang="en-US" dirty="0">
                <a:solidFill>
                  <a:srgbClr val="000000"/>
                </a:solidFill>
              </a:rPr>
              <a:t>Continuous processes are usually run as close to steady state as possible; unsteady-state (transient) conditions exist during the </a:t>
            </a:r>
            <a:r>
              <a:rPr lang="en-US" dirty="0">
                <a:solidFill>
                  <a:srgbClr val="00B050"/>
                </a:solidFill>
              </a:rPr>
              <a:t>start-up of a process</a:t>
            </a:r>
          </a:p>
        </p:txBody>
      </p:sp>
    </p:spTree>
    <p:extLst>
      <p:ext uri="{BB962C8B-B14F-4D97-AF65-F5344CB8AC3E}">
        <p14:creationId xmlns:p14="http://schemas.microsoft.com/office/powerpoint/2010/main" val="3498713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96687" y="1488223"/>
            <a:ext cx="11308080" cy="4524315"/>
          </a:xfrm>
          <a:prstGeom prst="rect">
            <a:avLst/>
          </a:prstGeom>
        </p:spPr>
        <p:txBody>
          <a:bodyPr wrap="square">
            <a:spAutoFit/>
          </a:bodyPr>
          <a:lstStyle/>
          <a:p>
            <a:pPr marL="285750" indent="-285750">
              <a:buFont typeface="Arial" panose="020B0604020202020204" pitchFamily="34" charset="0"/>
              <a:buChar char="•"/>
            </a:pPr>
            <a:r>
              <a:rPr lang="en-US" dirty="0">
                <a:solidFill>
                  <a:srgbClr val="FF0000"/>
                </a:solidFill>
                <a:latin typeface="TimesTen-Roman"/>
              </a:rPr>
              <a:t>A car tire is filled with air at a steady rate of 10 g/min.</a:t>
            </a:r>
          </a:p>
          <a:p>
            <a:pPr marL="742950" lvl="1" indent="-285750">
              <a:buFont typeface="Arial" panose="020B0604020202020204" pitchFamily="34" charset="0"/>
              <a:buChar char="•"/>
            </a:pPr>
            <a:r>
              <a:rPr lang="en-US" dirty="0">
                <a:latin typeface="TimesTen-Roman"/>
              </a:rPr>
              <a:t>Material crosses the boundary </a:t>
            </a:r>
            <a:r>
              <a:rPr lang="en-US" dirty="0">
                <a:latin typeface="TimesTen-Roman"/>
                <a:sym typeface="Wingdings" panose="05000000000000000000" pitchFamily="2" charset="2"/>
              </a:rPr>
              <a:t> open system</a:t>
            </a:r>
          </a:p>
          <a:p>
            <a:pPr marL="742950" lvl="1" indent="-285750">
              <a:buFont typeface="Arial" panose="020B0604020202020204" pitchFamily="34" charset="0"/>
              <a:buChar char="•"/>
            </a:pPr>
            <a:r>
              <a:rPr lang="en-US" dirty="0">
                <a:latin typeface="TimesTen-Roman"/>
                <a:sym typeface="Wingdings" panose="05000000000000000000" pitchFamily="2" charset="2"/>
              </a:rPr>
              <a:t>Only input and no output semi batch (fed batch)</a:t>
            </a:r>
          </a:p>
          <a:p>
            <a:pPr marL="742950" lvl="1" indent="-285750">
              <a:buFont typeface="Arial" panose="020B0604020202020204" pitchFamily="34" charset="0"/>
              <a:buChar char="•"/>
            </a:pPr>
            <a:r>
              <a:rPr lang="en-US" dirty="0">
                <a:latin typeface="TimesTen-Roman"/>
                <a:sym typeface="Wingdings" panose="05000000000000000000" pitchFamily="2" charset="2"/>
              </a:rPr>
              <a:t>Process variable such as pressure and volume changes with time unsteady state process</a:t>
            </a:r>
            <a:endParaRPr lang="en-US" dirty="0">
              <a:latin typeface="TimesTen-Roman"/>
            </a:endParaRPr>
          </a:p>
          <a:p>
            <a:pPr marL="285750" indent="-285750">
              <a:buFont typeface="Arial" panose="020B0604020202020204" pitchFamily="34" charset="0"/>
              <a:buChar char="•"/>
            </a:pPr>
            <a:endParaRPr lang="en-US" dirty="0">
              <a:latin typeface="TimesTen-Roman"/>
            </a:endParaRPr>
          </a:p>
          <a:p>
            <a:pPr marL="285750" indent="-285750">
              <a:buFont typeface="Arial" panose="020B0604020202020204" pitchFamily="34" charset="0"/>
              <a:buChar char="•"/>
            </a:pPr>
            <a:endParaRPr lang="en-US" dirty="0">
              <a:latin typeface="TimesTen-Roman"/>
            </a:endParaRPr>
          </a:p>
          <a:p>
            <a:pPr marL="285750" indent="-285750">
              <a:buFont typeface="Arial" panose="020B0604020202020204" pitchFamily="34" charset="0"/>
              <a:buChar char="•"/>
            </a:pPr>
            <a:r>
              <a:rPr lang="en-US" dirty="0">
                <a:solidFill>
                  <a:srgbClr val="00B050"/>
                </a:solidFill>
                <a:latin typeface="TimesTen-Roman"/>
              </a:rPr>
              <a:t>A bottle of milk is taken from the refrigerator and left on the kitchen table.</a:t>
            </a:r>
          </a:p>
          <a:p>
            <a:pPr marL="742950" lvl="1" indent="-285750">
              <a:buFont typeface="Arial" panose="020B0604020202020204" pitchFamily="34" charset="0"/>
              <a:buChar char="•"/>
            </a:pPr>
            <a:r>
              <a:rPr lang="en-US" dirty="0">
                <a:latin typeface="TimesTen-Roman"/>
              </a:rPr>
              <a:t>Material does not crosses the boundary </a:t>
            </a:r>
            <a:r>
              <a:rPr lang="en-US" dirty="0">
                <a:latin typeface="TimesTen-Roman"/>
                <a:sym typeface="Wingdings" panose="05000000000000000000" pitchFamily="2" charset="2"/>
              </a:rPr>
              <a:t> closed system</a:t>
            </a:r>
          </a:p>
          <a:p>
            <a:pPr marL="742950" lvl="1" indent="-285750">
              <a:buFont typeface="Arial" panose="020B0604020202020204" pitchFamily="34" charset="0"/>
              <a:buChar char="•"/>
            </a:pPr>
            <a:r>
              <a:rPr lang="en-US" dirty="0">
                <a:latin typeface="TimesTen-Roman"/>
                <a:sym typeface="Wingdings" panose="05000000000000000000" pitchFamily="2" charset="2"/>
              </a:rPr>
              <a:t>no input and no output batch</a:t>
            </a:r>
          </a:p>
          <a:p>
            <a:pPr marL="742950" lvl="1" indent="-285750">
              <a:buFont typeface="Arial" panose="020B0604020202020204" pitchFamily="34" charset="0"/>
              <a:buChar char="•"/>
            </a:pPr>
            <a:r>
              <a:rPr lang="en-US" dirty="0">
                <a:latin typeface="TimesTen-Roman"/>
                <a:sym typeface="Wingdings" panose="05000000000000000000" pitchFamily="2" charset="2"/>
              </a:rPr>
              <a:t>Process variable such as temperature is changes with time unsteady state process</a:t>
            </a:r>
            <a:endParaRPr lang="en-US" dirty="0">
              <a:latin typeface="TimesTen-Roman"/>
            </a:endParaRPr>
          </a:p>
          <a:p>
            <a:pPr marL="285750" indent="-285750">
              <a:buFont typeface="Arial" panose="020B0604020202020204" pitchFamily="34" charset="0"/>
              <a:buChar char="•"/>
            </a:pPr>
            <a:endParaRPr lang="en-US" dirty="0">
              <a:latin typeface="TimesTen-Roman"/>
            </a:endParaRPr>
          </a:p>
          <a:p>
            <a:pPr marL="285750" indent="-285750">
              <a:buFont typeface="Arial" panose="020B0604020202020204" pitchFamily="34" charset="0"/>
              <a:buChar char="•"/>
            </a:pPr>
            <a:r>
              <a:rPr lang="en-US" dirty="0">
                <a:solidFill>
                  <a:srgbClr val="7030A0"/>
                </a:solidFill>
                <a:latin typeface="TimesTen-Roman"/>
              </a:rPr>
              <a:t>Water flowing through a pipe with fixed diameter</a:t>
            </a:r>
          </a:p>
          <a:p>
            <a:pPr marL="742950" lvl="1" indent="-285750">
              <a:buFont typeface="Arial" panose="020B0604020202020204" pitchFamily="34" charset="0"/>
              <a:buChar char="•"/>
            </a:pPr>
            <a:r>
              <a:rPr lang="en-US" dirty="0">
                <a:latin typeface="TimesTen-Roman"/>
              </a:rPr>
              <a:t>Material crosses the boundary </a:t>
            </a:r>
            <a:r>
              <a:rPr lang="en-US" dirty="0">
                <a:latin typeface="TimesTen-Roman"/>
                <a:sym typeface="Wingdings" panose="05000000000000000000" pitchFamily="2" charset="2"/>
              </a:rPr>
              <a:t> open system</a:t>
            </a:r>
          </a:p>
          <a:p>
            <a:pPr marL="742950" lvl="1" indent="-285750">
              <a:buFont typeface="Arial" panose="020B0604020202020204" pitchFamily="34" charset="0"/>
              <a:buChar char="•"/>
            </a:pPr>
            <a:r>
              <a:rPr lang="en-US" dirty="0">
                <a:latin typeface="TimesTen-Roman"/>
                <a:sym typeface="Wingdings" panose="05000000000000000000" pitchFamily="2" charset="2"/>
              </a:rPr>
              <a:t>Both input and output continuous</a:t>
            </a:r>
          </a:p>
          <a:p>
            <a:pPr marL="742950" lvl="1" indent="-285750">
              <a:buFont typeface="Arial" panose="020B0604020202020204" pitchFamily="34" charset="0"/>
              <a:buChar char="•"/>
            </a:pPr>
            <a:r>
              <a:rPr lang="en-US" dirty="0">
                <a:latin typeface="TimesTen-Roman"/>
                <a:sym typeface="Wingdings" panose="05000000000000000000" pitchFamily="2" charset="2"/>
              </a:rPr>
              <a:t>No changes of process variables value steady state</a:t>
            </a:r>
            <a:endParaRPr lang="en-US" dirty="0">
              <a:latin typeface="TimesTen-Roman"/>
            </a:endParaRPr>
          </a:p>
          <a:p>
            <a:pPr marL="285750" indent="-285750">
              <a:buFont typeface="Arial" panose="020B0604020202020204" pitchFamily="34" charset="0"/>
              <a:buChar char="•"/>
            </a:pPr>
            <a:endParaRPr lang="en-US" dirty="0">
              <a:latin typeface="TimesTen-Roman"/>
            </a:endParaRPr>
          </a:p>
        </p:txBody>
      </p:sp>
      <p:sp>
        <p:nvSpPr>
          <p:cNvPr id="3" name="Rectangle 2"/>
          <p:cNvSpPr/>
          <p:nvPr/>
        </p:nvSpPr>
        <p:spPr>
          <a:xfrm>
            <a:off x="474473" y="630611"/>
            <a:ext cx="11347554" cy="584616"/>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Cont.</a:t>
            </a:r>
          </a:p>
        </p:txBody>
      </p:sp>
    </p:spTree>
    <p:extLst>
      <p:ext uri="{BB962C8B-B14F-4D97-AF65-F5344CB8AC3E}">
        <p14:creationId xmlns:p14="http://schemas.microsoft.com/office/powerpoint/2010/main" val="3672490749"/>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6F956FD13CD8848B4580499D01366DC" ma:contentTypeVersion="2" ma:contentTypeDescription="Create a new document." ma:contentTypeScope="" ma:versionID="90c42b7cc7fe52b0689b96b980dcfa6b">
  <xsd:schema xmlns:xsd="http://www.w3.org/2001/XMLSchema" xmlns:xs="http://www.w3.org/2001/XMLSchema" xmlns:p="http://schemas.microsoft.com/office/2006/metadata/properties" xmlns:ns2="27852407-7cbe-4f37-a29e-557c20509378" targetNamespace="http://schemas.microsoft.com/office/2006/metadata/properties" ma:root="true" ma:fieldsID="a3a931e53aebc7c1296e930a51b7984e" ns2:_="">
    <xsd:import namespace="27852407-7cbe-4f37-a29e-557c2050937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7852407-7cbe-4f37-a29e-557c2050937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C436537-8A77-4F7B-B296-24F29F161B2E}">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7A4A3FE7-7010-4777-935F-4C28B8514CEE}">
  <ds:schemaRefs>
    <ds:schemaRef ds:uri="http://schemas.microsoft.com/sharepoint/v3/contenttype/forms"/>
  </ds:schemaRefs>
</ds:datastoreItem>
</file>

<file path=customXml/itemProps3.xml><?xml version="1.0" encoding="utf-8"?>
<ds:datastoreItem xmlns:ds="http://schemas.openxmlformats.org/officeDocument/2006/customXml" ds:itemID="{D9C7D795-9DF8-4697-9569-EC7E806BF88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7852407-7cbe-4f37-a29e-557c2050937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TM04033919[[fn=Circuit]]</Template>
  <TotalTime>13942</TotalTime>
  <Words>1353</Words>
  <Application>Microsoft Office PowerPoint</Application>
  <PresentationFormat>Widescreen</PresentationFormat>
  <Paragraphs>218</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Dividend</vt:lpstr>
      <vt:lpstr>BT201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IITG</dc:creator>
  <cp:lastModifiedBy>IITG</cp:lastModifiedBy>
  <cp:revision>236</cp:revision>
  <dcterms:created xsi:type="dcterms:W3CDTF">2021-02-04T11:25:09Z</dcterms:created>
  <dcterms:modified xsi:type="dcterms:W3CDTF">2022-08-10T17:58:03Z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0x01010056F956FD13CD8848B4580499D01366DC</vt:lpwstr>
  </property>
</Properties>
</file>