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7"/>
  </p:notesMasterIdLst>
  <p:sldIdLst>
    <p:sldId id="256" r:id="rId5"/>
    <p:sldId id="670" r:id="rId6"/>
    <p:sldId id="671" r:id="rId7"/>
    <p:sldId id="672" r:id="rId8"/>
    <p:sldId id="673" r:id="rId9"/>
    <p:sldId id="674" r:id="rId10"/>
    <p:sldId id="675" r:id="rId11"/>
    <p:sldId id="676" r:id="rId12"/>
    <p:sldId id="677" r:id="rId13"/>
    <p:sldId id="678" r:id="rId14"/>
    <p:sldId id="679" r:id="rId15"/>
    <p:sldId id="680" r:id="rId16"/>
    <p:sldId id="681" r:id="rId17"/>
    <p:sldId id="682" r:id="rId18"/>
    <p:sldId id="694" r:id="rId19"/>
    <p:sldId id="683" r:id="rId20"/>
    <p:sldId id="684" r:id="rId21"/>
    <p:sldId id="685" r:id="rId22"/>
    <p:sldId id="686" r:id="rId23"/>
    <p:sldId id="691" r:id="rId24"/>
    <p:sldId id="692" r:id="rId25"/>
    <p:sldId id="695" r:id="rId26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423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71" autoAdjust="0"/>
    <p:restoredTop sz="94660"/>
  </p:normalViewPr>
  <p:slideViewPr>
    <p:cSldViewPr snapToGrid="0">
      <p:cViewPr varScale="1">
        <p:scale>
          <a:sx n="59" d="100"/>
          <a:sy n="59" d="100"/>
        </p:scale>
        <p:origin x="119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16T04:39:08.7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23315 1383 783 0,'0'0'0'0,"0"0"-74"15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35F22A8-0EC3-4E6C-8466-B73AB57EA72F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1E28598-D3D6-40E7-9750-9909AC0D83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87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4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733048"/>
            <a:ext cx="10993549" cy="1475013"/>
          </a:xfrm>
        </p:spPr>
        <p:txBody>
          <a:bodyPr/>
          <a:lstStyle/>
          <a:p>
            <a:r>
              <a:rPr lang="en-US" b="1" dirty="0"/>
              <a:t>BT201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142324" y="4371665"/>
            <a:ext cx="3154783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15/11/2022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4465" y="3262448"/>
            <a:ext cx="85363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92D050"/>
                </a:solidFill>
              </a:rPr>
              <a:t>Biochemical Process Calculations</a:t>
            </a:r>
          </a:p>
          <a:p>
            <a:endParaRPr lang="en-IN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8393400" y="497880"/>
              <a:ext cx="36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5480" y="489960"/>
                <a:ext cx="16200" cy="1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5374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96507" y="919682"/>
                <a:ext cx="10393858" cy="1963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TimesTen-Roman"/>
                  </a:rPr>
                  <a:t>For water at 100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°</a:t>
                </a:r>
                <a:r>
                  <a:rPr lang="en-US" sz="2000" dirty="0">
                    <a:latin typeface="TimesTen-Roman"/>
                  </a:rPr>
                  <a:t>C and 1 </a:t>
                </a:r>
                <a:r>
                  <a:rPr lang="en-US" sz="2000" dirty="0" err="1">
                    <a:latin typeface="TimesTen-Roman"/>
                  </a:rPr>
                  <a:t>atm</a:t>
                </a:r>
                <a:r>
                  <a:rPr lang="en-US" sz="2000" dirty="0">
                    <a:latin typeface="TimesTen-Roman"/>
                  </a:rPr>
                  <a:t>,</a:t>
                </a:r>
              </a:p>
              <a:p>
                <a:endParaRPr lang="en-US" sz="2000" dirty="0">
                  <a:latin typeface="TimesTen-Roman"/>
                </a:endParaRPr>
              </a:p>
              <a:p>
                <a:r>
                  <a:rPr lang="en-US" sz="2000" dirty="0">
                    <a:latin typeface="TimesTen-Roman"/>
                  </a:rPr>
                  <a:t>			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000" dirty="0">
                    <a:latin typeface="TimesTen-Roman"/>
                  </a:rPr>
                  <a:t> =419 kJ/kg     and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000" dirty="0">
                    <a:latin typeface="TimesTen-Roman"/>
                  </a:rPr>
                  <a:t> =2507 kJ/kg.</a:t>
                </a:r>
              </a:p>
              <a:p>
                <a:endParaRPr lang="en-US" sz="2000" dirty="0">
                  <a:latin typeface="TimesTen-Roman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Ten-Roman"/>
                  </a:rPr>
                  <a:t> The difference in specific enthalpy,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sz="2000" dirty="0">
                    <a:latin typeface="TimesTen-Roman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sz="2000" dirty="0">
                    <a:latin typeface="TimesTen-Roman"/>
                  </a:rPr>
                  <a:t>) is even greater, owing to the much greater specific volume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sz="2000" dirty="0">
                    <a:latin typeface="TimesTen-Roman"/>
                  </a:rPr>
                  <a:t>) of the vapor: at the same temperature and pressure, 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07" y="919682"/>
                <a:ext cx="10393858" cy="1963999"/>
              </a:xfrm>
              <a:prstGeom prst="rect">
                <a:avLst/>
              </a:prstGeom>
              <a:blipFill>
                <a:blip r:embed="rId2"/>
                <a:stretch>
                  <a:fillRect l="-587" t="-1553" b="-4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968911" y="3239069"/>
                <a:ext cx="5259310" cy="4084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000" dirty="0">
                    <a:latin typeface="TimesTen-Roman"/>
                  </a:rPr>
                  <a:t> =419 kJ/kg    and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000" dirty="0">
                    <a:latin typeface="TimesTen-Roman"/>
                  </a:rPr>
                  <a:t> =2676 kJ/kg.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911" y="3239069"/>
                <a:ext cx="5259310" cy="408445"/>
              </a:xfrm>
              <a:prstGeom prst="rect">
                <a:avLst/>
              </a:prstGeom>
              <a:blipFill>
                <a:blip r:embed="rId3"/>
                <a:stretch>
                  <a:fillRect t="-7463" b="-26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96507" y="3936969"/>
            <a:ext cx="109033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Ten-Roman"/>
              </a:rPr>
              <a:t>Phase changes such as melting and evaporation are usually accompanied by large changes in internal energy and enthalpy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96507" y="4909013"/>
                <a:ext cx="11255827" cy="7196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Ten-Roman"/>
                  </a:rPr>
                  <a:t>Heat transfer requirements in phase-change operations consequently tend to be substantial, since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TimesTen-Roman"/>
                  </a:rPr>
                  <a:t>  (closed constant volume system) or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=∆</m:t>
                    </m:r>
                    <m:acc>
                      <m:accPr>
                        <m:chr m:val="̇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sz="2000" dirty="0">
                    <a:latin typeface="TimesTen-Roman"/>
                  </a:rPr>
                  <a:t>(open system).</a:t>
                </a:r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07" y="4909013"/>
                <a:ext cx="11255827" cy="719621"/>
              </a:xfrm>
              <a:prstGeom prst="rect">
                <a:avLst/>
              </a:prstGeom>
              <a:blipFill>
                <a:blip r:embed="rId4"/>
                <a:stretch>
                  <a:fillRect l="-487" t="-3390" b="-14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917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1411" y="612340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latin typeface="TimesTen-BoldItalic"/>
              </a:rPr>
              <a:t>Latent heat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86817" y="1315680"/>
            <a:ext cx="108183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Latent heat: </a:t>
            </a:r>
            <a:r>
              <a:rPr lang="en-US" sz="2000" dirty="0"/>
              <a:t>The specific enthalpy change associated with the transition of a substance from one phase to another at constant temperature and pressure is known as the latent heat of the phase change.</a:t>
            </a:r>
          </a:p>
          <a:p>
            <a:endParaRPr lang="en-US" sz="2000" dirty="0"/>
          </a:p>
          <a:p>
            <a:r>
              <a:rPr lang="en-US" sz="2000" dirty="0"/>
              <a:t>(as distinguished from , </a:t>
            </a:r>
            <a:r>
              <a:rPr lang="en-US" sz="2000" dirty="0">
                <a:solidFill>
                  <a:srgbClr val="FF0000"/>
                </a:solidFill>
              </a:rPr>
              <a:t>sensible heat </a:t>
            </a:r>
            <a:r>
              <a:rPr lang="en-US" sz="2000" dirty="0"/>
              <a:t>which is associated with temperature changes for a single- phase system)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22293" y="3429000"/>
                <a:ext cx="11425789" cy="3486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For example, the specific enthalpy change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sz="2000" dirty="0"/>
                  <a:t> for the </a:t>
                </a:r>
                <a:r>
                  <a:rPr lang="en-US" sz="2000" dirty="0">
                    <a:solidFill>
                      <a:srgbClr val="FF0000"/>
                    </a:solidFill>
                  </a:rPr>
                  <a:t>transition of liquid water to steam </a:t>
                </a:r>
                <a:r>
                  <a:rPr lang="en-US" sz="2000" dirty="0"/>
                  <a:t>at 100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°</a:t>
                </a:r>
                <a:r>
                  <a:rPr lang="en-US" sz="2000" dirty="0"/>
                  <a:t>C and 1 atm, which equals 40.6 kJ/mol, is by definition the </a:t>
                </a:r>
                <a:r>
                  <a:rPr lang="en-US" sz="2000" b="1" dirty="0"/>
                  <a:t>latent heat of vaporization  (heat of vaporization) </a:t>
                </a:r>
                <a:r>
                  <a:rPr lang="en-US" sz="2000" dirty="0"/>
                  <a:t>of water at this temperature and pressure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Since </a:t>
                </a:r>
                <a:r>
                  <a:rPr lang="en-US" sz="2000" dirty="0">
                    <a:solidFill>
                      <a:srgbClr val="FF0000"/>
                    </a:solidFill>
                  </a:rPr>
                  <a:t>condensation is the reverse of vaporization </a:t>
                </a:r>
                <a:r>
                  <a:rPr lang="en-US" sz="2000" dirty="0"/>
                  <a:t>and </a:t>
                </a:r>
                <a:r>
                  <a:rPr lang="en-US" sz="2000" dirty="0">
                    <a:solidFill>
                      <a:srgbClr val="00B050"/>
                    </a:solidFill>
                  </a:rPr>
                  <a:t>enthalpy is a state property</a:t>
                </a:r>
                <a:r>
                  <a:rPr lang="en-US" sz="2000" dirty="0"/>
                  <a:t>, the </a:t>
                </a:r>
                <a:r>
                  <a:rPr lang="en-US" sz="2000" dirty="0">
                    <a:solidFill>
                      <a:srgbClr val="7030A0"/>
                    </a:solidFill>
                  </a:rPr>
                  <a:t>heat of condensation must be the negative of the heat of vaporization</a:t>
                </a:r>
                <a:r>
                  <a:rPr lang="en-US" sz="2000" dirty="0"/>
                  <a:t>. Thus, the heat of condensation of water at 100 C and 1 atm must be 40.6 kJ/mol.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Similarly, the heat of solidification is the negative of the heat of fusion at the same temperature and pressure.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93" y="3429000"/>
                <a:ext cx="11425789" cy="3486211"/>
              </a:xfrm>
              <a:prstGeom prst="rect">
                <a:avLst/>
              </a:prstGeom>
              <a:blipFill>
                <a:blip r:embed="rId2"/>
                <a:stretch>
                  <a:fillRect l="-480" t="-1051" r="-213" b="-22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617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0126" y="724401"/>
            <a:ext cx="99340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Latent heats for the two most commonly encountered phase changes are defined as follows: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72" y="1501156"/>
            <a:ext cx="11115675" cy="16573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9073" y="3191663"/>
            <a:ext cx="114204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Tabulated values of these two latent heats, in handbook usually apply to a substance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at its normal melting or boiling point</a:t>
            </a:r>
            <a:r>
              <a:rPr lang="en-US" sz="2000" dirty="0">
                <a:latin typeface="+mj-lt"/>
              </a:rPr>
              <a:t>—that is, at a pressure of 1 atm. These quantities are referred to as standard heats of fusion and vaporization.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328861" y="4437774"/>
            <a:ext cx="108966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latent heat </a:t>
            </a:r>
            <a:r>
              <a:rPr lang="en-US" sz="2000" dirty="0">
                <a:latin typeface="+mj-lt"/>
              </a:rPr>
              <a:t>of a </a:t>
            </a:r>
            <a:r>
              <a:rPr lang="en-US" sz="2000" dirty="0">
                <a:solidFill>
                  <a:srgbClr val="7030A0"/>
                </a:solidFill>
                <a:latin typeface="+mj-lt"/>
              </a:rPr>
              <a:t>phase change may vary considerably with the temperature </a:t>
            </a:r>
            <a:r>
              <a:rPr lang="en-US" sz="2000" dirty="0">
                <a:latin typeface="+mj-lt"/>
              </a:rPr>
              <a:t>at which the change occurs but hardly varies at all with the pressure at the transition point.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For example, the heat of vaporization of water at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25 </a:t>
            </a:r>
            <a:r>
              <a:rPr lang="en-US" sz="20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°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C is 2442.5 J/g at 23.78 mm Hg </a:t>
            </a:r>
            <a:r>
              <a:rPr lang="en-US" sz="2000" dirty="0">
                <a:latin typeface="+mj-lt"/>
              </a:rPr>
              <a:t>and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2442.3 J/g at760 mm Hg</a:t>
            </a:r>
          </a:p>
        </p:txBody>
      </p:sp>
      <p:sp>
        <p:nvSpPr>
          <p:cNvPr id="6" name="Rectangle 5"/>
          <p:cNvSpPr/>
          <p:nvPr/>
        </p:nvSpPr>
        <p:spPr>
          <a:xfrm>
            <a:off x="186490" y="5849758"/>
            <a:ext cx="118190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latin typeface="+mj-lt"/>
              </a:rPr>
              <a:t>When using a tabulated latent heat, </a:t>
            </a:r>
            <a:r>
              <a:rPr lang="en-US" sz="2000" i="1" dirty="0">
                <a:solidFill>
                  <a:srgbClr val="FF0000"/>
                </a:solidFill>
                <a:latin typeface="+mj-lt"/>
              </a:rPr>
              <a:t>you must therefore be sure that the phase change in question takes place at the temperature for which the tabulated value is reported</a:t>
            </a:r>
            <a:r>
              <a:rPr lang="en-US" sz="2000" i="1" dirty="0">
                <a:latin typeface="+mj-lt"/>
              </a:rPr>
              <a:t>, but you may ignore moderate variations in pressure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0166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0915" y="969821"/>
            <a:ext cx="101626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Phase changes often occur at temperatures other than the temperature for which the latent heat is tabulated</a:t>
            </a:r>
            <a:r>
              <a:rPr lang="en-US" sz="2000" dirty="0">
                <a:latin typeface="+mj-lt"/>
              </a:rPr>
              <a:t>. When faced with this situation, you must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select a hypothetical process path </a:t>
            </a:r>
            <a:r>
              <a:rPr lang="en-US" sz="2000" dirty="0">
                <a:latin typeface="+mj-lt"/>
              </a:rPr>
              <a:t>that permits the available data to be used</a:t>
            </a:r>
          </a:p>
        </p:txBody>
      </p:sp>
      <p:sp>
        <p:nvSpPr>
          <p:cNvPr id="3" name="Rectangle 2"/>
          <p:cNvSpPr/>
          <p:nvPr/>
        </p:nvSpPr>
        <p:spPr>
          <a:xfrm>
            <a:off x="1177088" y="2561978"/>
            <a:ext cx="1003032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Suppose, for example, that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a substance is to be vaporized isothermally at 130 </a:t>
            </a:r>
            <a:r>
              <a:rPr lang="en-US" sz="20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°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C</a:t>
            </a:r>
            <a:r>
              <a:rPr lang="en-US" sz="2000" dirty="0">
                <a:latin typeface="+mj-lt"/>
              </a:rPr>
              <a:t>, but the </a:t>
            </a:r>
            <a:r>
              <a:rPr lang="en-US" sz="2000" dirty="0">
                <a:solidFill>
                  <a:srgbClr val="00B050"/>
                </a:solidFill>
                <a:latin typeface="+mj-lt"/>
              </a:rPr>
              <a:t>only available value of the heat of vaporization is at 80 </a:t>
            </a:r>
            <a:r>
              <a:rPr lang="en-US" sz="2000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° </a:t>
            </a:r>
            <a:r>
              <a:rPr lang="en-US" sz="2000" dirty="0">
                <a:solidFill>
                  <a:srgbClr val="00B050"/>
                </a:solidFill>
                <a:latin typeface="+mj-lt"/>
              </a:rPr>
              <a:t>C</a:t>
            </a:r>
            <a:r>
              <a:rPr lang="en-US" sz="2000" dirty="0">
                <a:latin typeface="+mj-lt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A process path from the liquid at 130 </a:t>
            </a:r>
            <a:r>
              <a:rPr lang="en-US" sz="2000" dirty="0">
                <a:latin typeface="+mj-lt"/>
                <a:cs typeface="Arial" panose="020B0604020202020204" pitchFamily="34" charset="0"/>
              </a:rPr>
              <a:t>°</a:t>
            </a:r>
            <a:r>
              <a:rPr lang="en-US" sz="2000" dirty="0">
                <a:latin typeface="+mj-lt"/>
              </a:rPr>
              <a:t>C to the vapor at the same temperature must then be chosen that includes an isothermal vaporization step at 80 </a:t>
            </a:r>
            <a:r>
              <a:rPr lang="en-US" sz="2000" dirty="0">
                <a:latin typeface="+mj-lt"/>
                <a:cs typeface="Arial" panose="020B0604020202020204" pitchFamily="34" charset="0"/>
              </a:rPr>
              <a:t>° </a:t>
            </a:r>
            <a:r>
              <a:rPr lang="en-US" sz="2000" dirty="0">
                <a:latin typeface="+mj-lt"/>
              </a:rPr>
              <a:t>C: </a:t>
            </a:r>
            <a:r>
              <a:rPr lang="en-US" sz="2000" dirty="0">
                <a:solidFill>
                  <a:srgbClr val="00B050"/>
                </a:solidFill>
                <a:latin typeface="+mj-lt"/>
              </a:rPr>
              <a:t>specifically, cool the liquid from 130 </a:t>
            </a:r>
            <a:r>
              <a:rPr lang="en-US" sz="2000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°</a:t>
            </a:r>
            <a:r>
              <a:rPr lang="en-US" sz="2000" dirty="0">
                <a:solidFill>
                  <a:srgbClr val="00B050"/>
                </a:solidFill>
                <a:latin typeface="+mj-lt"/>
              </a:rPr>
              <a:t>C to 80 </a:t>
            </a:r>
            <a:r>
              <a:rPr lang="en-US" sz="2000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°</a:t>
            </a:r>
            <a:r>
              <a:rPr lang="en-US" sz="2000" dirty="0">
                <a:solidFill>
                  <a:srgbClr val="00B050"/>
                </a:solidFill>
                <a:latin typeface="+mj-lt"/>
              </a:rPr>
              <a:t>C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vaporize the liquid at 80 </a:t>
            </a:r>
            <a:r>
              <a:rPr lang="en-US" sz="20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°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C</a:t>
            </a:r>
            <a:r>
              <a:rPr lang="en-US" sz="2000" dirty="0">
                <a:latin typeface="+mj-lt"/>
              </a:rPr>
              <a:t>, and 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then heat the vapor back to 130 </a:t>
            </a:r>
            <a:r>
              <a:rPr lang="en-US" sz="2000" dirty="0">
                <a:solidFill>
                  <a:srgbClr val="00B0F0"/>
                </a:solidFill>
                <a:latin typeface="+mj-lt"/>
                <a:cs typeface="Arial" panose="020B0604020202020204" pitchFamily="34" charset="0"/>
              </a:rPr>
              <a:t>°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C</a:t>
            </a:r>
            <a:r>
              <a:rPr lang="en-US" sz="2000" dirty="0">
                <a:latin typeface="+mj-lt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>Summing the changes in enthalpy </a:t>
            </a:r>
            <a:r>
              <a:rPr lang="en-US" sz="2000" dirty="0">
                <a:latin typeface="+mj-lt"/>
              </a:rPr>
              <a:t>for each of these steps yields the change in enthalpy for the given process. (By definition, the calculated value is the latent heat of vaporization at 130 </a:t>
            </a:r>
            <a:r>
              <a:rPr lang="en-US" sz="2000" dirty="0">
                <a:latin typeface="+mj-lt"/>
                <a:cs typeface="Arial" panose="020B0604020202020204" pitchFamily="34" charset="0"/>
              </a:rPr>
              <a:t>°</a:t>
            </a:r>
            <a:r>
              <a:rPr lang="en-US" sz="2000" dirty="0">
                <a:latin typeface="+mj-lt"/>
              </a:rPr>
              <a:t>C.)</a:t>
            </a:r>
          </a:p>
        </p:txBody>
      </p:sp>
    </p:spTree>
    <p:extLst>
      <p:ext uri="{BB962C8B-B14F-4D97-AF65-F5344CB8AC3E}">
        <p14:creationId xmlns:p14="http://schemas.microsoft.com/office/powerpoint/2010/main" val="2470043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0204" y="1029979"/>
            <a:ext cx="108244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Ten-Roman"/>
              </a:rPr>
              <a:t>One hundred g-moles per hour of liquid n-hexane at 25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°</a:t>
            </a:r>
            <a:r>
              <a:rPr lang="en-US" dirty="0">
                <a:latin typeface="TimesTen-Roman"/>
              </a:rPr>
              <a:t>C and 7 bar is vaporized and heated to 300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°</a:t>
            </a:r>
            <a:r>
              <a:rPr lang="en-US" dirty="0">
                <a:latin typeface="TimesTen-Roman"/>
              </a:rPr>
              <a:t>C</a:t>
            </a:r>
          </a:p>
          <a:p>
            <a:r>
              <a:rPr lang="en-US" dirty="0">
                <a:latin typeface="TimesTen-Roman"/>
              </a:rPr>
              <a:t>at constant pressure. Neglecting the effect of pressure on enthalpy, estimate the rate at which heat</a:t>
            </a:r>
          </a:p>
          <a:p>
            <a:r>
              <a:rPr lang="en-US" dirty="0">
                <a:latin typeface="TimesTen-Roman"/>
              </a:rPr>
              <a:t>must be supplied.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073" y="2120966"/>
            <a:ext cx="7849853" cy="45839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89134" y="1732548"/>
            <a:ext cx="3326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TimesTen-Roman"/>
              </a:rPr>
              <a:t>Cox chart </a:t>
            </a:r>
            <a:r>
              <a:rPr lang="fr-FR" dirty="0" err="1">
                <a:latin typeface="TimesTen-Roman"/>
              </a:rPr>
              <a:t>vapor</a:t>
            </a:r>
            <a:r>
              <a:rPr lang="fr-FR" dirty="0">
                <a:latin typeface="TimesTen-Roman"/>
              </a:rPr>
              <a:t> pressure plots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482" y="604271"/>
            <a:ext cx="3409950" cy="333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9191" y="3881470"/>
            <a:ext cx="16954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52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0166" y="828763"/>
            <a:ext cx="11378853" cy="3021340"/>
            <a:chOff x="752987" y="1574722"/>
            <a:chExt cx="11378853" cy="302134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4160" y="4303795"/>
              <a:ext cx="11061182" cy="292267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2987" y="1574722"/>
              <a:ext cx="11378853" cy="2593216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39" y="5053263"/>
            <a:ext cx="11477997" cy="7111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779" y="5931569"/>
            <a:ext cx="11238993" cy="4070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47956" y="4810316"/>
            <a:ext cx="4361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Table: selected physical property 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0804" y="6338635"/>
            <a:ext cx="43920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TimesTen-Roman"/>
              </a:rPr>
              <a:t>**Heat of vaporization at T</a:t>
            </a:r>
            <a:r>
              <a:rPr lang="en-US" sz="1600" baseline="-25000" dirty="0">
                <a:latin typeface="TimesTen-Roman"/>
              </a:rPr>
              <a:t>b</a:t>
            </a:r>
            <a:r>
              <a:rPr lang="en-US" sz="1600" dirty="0">
                <a:latin typeface="TimesTen-Roman"/>
              </a:rPr>
              <a:t> (69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°</a:t>
            </a:r>
            <a:r>
              <a:rPr lang="en-US" sz="1600" dirty="0">
                <a:latin typeface="TimesTen-Roman"/>
              </a:rPr>
              <a:t>C) and 1 atm.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54121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6" y="896102"/>
            <a:ext cx="8010525" cy="1095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41421" y="2413338"/>
                <a:ext cx="11273590" cy="14847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Ten-Roman"/>
                  </a:rPr>
                  <a:t>Temperature at which the vapor pressure of n-hexane is 7 bar (104 </a:t>
                </a:r>
                <a:r>
                  <a:rPr lang="en-US" dirty="0" err="1">
                    <a:latin typeface="TimesTen-Roman"/>
                  </a:rPr>
                  <a:t>psia</a:t>
                </a:r>
                <a:r>
                  <a:rPr lang="en-US" dirty="0">
                    <a:latin typeface="TimesTen-Roman"/>
                  </a:rPr>
                  <a:t>) is approximately 295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°</a:t>
                </a:r>
                <a:r>
                  <a:rPr lang="en-US" dirty="0">
                    <a:latin typeface="TimesTen-Roman"/>
                  </a:rPr>
                  <a:t>F (146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°</a:t>
                </a:r>
                <a:r>
                  <a:rPr lang="en-US" dirty="0">
                    <a:latin typeface="TimesTen-Roman"/>
                  </a:rPr>
                  <a:t>C), and this is therefore the temperature at which the vaporization actually occurs. </a:t>
                </a:r>
              </a:p>
              <a:p>
                <a:endParaRPr lang="en-US" dirty="0">
                  <a:latin typeface="TimesTen-Roman"/>
                </a:endParaRPr>
              </a:p>
              <a:p>
                <a:endParaRPr lang="en-US" dirty="0">
                  <a:latin typeface="TimesTen-Roman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Ten-Roman"/>
                  </a:rPr>
                  <a:t>However, Table lists a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>
                    <a:latin typeface="TimesTen-Roman"/>
                  </a:rPr>
                  <a:t> at the normal boiling point of n- hexane,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21" y="2413338"/>
                <a:ext cx="11273590" cy="1484765"/>
              </a:xfrm>
              <a:prstGeom prst="rect">
                <a:avLst/>
              </a:prstGeom>
              <a:blipFill>
                <a:blip r:embed="rId3"/>
                <a:stretch>
                  <a:fillRect l="-379" t="-2469" r="-541"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270" y="3898103"/>
            <a:ext cx="3486655" cy="6973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1421" y="5161547"/>
            <a:ext cx="119353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Ten-Roman"/>
              </a:rPr>
              <a:t>We must therefore find a path that takes hexane from a liquid to a vapor at 69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°</a:t>
            </a:r>
            <a:r>
              <a:rPr lang="en-US" dirty="0">
                <a:latin typeface="TimesTen-Roman"/>
              </a:rPr>
              <a:t>C, rather than at the true vaporization temperature of 146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°</a:t>
            </a:r>
            <a:r>
              <a:rPr lang="en-US" dirty="0">
                <a:latin typeface="TimesTen-Roman"/>
              </a:rPr>
              <a:t>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Ten-Roman"/>
              </a:rPr>
              <a:t>As noted previously, the change in enthalpy associated with a process may be determined from any convenient path as long as the initial and final points of the chosen path correspond to those of the process.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37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926" y="1399856"/>
            <a:ext cx="6467978" cy="39610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98094" y="753524"/>
            <a:ext cx="108123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Ten-Roman"/>
              </a:rPr>
              <a:t>The diagram shown on the following page illustrates several possible paths from liquid</a:t>
            </a:r>
          </a:p>
          <a:p>
            <a:r>
              <a:rPr lang="en-US" dirty="0">
                <a:latin typeface="TimesTen-Roman"/>
              </a:rPr>
              <a:t>hexane at 25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°</a:t>
            </a:r>
            <a:r>
              <a:rPr lang="en-US" dirty="0">
                <a:latin typeface="TimesTen-Roman"/>
              </a:rPr>
              <a:t>C to hexane vapor at 300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°</a:t>
            </a:r>
            <a:r>
              <a:rPr lang="en-US" dirty="0">
                <a:latin typeface="TimesTen-Roman"/>
              </a:rPr>
              <a:t>C.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94" y="5565487"/>
            <a:ext cx="10305789" cy="129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25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" y="753366"/>
            <a:ext cx="10816451" cy="568807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68053" y="3296653"/>
            <a:ext cx="300789" cy="52938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46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28" y="609600"/>
            <a:ext cx="11900144" cy="61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7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1411" y="612340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TimesTen-Bold"/>
              </a:rPr>
              <a:t>Energy Balances on Single-Phase Systems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892627" y="1511494"/>
            <a:ext cx="1048512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Energy balances on any processes that do not involve phase changes, or chemical reactions.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If a process only involves heating or cooling a single species from T</a:t>
            </a:r>
            <a:r>
              <a:rPr lang="en-US" sz="2000" baseline="-25000" dirty="0">
                <a:latin typeface="+mj-lt"/>
              </a:rPr>
              <a:t>1</a:t>
            </a:r>
            <a:r>
              <a:rPr lang="en-US" sz="2000" dirty="0">
                <a:latin typeface="+mj-lt"/>
              </a:rPr>
              <a:t> to T</a:t>
            </a:r>
            <a:r>
              <a:rPr lang="en-US" sz="2000" baseline="-25000" dirty="0">
                <a:latin typeface="+mj-lt"/>
              </a:rPr>
              <a:t>2</a:t>
            </a:r>
            <a:r>
              <a:rPr lang="en-US" sz="2000" dirty="0">
                <a:latin typeface="+mj-lt"/>
              </a:rPr>
              <a:t> , the procedure is straightforward: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27" y="3665763"/>
            <a:ext cx="10766691" cy="8801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11" y="4545874"/>
            <a:ext cx="11050721" cy="182940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563394" y="5956663"/>
            <a:ext cx="2468880" cy="4186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41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1732" y="1295451"/>
            <a:ext cx="85023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Ten-Roman"/>
              </a:rPr>
              <a:t>If a phase change takes place in a closed system, you must evaluate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021" y="1250906"/>
            <a:ext cx="1981200" cy="333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31732" y="1597326"/>
                <a:ext cx="10186737" cy="14922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Ten-Roman"/>
                  </a:rPr>
                  <a:t>for the phase change to substitute into the energy balance equation. </a:t>
                </a:r>
              </a:p>
              <a:p>
                <a:endParaRPr lang="en-US" dirty="0">
                  <a:latin typeface="TimesTen-Roman"/>
                </a:endParaRPr>
              </a:p>
              <a:p>
                <a:endParaRPr lang="en-US" dirty="0">
                  <a:latin typeface="TimesTen-Roman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dirty="0">
                    <a:latin typeface="TimesTen-Roman"/>
                  </a:rPr>
                  <a:t>For phase changes such as </a:t>
                </a:r>
                <a:r>
                  <a:rPr lang="en-US" dirty="0"/>
                  <a:t>fusion, which involve only liquids and solids, changes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/>
                  <a:t> are generally negligible compared to changes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dirty="0"/>
                  <a:t> , so that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732" y="1597326"/>
                <a:ext cx="10186737" cy="1492203"/>
              </a:xfrm>
              <a:prstGeom prst="rect">
                <a:avLst/>
              </a:prstGeom>
              <a:blipFill>
                <a:blip r:embed="rId3"/>
                <a:stretch>
                  <a:fillRect l="-479" t="-2041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138" y="3475012"/>
            <a:ext cx="1333500" cy="476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6211" y="4336745"/>
            <a:ext cx="10632754" cy="8770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4201" y="5463226"/>
            <a:ext cx="1857375" cy="4286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1411" y="612340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latin typeface="TimesTen-BoldItalic"/>
              </a:rPr>
              <a:t>Latent heat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79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02" y="1530437"/>
            <a:ext cx="11249066" cy="7002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234" y="2152724"/>
            <a:ext cx="8670900" cy="9285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404861" y="3219125"/>
                <a:ext cx="7783432" cy="6553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Ten-Roman"/>
                  </a:rPr>
                  <a:t>where T</a:t>
                </a:r>
                <a:r>
                  <a:rPr lang="en-US" baseline="-25000" dirty="0">
                    <a:latin typeface="TimesTen-Roman"/>
                  </a:rPr>
                  <a:t>b</a:t>
                </a:r>
                <a:r>
                  <a:rPr lang="en-US" dirty="0">
                    <a:latin typeface="TimesTen-Roman"/>
                  </a:rPr>
                  <a:t> is the normal boiling point of the liquid. Trouton’s rule provides an estimate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>
                    <a:latin typeface="TimesTen-Roman"/>
                  </a:rPr>
                  <a:t> accurate to within 30%.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861" y="3219125"/>
                <a:ext cx="7783432" cy="655372"/>
              </a:xfrm>
              <a:prstGeom prst="rect">
                <a:avLst/>
              </a:prstGeom>
              <a:blipFill>
                <a:blip r:embed="rId4"/>
                <a:stretch>
                  <a:fillRect l="-705" t="-4630" r="-784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15102" y="4441070"/>
            <a:ext cx="7498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Ten-Roman"/>
              </a:rPr>
              <a:t>Another formula that provides roughly 2% accuracy is </a:t>
            </a:r>
            <a:r>
              <a:rPr lang="en-US" b="1" dirty="0"/>
              <a:t>Chen’s equation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4861" y="4905338"/>
            <a:ext cx="5984602" cy="66363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70464" y="5663913"/>
            <a:ext cx="7180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Ten-Roman"/>
              </a:rPr>
              <a:t>where T</a:t>
            </a:r>
            <a:r>
              <a:rPr lang="en-US" baseline="-25000" dirty="0">
                <a:latin typeface="TimesTen-Roman"/>
              </a:rPr>
              <a:t>b  </a:t>
            </a:r>
            <a:r>
              <a:rPr lang="en-US" dirty="0">
                <a:latin typeface="TimesTen-Roman"/>
              </a:rPr>
              <a:t>and T</a:t>
            </a:r>
            <a:r>
              <a:rPr lang="en-US" baseline="-25000" dirty="0">
                <a:latin typeface="TimesTen-Roman"/>
              </a:rPr>
              <a:t>C  </a:t>
            </a:r>
            <a:r>
              <a:rPr lang="en-US" dirty="0">
                <a:latin typeface="TimesTen-Roman"/>
              </a:rPr>
              <a:t>are the normal boiling point and critical temperature in kelvin and P</a:t>
            </a:r>
            <a:r>
              <a:rPr lang="en-US" baseline="-25000" dirty="0">
                <a:latin typeface="TimesTen-Roman"/>
              </a:rPr>
              <a:t>C </a:t>
            </a:r>
            <a:r>
              <a:rPr lang="en-US" dirty="0">
                <a:latin typeface="TimesTen-Roman"/>
              </a:rPr>
              <a:t>is the critical pressure in atmospheres.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5858" y="600725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Ten-Bold"/>
              </a:rPr>
              <a:t>Estimation and Correlation of Latent Heats</a:t>
            </a:r>
            <a:endParaRPr lang="en-US" sz="28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443789" y="2230710"/>
            <a:ext cx="18408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11778" y="4810402"/>
            <a:ext cx="18408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940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82" y="4655352"/>
            <a:ext cx="7813880" cy="16137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006" y="1887704"/>
            <a:ext cx="2524832" cy="9637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69495" y="1074185"/>
            <a:ext cx="98859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Ten-Roman"/>
              </a:rPr>
              <a:t>Latent heats of vaporization may be estimated from vapor pressure data by using the</a:t>
            </a:r>
          </a:p>
          <a:p>
            <a:r>
              <a:rPr lang="en-US" dirty="0" err="1">
                <a:latin typeface="TimesTen-Roman"/>
              </a:rPr>
              <a:t>Clausius</a:t>
            </a:r>
            <a:r>
              <a:rPr lang="en-US" dirty="0">
                <a:latin typeface="TimesTen-Roman"/>
              </a:rPr>
              <a:t>–</a:t>
            </a:r>
            <a:r>
              <a:rPr lang="en-US" dirty="0" err="1">
                <a:latin typeface="TimesTen-Roman"/>
              </a:rPr>
              <a:t>Clapeyron</a:t>
            </a:r>
            <a:r>
              <a:rPr lang="en-US" dirty="0">
                <a:latin typeface="TimesTen-Roman"/>
              </a:rPr>
              <a:t> equation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00" y="2851484"/>
            <a:ext cx="9857243" cy="71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9828" y="1613824"/>
            <a:ext cx="937477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If more than one species is involved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or if there are several input or output streams instead of just one of each,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</a:rPr>
              <a:t>the procedure  ALREADY DISCUSSED</a:t>
            </a: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+mj-lt"/>
              </a:rPr>
              <a:t>Choose reference states for each species,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 dirty="0">
              <a:latin typeface="+mj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+mj-lt"/>
              </a:rPr>
              <a:t>prepare and fill in a table of amounts and specific internal energies (closed system) or species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 dirty="0">
              <a:latin typeface="+mj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+mj-lt"/>
              </a:rPr>
              <a:t>or flow rates and specific enthalpies (open system),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 dirty="0">
              <a:latin typeface="+mj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+mj-lt"/>
              </a:rPr>
              <a:t>and substitute the calculated values into the energy balance equation.</a:t>
            </a:r>
          </a:p>
        </p:txBody>
      </p:sp>
      <p:sp>
        <p:nvSpPr>
          <p:cNvPr id="3" name="Rectangle 2"/>
          <p:cNvSpPr/>
          <p:nvPr/>
        </p:nvSpPr>
        <p:spPr>
          <a:xfrm>
            <a:off x="461411" y="612340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Ten-Bold"/>
              </a:rPr>
              <a:t>CONT..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1136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1411" y="612340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latin typeface="TimesTen-BoldItalic"/>
              </a:rPr>
              <a:t>Energy Balance on a Gas Preheater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588213" y="1342894"/>
            <a:ext cx="111861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A stream containing 10% CH</a:t>
            </a:r>
            <a:r>
              <a:rPr lang="en-US" sz="2000" baseline="-25000" dirty="0">
                <a:latin typeface="+mj-lt"/>
              </a:rPr>
              <a:t>4</a:t>
            </a:r>
            <a:r>
              <a:rPr lang="en-US" sz="2000" dirty="0">
                <a:latin typeface="+mj-lt"/>
              </a:rPr>
              <a:t> and 90% air by volume is to be heated from 20 </a:t>
            </a:r>
            <a:r>
              <a:rPr lang="en-US" sz="2000" dirty="0">
                <a:latin typeface="+mj-lt"/>
                <a:cs typeface="Arial" panose="020B0604020202020204" pitchFamily="34" charset="0"/>
              </a:rPr>
              <a:t>°</a:t>
            </a:r>
            <a:r>
              <a:rPr lang="en-US" sz="2000" dirty="0">
                <a:latin typeface="+mj-lt"/>
              </a:rPr>
              <a:t>C to 300 </a:t>
            </a:r>
            <a:r>
              <a:rPr lang="en-US" sz="2000" dirty="0">
                <a:latin typeface="+mj-lt"/>
                <a:cs typeface="Arial" panose="020B0604020202020204" pitchFamily="34" charset="0"/>
              </a:rPr>
              <a:t>°</a:t>
            </a:r>
            <a:r>
              <a:rPr lang="en-US" sz="2000" dirty="0">
                <a:latin typeface="+mj-lt"/>
              </a:rPr>
              <a:t>C. Calculate the required rate of heat input in kilowatts if the flow rate of the gas is 2.00 x 10</a:t>
            </a:r>
            <a:r>
              <a:rPr lang="en-US" sz="2000" baseline="30000" dirty="0">
                <a:latin typeface="+mj-lt"/>
              </a:rPr>
              <a:t>3</a:t>
            </a:r>
            <a:r>
              <a:rPr lang="en-US" sz="2000" dirty="0">
                <a:latin typeface="+mj-lt"/>
              </a:rPr>
              <a:t> liters (STP)/min.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11" y="2598977"/>
            <a:ext cx="11378853" cy="25932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56" y="5432613"/>
            <a:ext cx="11007838" cy="2138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24" y="5886887"/>
            <a:ext cx="11255341" cy="23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8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3D919C4-31F9-5DBD-2B83-3C3978394D59}"/>
              </a:ext>
            </a:extLst>
          </p:cNvPr>
          <p:cNvGrpSpPr/>
          <p:nvPr/>
        </p:nvGrpSpPr>
        <p:grpSpPr>
          <a:xfrm>
            <a:off x="1233008" y="856569"/>
            <a:ext cx="9013206" cy="5228545"/>
            <a:chOff x="1233008" y="856569"/>
            <a:chExt cx="9013206" cy="52285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402FE71-CDE9-8818-CBC6-FDBD9286A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1065" y="3701143"/>
              <a:ext cx="8815149" cy="238397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55F32C5-A747-C76F-DE5F-855CA61B8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3008" y="856569"/>
              <a:ext cx="8885263" cy="249623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500767-DA70-74D0-71CE-126F446D1537}"/>
                </a:ext>
              </a:extLst>
            </p:cNvPr>
            <p:cNvSpPr txBox="1"/>
            <p:nvPr/>
          </p:nvSpPr>
          <p:spPr>
            <a:xfrm>
              <a:off x="1463723" y="3331030"/>
              <a:ext cx="850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20         -0.15            NA             </a:t>
              </a:r>
              <a:r>
                <a:rPr lang="en-IN" b="1" dirty="0" err="1"/>
                <a:t>NA</a:t>
              </a:r>
              <a:r>
                <a:rPr lang="en-IN" b="1" dirty="0"/>
                <a:t>               </a:t>
              </a:r>
              <a:r>
                <a:rPr lang="en-IN" b="1" dirty="0" err="1"/>
                <a:t>NA</a:t>
              </a:r>
              <a:r>
                <a:rPr lang="en-IN" b="1" dirty="0"/>
                <a:t>            </a:t>
              </a:r>
              <a:r>
                <a:rPr lang="en-IN" b="1" dirty="0" err="1"/>
                <a:t>NA</a:t>
              </a:r>
              <a:r>
                <a:rPr lang="en-IN" b="1" dirty="0"/>
                <a:t>            </a:t>
              </a:r>
              <a:r>
                <a:rPr lang="en-IN" b="1" dirty="0" err="1"/>
                <a:t>NA</a:t>
              </a:r>
              <a:r>
                <a:rPr lang="en-IN" b="1" dirty="0"/>
                <a:t>              </a:t>
              </a:r>
              <a:r>
                <a:rPr lang="en-IN" b="1" dirty="0" err="1"/>
                <a:t>NA</a:t>
              </a:r>
              <a:endParaRPr lang="en-I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2400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334" y="854630"/>
            <a:ext cx="9217039" cy="37173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32" y="4271556"/>
            <a:ext cx="5047374" cy="8304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32" y="5339955"/>
            <a:ext cx="7275722" cy="4475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921" y="5787495"/>
            <a:ext cx="1075569" cy="48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84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9" y="595255"/>
            <a:ext cx="7321964" cy="23513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59967" y="3259911"/>
                <a:ext cx="10319657" cy="7245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The reference condition for methane was chosen so that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sz="2000" baseline="-25000" dirty="0"/>
                  <a:t>in</a:t>
                </a:r>
                <a:r>
                  <a:rPr lang="en-US" sz="2000" dirty="0"/>
                  <a:t> could be set equal to zero, </a:t>
                </a:r>
              </a:p>
              <a:p>
                <a:r>
                  <a:rPr lang="en-US" sz="2000" dirty="0"/>
                  <a:t>and that for air was chosen so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sz="2000" baseline="-25000" dirty="0"/>
                  <a:t>in</a:t>
                </a:r>
                <a:r>
                  <a:rPr lang="en-US" sz="2000" dirty="0"/>
                  <a:t> 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sz="2000" baseline="-25000" dirty="0"/>
                  <a:t>out</a:t>
                </a:r>
                <a:r>
                  <a:rPr lang="en-US" sz="2000" dirty="0"/>
                  <a:t>  could be determined directly from Table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67" y="3259911"/>
                <a:ext cx="10319657" cy="724557"/>
              </a:xfrm>
              <a:prstGeom prst="rect">
                <a:avLst/>
              </a:prstGeom>
              <a:blipFill>
                <a:blip r:embed="rId3"/>
                <a:stretch>
                  <a:fillRect l="-591" t="-4202" b="-14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66057" y="4438246"/>
            <a:ext cx="87216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next step is to evaluate all of the unknown specific enthalpies in the table.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8282" y="4959233"/>
            <a:ext cx="6481326" cy="4875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04281" y="5657168"/>
            <a:ext cx="95067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We neglect the effect of pressure on enthalpy (i.e., we assume ideal gas behavior)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01C13E-9F6A-A423-FD80-CFD97DF0C6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1731" y="618078"/>
            <a:ext cx="4850269" cy="238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9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61" y="620078"/>
            <a:ext cx="10190935" cy="25280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192" y="3670662"/>
            <a:ext cx="9580386" cy="30584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57228" y="36967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Ten-Roman"/>
              </a:rPr>
              <a:t>From table,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772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1411" y="612340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latin typeface="TimesTen-BoldItalic"/>
              </a:rPr>
              <a:t>Phase change operation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27313" y="1582673"/>
                <a:ext cx="10249990" cy="29049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Ten-Roman"/>
                  </a:rPr>
                  <a:t>Consider liquid water and water vapor, each at 100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°</a:t>
                </a:r>
                <a:r>
                  <a:rPr lang="en-US" dirty="0">
                    <a:latin typeface="TimesTen-Roman"/>
                  </a:rPr>
                  <a:t>C and 1 atm.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Ten-Roman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Ten-Roman"/>
                  </a:rPr>
                  <a:t>Which would you expect to be greater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𝑙𝑖𝑞𝑢𝑖𝑑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𝑣𝑎𝑝𝑜𝑟</m:t>
                        </m:r>
                      </m:sub>
                    </m:sSub>
                  </m:oMath>
                </a14:m>
                <a:r>
                  <a:rPr lang="en-US" dirty="0"/>
                  <a:t> 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US" dirty="0">
                    <a:latin typeface="TimesTen-Roman"/>
                  </a:rPr>
                  <a:t> </a:t>
                </a:r>
                <a:r>
                  <a:rPr lang="en-US" dirty="0"/>
                  <a:t>is related among other things to the energy of motion of the individual molecules at the specified condition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Molecules of a vapor, which can move around relatively freely, are much more energetic than the densely packed molecules of a liquid at the same and 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13" y="1582673"/>
                <a:ext cx="10249990" cy="2904962"/>
              </a:xfrm>
              <a:prstGeom prst="rect">
                <a:avLst/>
              </a:prstGeom>
              <a:blipFill>
                <a:blip r:embed="rId2"/>
                <a:stretch>
                  <a:fillRect l="-416" t="-1261" r="-952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27313" y="4873352"/>
                <a:ext cx="4458849" cy="404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dirty="0">
                    <a:latin typeface="TimesTen-Roman"/>
                  </a:rPr>
                  <a:t>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𝑙𝑖𝑞𝑢𝑖𝑑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𝑣𝑎𝑝𝑜𝑟</m:t>
                        </m:r>
                      </m:sub>
                    </m:sSub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13" y="4873352"/>
                <a:ext cx="4458849" cy="404534"/>
              </a:xfrm>
              <a:prstGeom prst="rect">
                <a:avLst/>
              </a:prstGeom>
              <a:blipFill>
                <a:blip r:embed="rId3"/>
                <a:stretch>
                  <a:fillRect l="-958" t="-4478" r="-274"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7107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F956FD13CD8848B4580499D01366DC" ma:contentTypeVersion="2" ma:contentTypeDescription="Create a new document." ma:contentTypeScope="" ma:versionID="90c42b7cc7fe52b0689b96b980dcfa6b">
  <xsd:schema xmlns:xsd="http://www.w3.org/2001/XMLSchema" xmlns:xs="http://www.w3.org/2001/XMLSchema" xmlns:p="http://schemas.microsoft.com/office/2006/metadata/properties" xmlns:ns2="27852407-7cbe-4f37-a29e-557c20509378" targetNamespace="http://schemas.microsoft.com/office/2006/metadata/properties" ma:root="true" ma:fieldsID="a3a931e53aebc7c1296e930a51b7984e" ns2:_="">
    <xsd:import namespace="27852407-7cbe-4f37-a29e-557c205093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52407-7cbe-4f37-a29e-557c205093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CC68E4-325A-481C-B107-759094FA7C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FC4474-3191-4545-A4F6-21E219CC4F00}"/>
</file>

<file path=customXml/itemProps3.xml><?xml version="1.0" encoding="utf-8"?>
<ds:datastoreItem xmlns:ds="http://schemas.openxmlformats.org/officeDocument/2006/customXml" ds:itemID="{0A9F472A-60E4-48E4-B9EE-8878D1BAE497}">
  <ds:schemaRefs>
    <ds:schemaRef ds:uri="http://purl.org/dc/elements/1.1/"/>
    <ds:schemaRef ds:uri="ea4d43cd-742f-4f66-809e-b5b1edb3f082"/>
    <ds:schemaRef ds:uri="http://purl.org/dc/terms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45136</TotalTime>
  <Words>1357</Words>
  <Application>Microsoft Office PowerPoint</Application>
  <PresentationFormat>Widescreen</PresentationFormat>
  <Paragraphs>95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Cambria Math</vt:lpstr>
      <vt:lpstr>Courier New</vt:lpstr>
      <vt:lpstr>TimesTen-Bold</vt:lpstr>
      <vt:lpstr>TimesTen-BoldItalic</vt:lpstr>
      <vt:lpstr>TimesTen-Roman</vt:lpstr>
      <vt:lpstr>Wingdings</vt:lpstr>
      <vt:lpstr>Wingdings 2</vt:lpstr>
      <vt:lpstr>Dividend</vt:lpstr>
      <vt:lpstr>BT201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IITG</dc:creator>
  <cp:lastModifiedBy>soumen maiti</cp:lastModifiedBy>
  <cp:revision>823</cp:revision>
  <cp:lastPrinted>2021-08-11T04:26:22Z</cp:lastPrinted>
  <dcterms:created xsi:type="dcterms:W3CDTF">2021-02-04T11:25:09Z</dcterms:created>
  <dcterms:modified xsi:type="dcterms:W3CDTF">2022-11-15T10:31:00Z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0x01010056F956FD13CD8848B4580499D01366DC</vt:lpwstr>
  </property>
</Properties>
</file>