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696" r:id="rId6"/>
    <p:sldId id="704" r:id="rId7"/>
    <p:sldId id="705" r:id="rId8"/>
    <p:sldId id="706" r:id="rId9"/>
    <p:sldId id="700" r:id="rId10"/>
    <p:sldId id="701" r:id="rId11"/>
    <p:sldId id="702" r:id="rId12"/>
    <p:sldId id="713" r:id="rId13"/>
    <p:sldId id="714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6T04:39:08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23315 1383 783 0,'0'0'0'0,"0"0"-74"15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42324" y="4371665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15/11/2022</a:t>
            </a:r>
          </a:p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(Extra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</a:rPr>
              <a:t>lecture_Tutorial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465" y="3262448"/>
            <a:ext cx="85363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393400" y="4978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5480" y="489960"/>
                <a:ext cx="16200" cy="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1" y="1789612"/>
            <a:ext cx="6542445" cy="1619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082" y="2797630"/>
            <a:ext cx="6789829" cy="3460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1" y="535577"/>
            <a:ext cx="11287509" cy="9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3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43910" y="677697"/>
            <a:ext cx="4946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  <a:latin typeface="TimesTen-BoldItalic"/>
              </a:rPr>
              <a:t>Problem 1: Partial Vaporization of a Mixture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206" y="1266115"/>
            <a:ext cx="114495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An </a:t>
            </a:r>
            <a:r>
              <a:rPr lang="en-US" sz="2000" dirty="0" err="1">
                <a:latin typeface="+mj-lt"/>
              </a:rPr>
              <a:t>equimolar</a:t>
            </a:r>
            <a:r>
              <a:rPr lang="en-US" sz="2000" dirty="0">
                <a:latin typeface="+mj-lt"/>
              </a:rPr>
              <a:t> liquid mixture of benzene (B) and toluene (T) at 10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latin typeface="+mj-lt"/>
              </a:rPr>
              <a:t>C is fed continuously to a vessel</a:t>
            </a:r>
          </a:p>
          <a:p>
            <a:r>
              <a:rPr lang="en-US" sz="2000" dirty="0">
                <a:latin typeface="+mj-lt"/>
              </a:rPr>
              <a:t>in which the mixture is heated to 50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°</a:t>
            </a:r>
            <a:r>
              <a:rPr lang="en-US" sz="2000" dirty="0">
                <a:latin typeface="+mj-lt"/>
              </a:rPr>
              <a:t>C. The liquid product is 40.0 mole% B, and the vapor product</a:t>
            </a:r>
          </a:p>
          <a:p>
            <a:r>
              <a:rPr lang="en-US" sz="2000" dirty="0">
                <a:latin typeface="+mj-lt"/>
              </a:rPr>
              <a:t>is 68.4 mole% B. How much heat must be transferred to the mixture per g-mole of feed?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86" y="2920495"/>
            <a:ext cx="7120450" cy="317307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84286" y="4307305"/>
            <a:ext cx="1882388" cy="7098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84286" y="4662236"/>
            <a:ext cx="14414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benzene (B)</a:t>
            </a:r>
          </a:p>
          <a:p>
            <a:r>
              <a:rPr lang="en-US" dirty="0">
                <a:latin typeface="TimesTen-Roman"/>
              </a:rPr>
              <a:t>toluene (T) </a:t>
            </a:r>
          </a:p>
          <a:p>
            <a:r>
              <a:rPr lang="en-US" dirty="0">
                <a:latin typeface="TimesTen-Roman"/>
              </a:rPr>
              <a:t>10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latin typeface="TimesTen-Roman"/>
              </a:rPr>
              <a:t>C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68906" y="5305926"/>
            <a:ext cx="2935830" cy="79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2434" y="530592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Ten-Roman"/>
              </a:rPr>
              <a:t>Liquid:</a:t>
            </a:r>
          </a:p>
          <a:p>
            <a:r>
              <a:rPr lang="en-US" dirty="0">
                <a:latin typeface="TimesTen-Roman"/>
              </a:rPr>
              <a:t>benzene (B): 40%</a:t>
            </a:r>
          </a:p>
          <a:p>
            <a:r>
              <a:rPr lang="en-US" dirty="0">
                <a:latin typeface="TimesTen-Roman"/>
              </a:rPr>
              <a:t>toluene (T) </a:t>
            </a:r>
          </a:p>
          <a:p>
            <a:r>
              <a:rPr lang="en-US" dirty="0">
                <a:latin typeface="TimesTen-Roman"/>
              </a:rPr>
              <a:t>50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latin typeface="TimesTen-Roman"/>
              </a:rPr>
              <a:t>C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81297" y="3284445"/>
            <a:ext cx="2935830" cy="677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01464" y="2911566"/>
            <a:ext cx="2159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Ten-Roman"/>
              </a:rPr>
              <a:t>vapor:</a:t>
            </a:r>
          </a:p>
          <a:p>
            <a:r>
              <a:rPr lang="en-US" dirty="0">
                <a:latin typeface="TimesTen-Roman"/>
              </a:rPr>
              <a:t>benzene (B):68.4%</a:t>
            </a:r>
          </a:p>
          <a:p>
            <a:r>
              <a:rPr lang="en-US" dirty="0">
                <a:latin typeface="TimesTen-Roman"/>
              </a:rPr>
              <a:t>toluene (T) </a:t>
            </a:r>
          </a:p>
          <a:p>
            <a:r>
              <a:rPr lang="en-US" dirty="0">
                <a:latin typeface="TimesTen-Roman"/>
              </a:rPr>
              <a:t>50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latin typeface="TimesTen-Roman"/>
              </a:rPr>
              <a:t>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0166" y="828763"/>
            <a:ext cx="11378853" cy="4224442"/>
            <a:chOff x="440166" y="828763"/>
            <a:chExt cx="11378853" cy="42244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96" y="3549314"/>
              <a:ext cx="10886096" cy="5173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166" y="828763"/>
              <a:ext cx="11378853" cy="25932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51" y="4523875"/>
              <a:ext cx="10884342" cy="52933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40166" y="828763"/>
              <a:ext cx="979560" cy="3383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91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7" y="3241006"/>
            <a:ext cx="10959793" cy="416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4" y="2488280"/>
            <a:ext cx="10801350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4" y="1449929"/>
            <a:ext cx="10944225" cy="90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0663" y="1449929"/>
            <a:ext cx="830180" cy="22076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579" y="1359568"/>
            <a:ext cx="854242" cy="360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5324" y="4474693"/>
            <a:ext cx="426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T</a:t>
            </a:r>
            <a:r>
              <a:rPr lang="en-US" baseline="-25000" dirty="0">
                <a:latin typeface="TimesTen-Roman"/>
              </a:rPr>
              <a:t>b</a:t>
            </a:r>
            <a:r>
              <a:rPr lang="en-US" dirty="0">
                <a:latin typeface="TimesTen-Roman"/>
              </a:rPr>
              <a:t>: 80.1 C (benzene), 110.6 C (Toluene)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197" y="113539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Ten-BoldItalic"/>
              </a:rPr>
              <a:t>Basis: 1 mol Feed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7" y="2382253"/>
            <a:ext cx="11076191" cy="4271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95" y="627202"/>
            <a:ext cx="5478693" cy="23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6" y="625642"/>
            <a:ext cx="9087442" cy="3376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4" y="4002004"/>
            <a:ext cx="10739131" cy="1700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84" y="5383695"/>
            <a:ext cx="10739132" cy="6385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65493" y="5666870"/>
            <a:ext cx="2105527" cy="421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(Reference table)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3C003-1F8C-A81D-DC6A-6791CA7B6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386" y="1759604"/>
            <a:ext cx="4669524" cy="20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4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9" y="643344"/>
            <a:ext cx="9805987" cy="54002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EDEEE4-255C-541B-2A14-0D7AABCA1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89" y="1258672"/>
            <a:ext cx="3833728" cy="1708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ADC338-3F50-6336-93EF-98CA676A7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973" y="3149973"/>
            <a:ext cx="3712027" cy="20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4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0166" y="828763"/>
            <a:ext cx="11378853" cy="4224442"/>
            <a:chOff x="440166" y="828763"/>
            <a:chExt cx="11378853" cy="42244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96" y="3549314"/>
              <a:ext cx="10886096" cy="5173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166" y="828763"/>
              <a:ext cx="11378853" cy="25932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051" y="4523875"/>
              <a:ext cx="10884342" cy="52933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40166" y="828763"/>
              <a:ext cx="979560" cy="3383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8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7" y="1153813"/>
            <a:ext cx="11287509" cy="966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50196" y="729951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>
                <a:solidFill>
                  <a:srgbClr val="FF0000"/>
                </a:solidFill>
                <a:latin typeface="TimesTen-BoldItalic"/>
              </a:rPr>
              <a:t>Problem 2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7" y="2799566"/>
            <a:ext cx="4201394" cy="660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70" y="6053001"/>
            <a:ext cx="10369112" cy="423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27" y="3459785"/>
            <a:ext cx="11378853" cy="25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244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CC68E4-325A-481C-B107-759094FA7C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9F472A-60E4-48E4-B9EE-8878D1BAE497}">
  <ds:schemaRefs>
    <ds:schemaRef ds:uri="http://purl.org/dc/dcmitype/"/>
    <ds:schemaRef ds:uri="ea4d43cd-742f-4f66-809e-b5b1edb3f082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ABBE45B-86E9-43FD-AEEA-96C5958D1633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45189</TotalTime>
  <Words>151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TimesTen-BoldItalic</vt:lpstr>
      <vt:lpstr>TimesTen-Roman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soumen maiti</cp:lastModifiedBy>
  <cp:revision>832</cp:revision>
  <cp:lastPrinted>2021-08-11T04:26:22Z</cp:lastPrinted>
  <dcterms:created xsi:type="dcterms:W3CDTF">2021-02-04T11:25:09Z</dcterms:created>
  <dcterms:modified xsi:type="dcterms:W3CDTF">2022-11-15T12:38:17Z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