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sldIdLst>
    <p:sldId id="256" r:id="rId5"/>
    <p:sldId id="718" r:id="rId6"/>
    <p:sldId id="719" r:id="rId7"/>
    <p:sldId id="720" r:id="rId8"/>
    <p:sldId id="721" r:id="rId9"/>
    <p:sldId id="722" r:id="rId10"/>
    <p:sldId id="723" r:id="rId11"/>
    <p:sldId id="724" r:id="rId12"/>
    <p:sldId id="725" r:id="rId13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423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71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3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16T04:39:08.7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23315 1383 783 0,'0'0'0'0,"0"0"-74"15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35F22A8-0EC3-4E6C-8466-B73AB57EA72F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1E28598-D3D6-40E7-9750-9909AC0D83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87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733048"/>
            <a:ext cx="10993549" cy="1475013"/>
          </a:xfrm>
        </p:spPr>
        <p:txBody>
          <a:bodyPr/>
          <a:lstStyle/>
          <a:p>
            <a:r>
              <a:rPr lang="en-US" b="1" dirty="0"/>
              <a:t>BT201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142324" y="4371665"/>
            <a:ext cx="3154783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16/11/2022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4465" y="3262448"/>
            <a:ext cx="85363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92D050"/>
                </a:solidFill>
              </a:rPr>
              <a:t>Biochemical Process Calculations</a:t>
            </a:r>
          </a:p>
          <a:p>
            <a:endParaRPr lang="en-IN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8393400" y="497880"/>
              <a:ext cx="36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5480" y="489960"/>
                <a:ext cx="16200" cy="1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537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1411" y="612340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Ten-Bold"/>
              </a:rPr>
              <a:t>Energy balance with reaction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700605" y="1433225"/>
            <a:ext cx="1030659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In any reaction between stable molecules, energy is required to break the reactant chemical bonds and energy is released when the product bonds form.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If the first process absorbs less energy than the second process releases  the reaction is </a:t>
            </a:r>
            <a:r>
              <a:rPr lang="en-US" sz="2000" b="1" dirty="0">
                <a:solidFill>
                  <a:srgbClr val="FF0000"/>
                </a:solidFill>
                <a:latin typeface="+mj-lt"/>
              </a:rPr>
              <a:t>exothermic</a:t>
            </a:r>
            <a:r>
              <a:rPr lang="en-US" sz="2000" dirty="0">
                <a:latin typeface="+mj-lt"/>
              </a:rPr>
              <a:t>: the product molecules at a given temperature and pressure have lower internal energies (and hence lower enthalpies) than the reactant molecules at the same temperature and pressure.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The net energy </a:t>
            </a:r>
            <a:r>
              <a:rPr lang="en-US" sz="2000" b="1" dirty="0">
                <a:latin typeface="+mj-lt"/>
              </a:rPr>
              <a:t>released—the heat of reaction </a:t>
            </a:r>
            <a:r>
              <a:rPr lang="en-US" sz="2000" dirty="0">
                <a:latin typeface="+mj-lt"/>
              </a:rPr>
              <a:t>—must be transferred from the reactor as heat or work, or else the system temperature increases.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On the other hand, if less energy is released when the product bonds form than it took to break the reactant bonds, the reaction is </a:t>
            </a:r>
            <a:r>
              <a:rPr lang="en-US" sz="2000" b="1" dirty="0">
                <a:solidFill>
                  <a:srgbClr val="FF0000"/>
                </a:solidFill>
                <a:latin typeface="+mj-lt"/>
              </a:rPr>
              <a:t>endothermic:</a:t>
            </a:r>
            <a:r>
              <a:rPr lang="en-US" sz="2000" dirty="0">
                <a:latin typeface="+mj-lt"/>
              </a:rPr>
              <a:t> energy must be added to the reactor as heat or work to keep the temperature from decreasing.</a:t>
            </a:r>
          </a:p>
        </p:txBody>
      </p:sp>
    </p:spTree>
    <p:extLst>
      <p:ext uri="{BB962C8B-B14F-4D97-AF65-F5344CB8AC3E}">
        <p14:creationId xmlns:p14="http://schemas.microsoft.com/office/powerpoint/2010/main" val="297953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3406" y="1250577"/>
            <a:ext cx="971876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large </a:t>
            </a:r>
            <a:r>
              <a:rPr lang="en-US" sz="2000" dirty="0">
                <a:solidFill>
                  <a:srgbClr val="FF0000"/>
                </a:solidFill>
              </a:rPr>
              <a:t>internal energy and enthalpy changes commonly associated with chemical reactions can play major roles in the design and operation </a:t>
            </a:r>
            <a:r>
              <a:rPr lang="en-US" sz="2000" dirty="0"/>
              <a:t>of chemical/biochemical processes.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a </a:t>
            </a:r>
            <a:r>
              <a:rPr lang="en-US" sz="2000" dirty="0">
                <a:solidFill>
                  <a:srgbClr val="FF0000"/>
                </a:solidFill>
              </a:rPr>
              <a:t>reaction is endothermic, </a:t>
            </a:r>
            <a:r>
              <a:rPr lang="en-US" sz="2000" dirty="0"/>
              <a:t>the energy needed to keep the reactor temperature (and hence the reaction rate) from </a:t>
            </a:r>
            <a:r>
              <a:rPr lang="en-US" sz="2000" dirty="0">
                <a:solidFill>
                  <a:srgbClr val="FF0000"/>
                </a:solidFill>
              </a:rPr>
              <a:t>dropping too much may cost enough to turn a profitable process into an unprofitable one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 the other hand, </a:t>
            </a:r>
            <a:r>
              <a:rPr lang="en-US" sz="2000" dirty="0">
                <a:solidFill>
                  <a:srgbClr val="FF0000"/>
                </a:solidFill>
              </a:rPr>
              <a:t>if the reaction is exothermic</a:t>
            </a:r>
            <a:r>
              <a:rPr lang="en-US" sz="2000" dirty="0"/>
              <a:t>, heat usually must be transferred away from the reactor to keep the temperature below a value that </a:t>
            </a:r>
            <a:r>
              <a:rPr lang="en-US" sz="2000" dirty="0">
                <a:solidFill>
                  <a:srgbClr val="FF0000"/>
                </a:solidFill>
              </a:rPr>
              <a:t>leads to safety or product quality problems</a:t>
            </a:r>
            <a:r>
              <a:rPr lang="en-US" sz="2000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1403385" y="5025829"/>
            <a:ext cx="101089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An energy balance on a reactor tells the process engineer how much heating or cooling the reactor requires in order to operate at the desired conditions</a:t>
            </a:r>
          </a:p>
        </p:txBody>
      </p:sp>
    </p:spTree>
    <p:extLst>
      <p:ext uri="{BB962C8B-B14F-4D97-AF65-F5344CB8AC3E}">
        <p14:creationId xmlns:p14="http://schemas.microsoft.com/office/powerpoint/2010/main" val="326623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584" y="3092072"/>
            <a:ext cx="116783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Consider the reaction between solid calcium carbide and liquid water to form solid calcium hydroxide and gaseous acetylene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769" y="3922400"/>
            <a:ext cx="5196791" cy="4439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77" y="1418916"/>
            <a:ext cx="11356349" cy="13523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746" y="3861276"/>
            <a:ext cx="4080193" cy="4486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0584" y="4517819"/>
            <a:ext cx="1214585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It signify that if 1 mol of solid calcium carbide reacts completely with 2 mol of liquid water to form 1 mol of solid calcium hydroxide and 1 mol of gaseous acetylene, and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the initial and final temperatures are both 25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C and the initial and final pressures are both 1 atm</a:t>
            </a:r>
            <a:r>
              <a:rPr lang="en-US" sz="2000" dirty="0">
                <a:latin typeface="+mj-lt"/>
              </a:rPr>
              <a:t>, then </a:t>
            </a:r>
            <a:r>
              <a:rPr lang="en-US" sz="2000" dirty="0" err="1">
                <a:solidFill>
                  <a:srgbClr val="FF0000"/>
                </a:solidFill>
                <a:latin typeface="+mj-lt"/>
              </a:rPr>
              <a:t>H</a:t>
            </a:r>
            <a:r>
              <a:rPr lang="en-US" sz="2000" baseline="-25000" dirty="0" err="1">
                <a:solidFill>
                  <a:srgbClr val="FF0000"/>
                </a:solidFill>
                <a:latin typeface="+mj-lt"/>
              </a:rPr>
              <a:t>products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 - </a:t>
            </a:r>
            <a:r>
              <a:rPr lang="en-US" sz="2000" dirty="0" err="1">
                <a:solidFill>
                  <a:srgbClr val="FF0000"/>
                </a:solidFill>
                <a:latin typeface="+mj-lt"/>
              </a:rPr>
              <a:t>H</a:t>
            </a:r>
            <a:r>
              <a:rPr lang="en-US" sz="2000" baseline="-25000" dirty="0" err="1">
                <a:solidFill>
                  <a:srgbClr val="FF0000"/>
                </a:solidFill>
                <a:latin typeface="+mj-lt"/>
              </a:rPr>
              <a:t>reactants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=-125.4 kJ</a:t>
            </a:r>
            <a:r>
              <a:rPr lang="en-US" sz="2000" dirty="0">
                <a:latin typeface="+mj-lt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If the reaction is run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under conditions such that </a:t>
            </a:r>
            <a:r>
              <a:rPr lang="en-US" sz="2000" dirty="0">
                <a:latin typeface="+mj-lt"/>
              </a:rPr>
              <a:t>the energy balance reduces to ,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Q=</a:t>
            </a:r>
            <a:r>
              <a:rPr lang="el-GR" sz="2000" dirty="0">
                <a:solidFill>
                  <a:srgbClr val="FF0000"/>
                </a:solidFill>
                <a:latin typeface="+mj-lt"/>
              </a:rPr>
              <a:t>Δ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H</a:t>
            </a:r>
            <a:r>
              <a:rPr lang="en-US" sz="2000" dirty="0">
                <a:latin typeface="+mj-lt"/>
              </a:rPr>
              <a:t> then 125.4 kJ of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heat must be transferred from the reactor in the course of the reaction</a:t>
            </a:r>
            <a:r>
              <a:rPr lang="en-US" sz="2000" dirty="0">
                <a:latin typeface="+mj-lt"/>
              </a:rPr>
              <a:t>. (Recall that a negative implies flow of heat out of the system.)</a:t>
            </a:r>
          </a:p>
        </p:txBody>
      </p:sp>
      <p:sp>
        <p:nvSpPr>
          <p:cNvPr id="7" name="Rectangle 6"/>
          <p:cNvSpPr/>
          <p:nvPr/>
        </p:nvSpPr>
        <p:spPr>
          <a:xfrm>
            <a:off x="461411" y="612340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Ten-Bold"/>
              </a:rPr>
              <a:t>Heat of reaction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601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03" y="535081"/>
            <a:ext cx="10286883" cy="54355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352" y="6140690"/>
            <a:ext cx="3007833" cy="7268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451" y="6010097"/>
            <a:ext cx="2621457" cy="8574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52913" y="6247312"/>
            <a:ext cx="25671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Ten-Roman"/>
              </a:rPr>
              <a:t>Extent of reaction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02D8AC0-F495-D7EF-E4EB-6315C35CB27E}"/>
              </a:ext>
            </a:extLst>
          </p:cNvPr>
          <p:cNvSpPr/>
          <p:nvPr/>
        </p:nvSpPr>
        <p:spPr>
          <a:xfrm>
            <a:off x="6575729" y="6337190"/>
            <a:ext cx="675861" cy="279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8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410" y="1196956"/>
            <a:ext cx="9221717" cy="41588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048" y="5162141"/>
            <a:ext cx="9570136" cy="19832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1411" y="612340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Ten-Bold"/>
              </a:rPr>
              <a:t>Closed reactor at constant volume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9509760" y="3670663"/>
            <a:ext cx="1214846" cy="5225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23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89" y="911150"/>
            <a:ext cx="11168743" cy="163516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0560" y="2012850"/>
            <a:ext cx="1077931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You could put 1 mole of carbon and 0.5 mole of oxygen together in a reactor, but you would never get 1 mole of carbon monoxide as the final product. If the reactants are at or near 25 </a:t>
            </a:r>
            <a:r>
              <a:rPr lang="en-US" sz="2000" dirty="0">
                <a:cs typeface="Calibri" panose="020F0502020204030204" pitchFamily="34" charset="0"/>
              </a:rPr>
              <a:t>°</a:t>
            </a:r>
            <a:r>
              <a:rPr lang="en-US" sz="2000" dirty="0"/>
              <a:t>C or lower, nothing apparent would occur since the rate at which carbon and oxygen react at this temperature is immeasurably low.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If, on the other hand, the mixture were heated to a temperature at which C and O2 react at a measurable rate, the product would be either pure CO2 or at best a mixture of CO and CO2 , making it impossible to determine the heat of the CO formation reaction alone.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83" y="4428772"/>
            <a:ext cx="10321362" cy="22979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84566" y="622740"/>
            <a:ext cx="7247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TimesTen-Bold"/>
              </a:rPr>
              <a:t>CALCULATION OF HEATS OF REACTION: HESS’S LAW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3183" y="947664"/>
            <a:ext cx="6583680" cy="3657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06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6" y="628472"/>
            <a:ext cx="9410563" cy="62295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210" y="718029"/>
            <a:ext cx="3876675" cy="523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8847" y="1582376"/>
            <a:ext cx="28194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65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63" y="3879671"/>
            <a:ext cx="11003815" cy="25275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269" y="881472"/>
            <a:ext cx="6778405" cy="273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667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F956FD13CD8848B4580499D01366DC" ma:contentTypeVersion="2" ma:contentTypeDescription="Create a new document." ma:contentTypeScope="" ma:versionID="90c42b7cc7fe52b0689b96b980dcfa6b">
  <xsd:schema xmlns:xsd="http://www.w3.org/2001/XMLSchema" xmlns:xs="http://www.w3.org/2001/XMLSchema" xmlns:p="http://schemas.microsoft.com/office/2006/metadata/properties" xmlns:ns2="27852407-7cbe-4f37-a29e-557c20509378" targetNamespace="http://schemas.microsoft.com/office/2006/metadata/properties" ma:root="true" ma:fieldsID="a3a931e53aebc7c1296e930a51b7984e" ns2:_="">
    <xsd:import namespace="27852407-7cbe-4f37-a29e-557c205093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52407-7cbe-4f37-a29e-557c205093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B83A70-C353-441F-B551-14807C373908}"/>
</file>

<file path=customXml/itemProps2.xml><?xml version="1.0" encoding="utf-8"?>
<ds:datastoreItem xmlns:ds="http://schemas.openxmlformats.org/officeDocument/2006/customXml" ds:itemID="{0A9F472A-60E4-48E4-B9EE-8878D1BAE497}">
  <ds:schemaRefs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ea4d43cd-742f-4f66-809e-b5b1edb3f082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8CC68E4-325A-481C-B107-759094FA7C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45645</TotalTime>
  <Words>556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TimesTen-Bold</vt:lpstr>
      <vt:lpstr>TimesTen-Roman</vt:lpstr>
      <vt:lpstr>Wingdings</vt:lpstr>
      <vt:lpstr>Wingdings 2</vt:lpstr>
      <vt:lpstr>Dividend</vt:lpstr>
      <vt:lpstr>BT201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IITG</dc:creator>
  <cp:lastModifiedBy>soumen maiti</cp:lastModifiedBy>
  <cp:revision>861</cp:revision>
  <cp:lastPrinted>2021-08-11T04:26:22Z</cp:lastPrinted>
  <dcterms:created xsi:type="dcterms:W3CDTF">2021-02-04T11:25:09Z</dcterms:created>
  <dcterms:modified xsi:type="dcterms:W3CDTF">2022-11-16T10:13:51Z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0x01010056F956FD13CD8848B4580499D01366DC</vt:lpwstr>
  </property>
</Properties>
</file>