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697" r:id="rId6"/>
    <p:sldId id="726" r:id="rId7"/>
    <p:sldId id="698" r:id="rId8"/>
    <p:sldId id="699" r:id="rId9"/>
    <p:sldId id="700" r:id="rId10"/>
    <p:sldId id="701" r:id="rId11"/>
    <p:sldId id="702" r:id="rId12"/>
    <p:sldId id="707" r:id="rId13"/>
    <p:sldId id="704" r:id="rId14"/>
    <p:sldId id="705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23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16T04:39:08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23315 1383 783 0,'0'0'0'0,"0"0"-74"15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5F22A8-0EC3-4E6C-8466-B73AB57EA72F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28598-D3D6-40E7-9750-9909AC0D8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733048"/>
            <a:ext cx="10993549" cy="1475013"/>
          </a:xfrm>
        </p:spPr>
        <p:txBody>
          <a:bodyPr/>
          <a:lstStyle/>
          <a:p>
            <a:r>
              <a:rPr lang="en-US" b="1" dirty="0"/>
              <a:t>BT201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142324" y="4371665"/>
            <a:ext cx="3154783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16/11/2022</a:t>
            </a:r>
          </a:p>
          <a:p>
            <a:pPr algn="ctr"/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Part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4465" y="3262448"/>
            <a:ext cx="85363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2D050"/>
                </a:solidFill>
              </a:rPr>
              <a:t>Biochemical Process Calculations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393400" y="4978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5480" y="489960"/>
                <a:ext cx="16200" cy="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37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697" y="1052666"/>
            <a:ext cx="103283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Ten-Roman"/>
              </a:rPr>
              <a:t>Use the </a:t>
            </a:r>
            <a:r>
              <a:rPr lang="en-US" sz="2000" dirty="0" err="1">
                <a:latin typeface="TimesTen-Roman"/>
              </a:rPr>
              <a:t>psychrometric</a:t>
            </a:r>
            <a:r>
              <a:rPr lang="en-US" sz="2000" dirty="0">
                <a:latin typeface="TimesTen-Roman"/>
              </a:rPr>
              <a:t> chart to estimate (1) the absolute humidity, wet-bulb temperature, humid</a:t>
            </a:r>
          </a:p>
          <a:p>
            <a:r>
              <a:rPr lang="en-US" sz="2000" dirty="0">
                <a:latin typeface="TimesTen-Roman"/>
              </a:rPr>
              <a:t>volume, dew point, at </a:t>
            </a:r>
            <a:r>
              <a:rPr lang="en-US" sz="2000" dirty="0">
                <a:solidFill>
                  <a:srgbClr val="FF0000"/>
                </a:solidFill>
                <a:latin typeface="TimesTen-Roman"/>
              </a:rPr>
              <a:t>41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r>
              <a:rPr lang="en-US" sz="2000" dirty="0">
                <a:solidFill>
                  <a:srgbClr val="FF0000"/>
                </a:solidFill>
                <a:latin typeface="TimesTen-Roman"/>
              </a:rPr>
              <a:t>C and 10% relative humidity, </a:t>
            </a:r>
            <a:r>
              <a:rPr lang="en-US" sz="2000" dirty="0">
                <a:latin typeface="TimesTen-Roman"/>
              </a:rPr>
              <a:t>and</a:t>
            </a:r>
          </a:p>
          <a:p>
            <a:r>
              <a:rPr lang="en-US" sz="2000" dirty="0">
                <a:latin typeface="TimesTen-Roman"/>
              </a:rPr>
              <a:t>(2) the amount of water in 150 m</a:t>
            </a:r>
            <a:r>
              <a:rPr lang="en-US" sz="2000" baseline="30000" dirty="0">
                <a:latin typeface="TimesTen-Roman"/>
              </a:rPr>
              <a:t>3</a:t>
            </a:r>
            <a:r>
              <a:rPr lang="en-US" sz="2000" dirty="0">
                <a:latin typeface="TimesTen-Roman"/>
              </a:rPr>
              <a:t> of air at these conditions.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7975" y="21223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Ten-Roman"/>
              </a:rPr>
              <a:t>Following is a sketch of the </a:t>
            </a:r>
            <a:r>
              <a:rPr lang="en-US" sz="2000" dirty="0" err="1">
                <a:latin typeface="TimesTen-Roman"/>
              </a:rPr>
              <a:t>psychrometric</a:t>
            </a:r>
            <a:r>
              <a:rPr lang="en-US" sz="2000" dirty="0">
                <a:latin typeface="TimesTen-Roman"/>
              </a:rPr>
              <a:t> chart showing the given state of the air: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7" y="2857500"/>
            <a:ext cx="6193082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566" y="3658479"/>
            <a:ext cx="5033554" cy="16455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7248" y="3192509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From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7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271" y="945105"/>
            <a:ext cx="107202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Ten-Roman"/>
              </a:rPr>
              <a:t>The dew point is the temperature at which the air with the given water content would be</a:t>
            </a:r>
          </a:p>
          <a:p>
            <a:r>
              <a:rPr lang="en-US" sz="2000" dirty="0">
                <a:latin typeface="TimesTen-Roman"/>
              </a:rPr>
              <a:t>saturated at the same total pressure (1 </a:t>
            </a:r>
            <a:r>
              <a:rPr lang="en-US" sz="2000" dirty="0" err="1">
                <a:latin typeface="TimesTen-Roman"/>
              </a:rPr>
              <a:t>atm</a:t>
            </a:r>
            <a:r>
              <a:rPr lang="en-US" sz="2000" dirty="0">
                <a:latin typeface="TimesTen-Roman"/>
              </a:rPr>
              <a:t>) and is therefore located at the intersection of the</a:t>
            </a:r>
          </a:p>
          <a:p>
            <a:r>
              <a:rPr lang="en-US" sz="2000" dirty="0">
                <a:latin typeface="TimesTen-Roman"/>
              </a:rPr>
              <a:t>horizontal constant absolute humidity line (</a:t>
            </a:r>
            <a:r>
              <a:rPr lang="en-US" sz="2000" i="1" dirty="0">
                <a:latin typeface="TimesTen-Roman"/>
              </a:rPr>
              <a:t>h</a:t>
            </a:r>
            <a:r>
              <a:rPr lang="en-US" sz="2000" baseline="-25000" dirty="0">
                <a:latin typeface="TimesTen-Roman"/>
              </a:rPr>
              <a:t>a</a:t>
            </a:r>
            <a:r>
              <a:rPr lang="en-US" sz="2000" dirty="0">
                <a:latin typeface="TimesTen-Roman"/>
              </a:rPr>
              <a:t>= 0 0048) and the saturation curve, or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0" y="3640756"/>
            <a:ext cx="105060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9419B-D5FF-D4C8-3629-6B21E884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090" y="2377630"/>
            <a:ext cx="13620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Ten-Bold"/>
              </a:rPr>
              <a:t>Psychrometric</a:t>
            </a:r>
            <a:r>
              <a:rPr lang="en-US" sz="2800" b="1" dirty="0">
                <a:latin typeface="TimesTen-Bold"/>
              </a:rPr>
              <a:t> chart (humidity chart)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35874" y="1346602"/>
            <a:ext cx="41835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Ten-Roman"/>
              </a:rPr>
              <a:t>On a </a:t>
            </a:r>
            <a:r>
              <a:rPr lang="en-US" sz="2000" b="1" dirty="0" err="1">
                <a:solidFill>
                  <a:srgbClr val="FF0000"/>
                </a:solidFill>
                <a:latin typeface="TimesTen-Roman"/>
              </a:rPr>
              <a:t>Psychrometric</a:t>
            </a:r>
            <a:r>
              <a:rPr lang="en-US" sz="2000" b="1" dirty="0">
                <a:solidFill>
                  <a:srgbClr val="FF0000"/>
                </a:solidFill>
                <a:latin typeface="TimesTen-Roman"/>
              </a:rPr>
              <a:t> chart (humidity chart) </a:t>
            </a:r>
            <a:r>
              <a:rPr lang="en-US" sz="2000" dirty="0">
                <a:solidFill>
                  <a:srgbClr val="00B0F0"/>
                </a:solidFill>
                <a:latin typeface="TimesTen-Roman"/>
              </a:rPr>
              <a:t>several properties of a gas–vapor mixture are cross-plotted</a:t>
            </a:r>
            <a:r>
              <a:rPr lang="en-US" sz="2000" dirty="0">
                <a:latin typeface="TimesTen-Roman"/>
              </a:rPr>
              <a:t>, providing a concise compilation of a large quantity of physical property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Ten-Roman"/>
              </a:rPr>
              <a:t>The most common of these charts—that for the air-water system at 1 atm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Ten-Roman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Ten-Roman"/>
              </a:rPr>
              <a:t>Used extensively in the analysis of </a:t>
            </a:r>
            <a:r>
              <a:rPr lang="en-US" sz="2000" dirty="0">
                <a:solidFill>
                  <a:srgbClr val="FF0000"/>
                </a:solidFill>
                <a:latin typeface="TimesTen-Roman"/>
              </a:rPr>
              <a:t>humidification, drying, and air-conditioning processes</a:t>
            </a:r>
            <a:r>
              <a:rPr lang="en-US" sz="2000" dirty="0">
                <a:latin typeface="TimesTen-Roman"/>
              </a:rPr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35874" y="5926734"/>
            <a:ext cx="86132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  <a:latin typeface="TimesTen-Roman"/>
              </a:rPr>
              <a:t>Once you know the values of any two of these properties, you can use the chart to determine the values of the others.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1A2044-5F5E-E79E-3E57-87074385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72" y="1165057"/>
            <a:ext cx="7587619" cy="47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4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411" y="612340"/>
            <a:ext cx="11347554" cy="5846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Ten-Bold"/>
              </a:rPr>
              <a:t>Psychrometric</a:t>
            </a:r>
            <a:r>
              <a:rPr lang="en-US" sz="2800" b="1" dirty="0">
                <a:latin typeface="TimesTen-Bold"/>
              </a:rPr>
              <a:t> chart (humidity chart)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29" y="1438307"/>
            <a:ext cx="10888518" cy="16667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02744B-56B5-B8D2-2024-D1D51D63BC35}"/>
              </a:ext>
            </a:extLst>
          </p:cNvPr>
          <p:cNvSpPr/>
          <p:nvPr/>
        </p:nvSpPr>
        <p:spPr>
          <a:xfrm>
            <a:off x="592916" y="3752960"/>
            <a:ext cx="112160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ratio can easily be calculated from or converted to the mass fraction of water.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If, for example, the absolute humidity is 0.0150 kg H2O/kg dry air (DA),  then for every kilogram of dry air there is 0.015 kg of water vapor, for a total of 1.015 kg.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mass fraction of water is (0.0150 kg </a:t>
            </a:r>
            <a:r>
              <a:rPr lang="pt-BR" sz="2000" dirty="0"/>
              <a:t>H2O) /(1.015 kg humid air) =0.0148 kg H2O/kg.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D6EAF-6D95-D5BD-1CBD-BBBBE47375BC}"/>
              </a:ext>
            </a:extLst>
          </p:cNvPr>
          <p:cNvSpPr/>
          <p:nvPr/>
        </p:nvSpPr>
        <p:spPr>
          <a:xfrm>
            <a:off x="10140696" y="2487168"/>
            <a:ext cx="667512" cy="356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1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8" y="752502"/>
            <a:ext cx="10464240" cy="13924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8" y="2574173"/>
            <a:ext cx="10108720" cy="2138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4C35E4-0E3F-5096-CFAD-6865D3A0FB90}"/>
              </a:ext>
            </a:extLst>
          </p:cNvPr>
          <p:cNvSpPr/>
          <p:nvPr/>
        </p:nvSpPr>
        <p:spPr>
          <a:xfrm>
            <a:off x="6492240" y="3429000"/>
            <a:ext cx="667512" cy="356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3765B7-E673-A9CD-5CA6-71FBD9ED77B1}"/>
              </a:ext>
            </a:extLst>
          </p:cNvPr>
          <p:cNvSpPr/>
          <p:nvPr/>
        </p:nvSpPr>
        <p:spPr>
          <a:xfrm>
            <a:off x="3739896" y="4356464"/>
            <a:ext cx="2642616" cy="356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33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0" y="209006"/>
            <a:ext cx="9679866" cy="64311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604" y="1184528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Ten-Roman"/>
              </a:rPr>
              <a:t>Psychrometric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 chart (humidity chart)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0" y="948088"/>
            <a:ext cx="9883722" cy="15612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6" y="2855214"/>
            <a:ext cx="10056225" cy="32478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FCC777-EC68-8A9D-74E0-EFC8463A4591}"/>
              </a:ext>
            </a:extLst>
          </p:cNvPr>
          <p:cNvSpPr/>
          <p:nvPr/>
        </p:nvSpPr>
        <p:spPr>
          <a:xfrm>
            <a:off x="4315968" y="1810512"/>
            <a:ext cx="667512" cy="3566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65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5" y="682262"/>
            <a:ext cx="9659651" cy="2814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085" y="3274423"/>
            <a:ext cx="3549559" cy="33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4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1966" y="1123405"/>
            <a:ext cx="10110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Ten-Roman"/>
              </a:rPr>
              <a:t>The wet-bulb temperature of humid air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depends on both the dry-bulb temperature and</a:t>
            </a:r>
          </a:p>
          <a:p>
            <a:r>
              <a:rPr lang="en-US" dirty="0">
                <a:solidFill>
                  <a:srgbClr val="FF0000"/>
                </a:solidFill>
                <a:latin typeface="TimesTen-Roman"/>
              </a:rPr>
              <a:t>the moisture content of the air</a:t>
            </a:r>
            <a:r>
              <a:rPr lang="en-US" dirty="0">
                <a:latin typeface="TimesTen-Roman"/>
              </a:rPr>
              <a:t>. </a:t>
            </a:r>
          </a:p>
          <a:p>
            <a:endParaRPr lang="en-US" dirty="0">
              <a:latin typeface="TimesTen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Ten-Roman"/>
              </a:rPr>
              <a:t>If the air is saturated (100% relative humidity), </a:t>
            </a:r>
            <a:r>
              <a:rPr lang="en-US" dirty="0">
                <a:latin typeface="TimesTen-Roman"/>
              </a:rPr>
              <a:t>no water evaporates from the wick, and the </a:t>
            </a:r>
            <a:r>
              <a:rPr lang="en-US" dirty="0">
                <a:solidFill>
                  <a:srgbClr val="FF0000"/>
                </a:solidFill>
                <a:latin typeface="TimesTen-Roman"/>
              </a:rPr>
              <a:t>wet-bulb and dry-bulb temperatures are the same</a:t>
            </a:r>
            <a:r>
              <a:rPr lang="en-US" dirty="0">
                <a:latin typeface="TimesTen-Roman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The lower the humidity, the greater the difference between the two temperatures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7463" y="3147238"/>
            <a:ext cx="102151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Ten-Roman"/>
              </a:rPr>
              <a:t>For example, suppose you wish to determine the wet-bulb temperature of air at T=30 C(dry</a:t>
            </a:r>
          </a:p>
          <a:p>
            <a:r>
              <a:rPr lang="en-US" dirty="0">
                <a:latin typeface="TimesTen-Roman"/>
              </a:rPr>
              <a:t>bulb) with a relative humidity of 30%.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 Locate the point on Figure at the intersection of the vertical line corresponding to 30 C and the curve corresponding to </a:t>
            </a:r>
            <a:r>
              <a:rPr lang="en-US" i="1" dirty="0">
                <a:latin typeface="TimesTen-Roman"/>
              </a:rPr>
              <a:t>h</a:t>
            </a:r>
            <a:r>
              <a:rPr lang="en-US" baseline="-25000" dirty="0">
                <a:latin typeface="TimesTen-Roman"/>
              </a:rPr>
              <a:t>r</a:t>
            </a:r>
            <a:r>
              <a:rPr lang="en-US" dirty="0">
                <a:latin typeface="TimesTen-Roman"/>
              </a:rPr>
              <a:t>=30%.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The diagonal line through the point is the constant wet-bulb temperature line for air at the given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Follow that line upward to the left until you reach the saturation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The temperature value you read on the curve (or vertically down from it on the abscissa) is the wet-bulb temperature of the air. You should get a value of 18 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Ten-Roman"/>
              </a:rPr>
              <a:t>This means that if you wrap a wet wick around a thermometer bulb and blow air with T=30 C and </a:t>
            </a:r>
            <a:r>
              <a:rPr lang="en-US" i="1" dirty="0">
                <a:latin typeface="TimesTen-Roman"/>
              </a:rPr>
              <a:t>h</a:t>
            </a:r>
            <a:r>
              <a:rPr lang="en-US" baseline="-25000" dirty="0">
                <a:latin typeface="TimesTen-Roman"/>
              </a:rPr>
              <a:t>r</a:t>
            </a:r>
            <a:r>
              <a:rPr lang="en-US" dirty="0">
                <a:latin typeface="TimesTen-Roman"/>
              </a:rPr>
              <a:t>=30% past the bulb, the thermometer reading will drop and eventually stabilize at 18 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30" y="209006"/>
            <a:ext cx="9679866" cy="64311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604" y="1184528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TimesTen-Roman"/>
              </a:rPr>
              <a:t>Psychrometric</a:t>
            </a:r>
            <a:r>
              <a:rPr lang="en-US" b="1" dirty="0">
                <a:solidFill>
                  <a:srgbClr val="FF0000"/>
                </a:solidFill>
                <a:latin typeface="TimesTen-Roman"/>
              </a:rPr>
              <a:t> chart (humidity chart)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06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956FD13CD8848B4580499D01366DC" ma:contentTypeVersion="2" ma:contentTypeDescription="Create a new document." ma:contentTypeScope="" ma:versionID="90c42b7cc7fe52b0689b96b980dcfa6b">
  <xsd:schema xmlns:xsd="http://www.w3.org/2001/XMLSchema" xmlns:xs="http://www.w3.org/2001/XMLSchema" xmlns:p="http://schemas.microsoft.com/office/2006/metadata/properties" xmlns:ns2="27852407-7cbe-4f37-a29e-557c20509378" targetNamespace="http://schemas.microsoft.com/office/2006/metadata/properties" ma:root="true" ma:fieldsID="a3a931e53aebc7c1296e930a51b7984e" ns2:_="">
    <xsd:import namespace="27852407-7cbe-4f37-a29e-557c205093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2407-7cbe-4f37-a29e-557c20509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695DBD-458C-4789-948F-29134782D2D0}"/>
</file>

<file path=customXml/itemProps2.xml><?xml version="1.0" encoding="utf-8"?>
<ds:datastoreItem xmlns:ds="http://schemas.openxmlformats.org/officeDocument/2006/customXml" ds:itemID="{0A9F472A-60E4-48E4-B9EE-8878D1BAE497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ea4d43cd-742f-4f66-809e-b5b1edb3f0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CC68E4-325A-481C-B107-759094FA7C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45978</TotalTime>
  <Words>544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TimesTen-Bold</vt:lpstr>
      <vt:lpstr>TimesTen-Roman</vt:lpstr>
      <vt:lpstr>Wingdings</vt:lpstr>
      <vt:lpstr>Wingdings 2</vt:lpstr>
      <vt:lpstr>Dividend</vt:lpstr>
      <vt:lpstr>BT201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IITG</dc:creator>
  <cp:lastModifiedBy>soumen maiti</cp:lastModifiedBy>
  <cp:revision>862</cp:revision>
  <cp:lastPrinted>2021-08-11T04:26:22Z</cp:lastPrinted>
  <dcterms:created xsi:type="dcterms:W3CDTF">2021-02-04T11:25:09Z</dcterms:created>
  <dcterms:modified xsi:type="dcterms:W3CDTF">2022-11-16T10:13:17Z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0x01010056F956FD13CD8848B4580499D01366DC</vt:lpwstr>
  </property>
</Properties>
</file>