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341" r:id="rId4"/>
    <p:sldId id="380" r:id="rId5"/>
    <p:sldId id="342" r:id="rId6"/>
    <p:sldId id="346" r:id="rId7"/>
    <p:sldId id="347" r:id="rId8"/>
    <p:sldId id="376" r:id="rId9"/>
    <p:sldId id="377" r:id="rId10"/>
    <p:sldId id="349" r:id="rId11"/>
    <p:sldId id="350" r:id="rId12"/>
    <p:sldId id="351" r:id="rId13"/>
    <p:sldId id="352" r:id="rId14"/>
    <p:sldId id="353" r:id="rId15"/>
    <p:sldId id="35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 smtClean="0"/>
              <a:t>BT201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10/08/2022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Biochemical Process Calculations</a:t>
            </a:r>
            <a:endParaRPr 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Material balances: Dryer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625650" y="2971519"/>
            <a:ext cx="2008682" cy="134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dryer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7510069" y="1877237"/>
            <a:ext cx="239843" cy="1124262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96457" y="3541145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649322" y="3511165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4586" y="3463760"/>
            <a:ext cx="14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Dryer feed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9990" y="20448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98436" y="34389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Dried 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5552" y="4818058"/>
            <a:ext cx="3366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Input: one feed stream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Out put: two stream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No of materials balance?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89" y="1313632"/>
            <a:ext cx="6445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Wet feed is dried by supplying heat (hot gas, hot air)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Feed can be solid, solution or slurry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Solvent stream is vapor and solid free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Product stream typically solid and may contain small amount of solvent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3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Material balances: Evaporator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089161" y="2970283"/>
            <a:ext cx="2008682" cy="134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evaporator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5838668" y="1855149"/>
            <a:ext cx="239843" cy="1124262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59968" y="3539909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12833" y="3509929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8097" y="3462524"/>
            <a:ext cx="141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Dryer feed</a:t>
            </a:r>
          </a:p>
          <a:p>
            <a:r>
              <a:rPr lang="en-US" dirty="0" smtClean="0"/>
              <a:t>(liquid)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501" y="20436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61130" y="3580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Dried 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3383" y="5214861"/>
            <a:ext cx="524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Similar to dryer but feed is always a liquid</a:t>
            </a:r>
          </a:p>
        </p:txBody>
      </p:sp>
    </p:spTree>
    <p:extLst>
      <p:ext uri="{BB962C8B-B14F-4D97-AF65-F5344CB8AC3E}">
        <p14:creationId xmlns:p14="http://schemas.microsoft.com/office/powerpoint/2010/main" val="5372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Cont..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69296" y="1184224"/>
            <a:ext cx="110484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experiment on the growth rate of certain organisms requires an environment of humid air </a:t>
            </a:r>
            <a:r>
              <a:rPr lang="en-US" sz="2000" dirty="0" smtClean="0"/>
              <a:t>enriched in </a:t>
            </a:r>
            <a:r>
              <a:rPr lang="en-US" sz="2000" dirty="0"/>
              <a:t>oxygen. Three input streams are fed into an evaporation chamber to produce an </a:t>
            </a:r>
            <a:r>
              <a:rPr lang="en-US" sz="2000" dirty="0" smtClean="0"/>
              <a:t>output stream </a:t>
            </a:r>
            <a:r>
              <a:rPr lang="en-US" sz="2000" dirty="0"/>
              <a:t>with the desired composition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A: Liquid water, fed at a rate of 20.0 </a:t>
            </a:r>
            <a:r>
              <a:rPr lang="en-US" sz="2000" dirty="0" smtClean="0"/>
              <a:t>cm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/min</a:t>
            </a:r>
          </a:p>
          <a:p>
            <a:r>
              <a:rPr lang="en-US" sz="2000" dirty="0"/>
              <a:t>B: Air (21 mole% O , the balance </a:t>
            </a:r>
            <a:r>
              <a:rPr lang="en-US" sz="2000" dirty="0" smtClean="0"/>
              <a:t>N)</a:t>
            </a:r>
            <a:endParaRPr lang="en-US" sz="2000" dirty="0"/>
          </a:p>
          <a:p>
            <a:r>
              <a:rPr lang="en-US" sz="2000" dirty="0"/>
              <a:t>C: Pure oxygen, with a molar flow rate one-fifth of the molar flow rate of stream </a:t>
            </a:r>
            <a:r>
              <a:rPr lang="en-US" sz="2000" dirty="0" smtClean="0"/>
              <a:t>B</a:t>
            </a:r>
          </a:p>
          <a:p>
            <a:endParaRPr lang="en-US" sz="2000" dirty="0"/>
          </a:p>
          <a:p>
            <a:r>
              <a:rPr lang="en-US" sz="2000" dirty="0"/>
              <a:t>The output gas is analyzed and is found to contain 1.5 mole% water. Draw and label a flowchart </a:t>
            </a:r>
            <a:r>
              <a:rPr lang="en-US" sz="2000" dirty="0" smtClean="0"/>
              <a:t>of the </a:t>
            </a:r>
            <a:r>
              <a:rPr lang="en-US" sz="2000" dirty="0"/>
              <a:t>process, and calculate all unknown stream variables.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3992" y="4609302"/>
            <a:ext cx="2008682" cy="134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Evaporation 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938411" y="5958417"/>
            <a:ext cx="239843" cy="566475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60009" y="5565929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077664" y="5148948"/>
            <a:ext cx="1259173" cy="22485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6162" y="5641490"/>
            <a:ext cx="184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B </a:t>
            </a:r>
          </a:p>
          <a:p>
            <a:r>
              <a:rPr lang="en-US" dirty="0" smtClean="0"/>
              <a:t>(F2, mol/min)</a:t>
            </a:r>
          </a:p>
          <a:p>
            <a:r>
              <a:rPr lang="en-US" dirty="0" smtClean="0"/>
              <a:t>O2: </a:t>
            </a:r>
            <a:r>
              <a:rPr lang="en-US" dirty="0" smtClean="0"/>
              <a:t>21 </a:t>
            </a:r>
            <a:r>
              <a:rPr lang="en-US" dirty="0" smtClean="0"/>
              <a:t>mol%</a:t>
            </a:r>
          </a:p>
          <a:p>
            <a:r>
              <a:rPr lang="en-US" dirty="0" smtClean="0"/>
              <a:t>N2: </a:t>
            </a:r>
            <a:r>
              <a:rPr lang="en-US" dirty="0" smtClean="0"/>
              <a:t>79 </a:t>
            </a:r>
            <a:r>
              <a:rPr lang="en-US" dirty="0" smtClean="0"/>
              <a:t>mol%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1827" y="5076708"/>
            <a:ext cx="21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Air: </a:t>
            </a:r>
          </a:p>
          <a:p>
            <a:r>
              <a:rPr lang="en-US" dirty="0" smtClean="0"/>
              <a:t>Water: 1.5 ,mole %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794819" y="4805379"/>
            <a:ext cx="1259173" cy="182139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4611" y="4632661"/>
            <a:ext cx="2659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C </a:t>
            </a:r>
          </a:p>
          <a:p>
            <a:r>
              <a:rPr lang="en-US" dirty="0" smtClean="0"/>
              <a:t>(F3, =0.2*F1 mol/min)</a:t>
            </a:r>
          </a:p>
          <a:p>
            <a:r>
              <a:rPr lang="en-US" dirty="0" smtClean="0"/>
              <a:t>O2: </a:t>
            </a:r>
            <a:r>
              <a:rPr lang="en-US" dirty="0" smtClean="0"/>
              <a:t>100 </a:t>
            </a:r>
            <a:r>
              <a:rPr lang="en-US" dirty="0" smtClean="0"/>
              <a:t>mol%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2012" y="5958417"/>
            <a:ext cx="402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A </a:t>
            </a:r>
          </a:p>
          <a:p>
            <a:r>
              <a:rPr lang="en-US" dirty="0" smtClean="0"/>
              <a:t>(F1, mol/min). 20 cc water /min</a:t>
            </a:r>
          </a:p>
        </p:txBody>
      </p:sp>
    </p:spTree>
    <p:extLst>
      <p:ext uri="{BB962C8B-B14F-4D97-AF65-F5344CB8AC3E}">
        <p14:creationId xmlns:p14="http://schemas.microsoft.com/office/powerpoint/2010/main" val="15391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0" y="698832"/>
            <a:ext cx="9072490" cy="3994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3" y="4803355"/>
            <a:ext cx="8905857" cy="1203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392" y="6006514"/>
            <a:ext cx="5476793" cy="5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7" y="994610"/>
            <a:ext cx="8010892" cy="2666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13" y="3938587"/>
            <a:ext cx="9729948" cy="25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00" y="1491916"/>
            <a:ext cx="9859249" cy="3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Material balances for single unit without reaction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023360" y="2256546"/>
            <a:ext cx="3670664" cy="1815736"/>
            <a:chOff x="2625634" y="3108961"/>
            <a:chExt cx="3670664" cy="1815736"/>
          </a:xfrm>
        </p:grpSpPr>
        <p:sp>
          <p:nvSpPr>
            <p:cNvPr id="3" name="Right Arrow 2"/>
            <p:cNvSpPr/>
            <p:nvPr/>
          </p:nvSpPr>
          <p:spPr>
            <a:xfrm>
              <a:off x="2625634" y="3108961"/>
              <a:ext cx="3670664" cy="2090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3409406" y="3944983"/>
              <a:ext cx="1711234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9210" y="1733326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Splitting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3358" y="21879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4134" y="218790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stream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2803" y="40722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stream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2784" y="190965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9884" y="44416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9561" y="19193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70016" y="4894509"/>
            <a:ext cx="487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Molar balance:          F</a:t>
            </a:r>
            <a:r>
              <a:rPr lang="en-US" baseline="-25000" dirty="0" smtClean="0"/>
              <a:t>0 </a:t>
            </a:r>
            <a:r>
              <a:rPr lang="en-US" dirty="0" smtClean="0"/>
              <a:t>=F</a:t>
            </a:r>
            <a:r>
              <a:rPr lang="en-US" baseline="-25000" dirty="0" smtClean="0"/>
              <a:t>1 </a:t>
            </a:r>
            <a:r>
              <a:rPr lang="en-US" dirty="0" smtClean="0"/>
              <a:t>+ F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0699" y="5423030"/>
            <a:ext cx="520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flow rate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v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=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smtClean="0"/>
              <a:t>2 </a:t>
            </a:r>
          </a:p>
          <a:p>
            <a:r>
              <a:rPr lang="en-US" sz="2000" dirty="0" smtClean="0"/>
              <a:t>(as no reaction)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21214" y="6040224"/>
            <a:ext cx="1010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One independent equation as the concentration of compositions are same in all three streams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95030" y="1396255"/>
            <a:ext cx="1000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stream (sp. gravity =1.1) </a:t>
            </a:r>
            <a:r>
              <a:rPr lang="en-US" dirty="0"/>
              <a:t>having 30% glycerol, </a:t>
            </a:r>
            <a:r>
              <a:rPr lang="en-US" dirty="0" smtClean="0"/>
              <a:t>(w/w) flowing at a flow rate of 100 L/h is divided in two feed streams for two bioreactors. One-third  is going into bioreactor 1 and remaining portion is going to 2</a:t>
            </a:r>
            <a:r>
              <a:rPr lang="en-US" baseline="30000" dirty="0" smtClean="0"/>
              <a:t>nd</a:t>
            </a:r>
            <a:r>
              <a:rPr lang="en-US" dirty="0" smtClean="0"/>
              <a:t>  reactor. What is the flow rate of glycerol in terms of gm/min in the feed stream for reactor 2?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553098" y="4363415"/>
            <a:ext cx="1110342" cy="92746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705188" y="4421516"/>
            <a:ext cx="1110342" cy="92746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04011" y="3108960"/>
            <a:ext cx="458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4108269" y="3108960"/>
            <a:ext cx="0" cy="125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H="1">
            <a:off x="7260359" y="3114456"/>
            <a:ext cx="30892" cy="130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9154" y="2897737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dirty="0" smtClean="0"/>
              <a:t>100 </a:t>
            </a:r>
            <a:r>
              <a:rPr lang="en-US" dirty="0"/>
              <a:t>L/h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968" y="36236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30% glycerol, w/w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39907" y="3512039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9436236" y="5276746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2v/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532170" y="2578308"/>
            <a:ext cx="4397627" cy="883341"/>
          </a:xfrm>
          <a:custGeom>
            <a:avLst/>
            <a:gdLst>
              <a:gd name="connsiteX0" fmla="*/ 170400 w 4397627"/>
              <a:gd name="connsiteY0" fmla="*/ 224853 h 1053874"/>
              <a:gd name="connsiteX1" fmla="*/ 95450 w 4397627"/>
              <a:gd name="connsiteY1" fmla="*/ 239843 h 1053874"/>
              <a:gd name="connsiteX2" fmla="*/ 35489 w 4397627"/>
              <a:gd name="connsiteY2" fmla="*/ 329784 h 1053874"/>
              <a:gd name="connsiteX3" fmla="*/ 20499 w 4397627"/>
              <a:gd name="connsiteY3" fmla="*/ 689548 h 1053874"/>
              <a:gd name="connsiteX4" fmla="*/ 50479 w 4397627"/>
              <a:gd name="connsiteY4" fmla="*/ 779489 h 1053874"/>
              <a:gd name="connsiteX5" fmla="*/ 140420 w 4397627"/>
              <a:gd name="connsiteY5" fmla="*/ 839449 h 1053874"/>
              <a:gd name="connsiteX6" fmla="*/ 185391 w 4397627"/>
              <a:gd name="connsiteY6" fmla="*/ 854440 h 1053874"/>
              <a:gd name="connsiteX7" fmla="*/ 425233 w 4397627"/>
              <a:gd name="connsiteY7" fmla="*/ 899410 h 1053874"/>
              <a:gd name="connsiteX8" fmla="*/ 560145 w 4397627"/>
              <a:gd name="connsiteY8" fmla="*/ 914400 h 1053874"/>
              <a:gd name="connsiteX9" fmla="*/ 919909 w 4397627"/>
              <a:gd name="connsiteY9" fmla="*/ 959371 h 1053874"/>
              <a:gd name="connsiteX10" fmla="*/ 994860 w 4397627"/>
              <a:gd name="connsiteY10" fmla="*/ 974361 h 1053874"/>
              <a:gd name="connsiteX11" fmla="*/ 1039830 w 4397627"/>
              <a:gd name="connsiteY11" fmla="*/ 989351 h 1053874"/>
              <a:gd name="connsiteX12" fmla="*/ 1324643 w 4397627"/>
              <a:gd name="connsiteY12" fmla="*/ 1004341 h 1053874"/>
              <a:gd name="connsiteX13" fmla="*/ 2074151 w 4397627"/>
              <a:gd name="connsiteY13" fmla="*/ 1019331 h 1053874"/>
              <a:gd name="connsiteX14" fmla="*/ 2373955 w 4397627"/>
              <a:gd name="connsiteY14" fmla="*/ 1004341 h 1053874"/>
              <a:gd name="connsiteX15" fmla="*/ 2523856 w 4397627"/>
              <a:gd name="connsiteY15" fmla="*/ 974361 h 1053874"/>
              <a:gd name="connsiteX16" fmla="*/ 2718728 w 4397627"/>
              <a:gd name="connsiteY16" fmla="*/ 944381 h 1053874"/>
              <a:gd name="connsiteX17" fmla="*/ 3258374 w 4397627"/>
              <a:gd name="connsiteY17" fmla="*/ 914400 h 1053874"/>
              <a:gd name="connsiteX18" fmla="*/ 3438256 w 4397627"/>
              <a:gd name="connsiteY18" fmla="*/ 899410 h 1053874"/>
              <a:gd name="connsiteX19" fmla="*/ 3513207 w 4397627"/>
              <a:gd name="connsiteY19" fmla="*/ 884420 h 1053874"/>
              <a:gd name="connsiteX20" fmla="*/ 3648119 w 4397627"/>
              <a:gd name="connsiteY20" fmla="*/ 869430 h 1053874"/>
              <a:gd name="connsiteX21" fmla="*/ 3753050 w 4397627"/>
              <a:gd name="connsiteY21" fmla="*/ 854440 h 1053874"/>
              <a:gd name="connsiteX22" fmla="*/ 3887961 w 4397627"/>
              <a:gd name="connsiteY22" fmla="*/ 824459 h 1053874"/>
              <a:gd name="connsiteX23" fmla="*/ 4007882 w 4397627"/>
              <a:gd name="connsiteY23" fmla="*/ 794479 h 1053874"/>
              <a:gd name="connsiteX24" fmla="*/ 4067843 w 4397627"/>
              <a:gd name="connsiteY24" fmla="*/ 779489 h 1053874"/>
              <a:gd name="connsiteX25" fmla="*/ 4277705 w 4397627"/>
              <a:gd name="connsiteY25" fmla="*/ 704538 h 1053874"/>
              <a:gd name="connsiteX26" fmla="*/ 4307686 w 4397627"/>
              <a:gd name="connsiteY26" fmla="*/ 674558 h 1053874"/>
              <a:gd name="connsiteX27" fmla="*/ 4337666 w 4397627"/>
              <a:gd name="connsiteY27" fmla="*/ 584617 h 1053874"/>
              <a:gd name="connsiteX28" fmla="*/ 4367646 w 4397627"/>
              <a:gd name="connsiteY28" fmla="*/ 524656 h 1053874"/>
              <a:gd name="connsiteX29" fmla="*/ 4382637 w 4397627"/>
              <a:gd name="connsiteY29" fmla="*/ 449705 h 1053874"/>
              <a:gd name="connsiteX30" fmla="*/ 4397627 w 4397627"/>
              <a:gd name="connsiteY30" fmla="*/ 404735 h 1053874"/>
              <a:gd name="connsiteX31" fmla="*/ 4382637 w 4397627"/>
              <a:gd name="connsiteY31" fmla="*/ 254833 h 1053874"/>
              <a:gd name="connsiteX32" fmla="*/ 4352656 w 4397627"/>
              <a:gd name="connsiteY32" fmla="*/ 224853 h 1053874"/>
              <a:gd name="connsiteX33" fmla="*/ 4262715 w 4397627"/>
              <a:gd name="connsiteY33" fmla="*/ 179882 h 1053874"/>
              <a:gd name="connsiteX34" fmla="*/ 4112814 w 4397627"/>
              <a:gd name="connsiteY34" fmla="*/ 134912 h 1053874"/>
              <a:gd name="connsiteX35" fmla="*/ 3947922 w 4397627"/>
              <a:gd name="connsiteY35" fmla="*/ 74951 h 1053874"/>
              <a:gd name="connsiteX36" fmla="*/ 3857981 w 4397627"/>
              <a:gd name="connsiteY36" fmla="*/ 59961 h 1053874"/>
              <a:gd name="connsiteX37" fmla="*/ 3798020 w 4397627"/>
              <a:gd name="connsiteY37" fmla="*/ 44971 h 1053874"/>
              <a:gd name="connsiteX38" fmla="*/ 3648119 w 4397627"/>
              <a:gd name="connsiteY38" fmla="*/ 29981 h 1053874"/>
              <a:gd name="connsiteX39" fmla="*/ 3453246 w 4397627"/>
              <a:gd name="connsiteY39" fmla="*/ 0 h 1053874"/>
              <a:gd name="connsiteX40" fmla="*/ 605115 w 4397627"/>
              <a:gd name="connsiteY40" fmla="*/ 14990 h 1053874"/>
              <a:gd name="connsiteX41" fmla="*/ 530164 w 4397627"/>
              <a:gd name="connsiteY41" fmla="*/ 29981 h 1053874"/>
              <a:gd name="connsiteX42" fmla="*/ 440223 w 4397627"/>
              <a:gd name="connsiteY42" fmla="*/ 59961 h 1053874"/>
              <a:gd name="connsiteX43" fmla="*/ 320302 w 4397627"/>
              <a:gd name="connsiteY43" fmla="*/ 119922 h 1053874"/>
              <a:gd name="connsiteX44" fmla="*/ 275332 w 4397627"/>
              <a:gd name="connsiteY44" fmla="*/ 149902 h 1053874"/>
              <a:gd name="connsiteX45" fmla="*/ 140420 w 4397627"/>
              <a:gd name="connsiteY45" fmla="*/ 179882 h 1053874"/>
              <a:gd name="connsiteX46" fmla="*/ 80460 w 4397627"/>
              <a:gd name="connsiteY46" fmla="*/ 224853 h 10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97627" h="1053874">
                <a:moveTo>
                  <a:pt x="170400" y="224853"/>
                </a:moveTo>
                <a:cubicBezTo>
                  <a:pt x="145417" y="229850"/>
                  <a:pt x="115561" y="224201"/>
                  <a:pt x="95450" y="239843"/>
                </a:cubicBezTo>
                <a:cubicBezTo>
                  <a:pt x="67008" y="261964"/>
                  <a:pt x="35489" y="329784"/>
                  <a:pt x="35489" y="329784"/>
                </a:cubicBezTo>
                <a:cubicBezTo>
                  <a:pt x="-7012" y="499787"/>
                  <a:pt x="-10490" y="462295"/>
                  <a:pt x="20499" y="689548"/>
                </a:cubicBezTo>
                <a:cubicBezTo>
                  <a:pt x="24769" y="720860"/>
                  <a:pt x="24184" y="761959"/>
                  <a:pt x="50479" y="779489"/>
                </a:cubicBezTo>
                <a:cubicBezTo>
                  <a:pt x="80459" y="799476"/>
                  <a:pt x="106237" y="828054"/>
                  <a:pt x="140420" y="839449"/>
                </a:cubicBezTo>
                <a:cubicBezTo>
                  <a:pt x="155410" y="844446"/>
                  <a:pt x="170198" y="850099"/>
                  <a:pt x="185391" y="854440"/>
                </a:cubicBezTo>
                <a:cubicBezTo>
                  <a:pt x="263714" y="876818"/>
                  <a:pt x="344572" y="889327"/>
                  <a:pt x="425233" y="899410"/>
                </a:cubicBezTo>
                <a:cubicBezTo>
                  <a:pt x="470131" y="905022"/>
                  <a:pt x="515352" y="908001"/>
                  <a:pt x="560145" y="914400"/>
                </a:cubicBezTo>
                <a:cubicBezTo>
                  <a:pt x="895075" y="962248"/>
                  <a:pt x="584726" y="931439"/>
                  <a:pt x="919909" y="959371"/>
                </a:cubicBezTo>
                <a:cubicBezTo>
                  <a:pt x="944893" y="964368"/>
                  <a:pt x="970142" y="968182"/>
                  <a:pt x="994860" y="974361"/>
                </a:cubicBezTo>
                <a:cubicBezTo>
                  <a:pt x="1010189" y="978193"/>
                  <a:pt x="1024094" y="987920"/>
                  <a:pt x="1039830" y="989351"/>
                </a:cubicBezTo>
                <a:cubicBezTo>
                  <a:pt x="1134509" y="997958"/>
                  <a:pt x="1229705" y="999344"/>
                  <a:pt x="1324643" y="1004341"/>
                </a:cubicBezTo>
                <a:cubicBezTo>
                  <a:pt x="1633139" y="1092485"/>
                  <a:pt x="1411417" y="1040371"/>
                  <a:pt x="2074151" y="1019331"/>
                </a:cubicBezTo>
                <a:cubicBezTo>
                  <a:pt x="2174160" y="1016156"/>
                  <a:pt x="2274020" y="1009338"/>
                  <a:pt x="2373955" y="1004341"/>
                </a:cubicBezTo>
                <a:cubicBezTo>
                  <a:pt x="2480009" y="977827"/>
                  <a:pt x="2389092" y="998863"/>
                  <a:pt x="2523856" y="974361"/>
                </a:cubicBezTo>
                <a:cubicBezTo>
                  <a:pt x="2674934" y="946893"/>
                  <a:pt x="2515616" y="969770"/>
                  <a:pt x="2718728" y="944381"/>
                </a:cubicBezTo>
                <a:cubicBezTo>
                  <a:pt x="2938359" y="889470"/>
                  <a:pt x="2723358" y="938719"/>
                  <a:pt x="3258374" y="914400"/>
                </a:cubicBezTo>
                <a:cubicBezTo>
                  <a:pt x="3318480" y="911668"/>
                  <a:pt x="3378295" y="904407"/>
                  <a:pt x="3438256" y="899410"/>
                </a:cubicBezTo>
                <a:cubicBezTo>
                  <a:pt x="3463240" y="894413"/>
                  <a:pt x="3487985" y="888023"/>
                  <a:pt x="3513207" y="884420"/>
                </a:cubicBezTo>
                <a:cubicBezTo>
                  <a:pt x="3558000" y="878021"/>
                  <a:pt x="3603221" y="875042"/>
                  <a:pt x="3648119" y="869430"/>
                </a:cubicBezTo>
                <a:cubicBezTo>
                  <a:pt x="3683178" y="865048"/>
                  <a:pt x="3718073" y="859437"/>
                  <a:pt x="3753050" y="854440"/>
                </a:cubicBezTo>
                <a:cubicBezTo>
                  <a:pt x="3848794" y="822523"/>
                  <a:pt x="3740232" y="856115"/>
                  <a:pt x="3887961" y="824459"/>
                </a:cubicBezTo>
                <a:cubicBezTo>
                  <a:pt x="3928250" y="815826"/>
                  <a:pt x="3967908" y="804472"/>
                  <a:pt x="4007882" y="794479"/>
                </a:cubicBezTo>
                <a:cubicBezTo>
                  <a:pt x="4027869" y="789482"/>
                  <a:pt x="4048714" y="787140"/>
                  <a:pt x="4067843" y="779489"/>
                </a:cubicBezTo>
                <a:cubicBezTo>
                  <a:pt x="4236873" y="711877"/>
                  <a:pt x="4165535" y="732580"/>
                  <a:pt x="4277705" y="704538"/>
                </a:cubicBezTo>
                <a:cubicBezTo>
                  <a:pt x="4287699" y="694545"/>
                  <a:pt x="4301366" y="687199"/>
                  <a:pt x="4307686" y="674558"/>
                </a:cubicBezTo>
                <a:cubicBezTo>
                  <a:pt x="4321819" y="646292"/>
                  <a:pt x="4323533" y="612883"/>
                  <a:pt x="4337666" y="584617"/>
                </a:cubicBezTo>
                <a:lnTo>
                  <a:pt x="4367646" y="524656"/>
                </a:lnTo>
                <a:cubicBezTo>
                  <a:pt x="4372643" y="499672"/>
                  <a:pt x="4376457" y="474423"/>
                  <a:pt x="4382637" y="449705"/>
                </a:cubicBezTo>
                <a:cubicBezTo>
                  <a:pt x="4386469" y="434376"/>
                  <a:pt x="4397627" y="420536"/>
                  <a:pt x="4397627" y="404735"/>
                </a:cubicBezTo>
                <a:cubicBezTo>
                  <a:pt x="4397627" y="354518"/>
                  <a:pt x="4394816" y="303550"/>
                  <a:pt x="4382637" y="254833"/>
                </a:cubicBezTo>
                <a:cubicBezTo>
                  <a:pt x="4379209" y="241122"/>
                  <a:pt x="4363692" y="233682"/>
                  <a:pt x="4352656" y="224853"/>
                </a:cubicBezTo>
                <a:cubicBezTo>
                  <a:pt x="4311141" y="191641"/>
                  <a:pt x="4310216" y="195715"/>
                  <a:pt x="4262715" y="179882"/>
                </a:cubicBezTo>
                <a:cubicBezTo>
                  <a:pt x="4175721" y="121886"/>
                  <a:pt x="4260340" y="168957"/>
                  <a:pt x="4112814" y="134912"/>
                </a:cubicBezTo>
                <a:cubicBezTo>
                  <a:pt x="3908066" y="87662"/>
                  <a:pt x="4128233" y="124126"/>
                  <a:pt x="3947922" y="74951"/>
                </a:cubicBezTo>
                <a:cubicBezTo>
                  <a:pt x="3918599" y="66954"/>
                  <a:pt x="3887785" y="65922"/>
                  <a:pt x="3857981" y="59961"/>
                </a:cubicBezTo>
                <a:cubicBezTo>
                  <a:pt x="3837779" y="55921"/>
                  <a:pt x="3818415" y="47885"/>
                  <a:pt x="3798020" y="44971"/>
                </a:cubicBezTo>
                <a:cubicBezTo>
                  <a:pt x="3748308" y="37869"/>
                  <a:pt x="3697913" y="36476"/>
                  <a:pt x="3648119" y="29981"/>
                </a:cubicBezTo>
                <a:cubicBezTo>
                  <a:pt x="3582949" y="21480"/>
                  <a:pt x="3518204" y="9994"/>
                  <a:pt x="3453246" y="0"/>
                </a:cubicBezTo>
                <a:lnTo>
                  <a:pt x="605115" y="14990"/>
                </a:lnTo>
                <a:cubicBezTo>
                  <a:pt x="579638" y="15251"/>
                  <a:pt x="554745" y="23277"/>
                  <a:pt x="530164" y="29981"/>
                </a:cubicBezTo>
                <a:cubicBezTo>
                  <a:pt x="499676" y="38296"/>
                  <a:pt x="440223" y="59961"/>
                  <a:pt x="440223" y="59961"/>
                </a:cubicBezTo>
                <a:cubicBezTo>
                  <a:pt x="307058" y="159834"/>
                  <a:pt x="451276" y="63790"/>
                  <a:pt x="320302" y="119922"/>
                </a:cubicBezTo>
                <a:cubicBezTo>
                  <a:pt x="303743" y="127019"/>
                  <a:pt x="291446" y="141845"/>
                  <a:pt x="275332" y="149902"/>
                </a:cubicBezTo>
                <a:cubicBezTo>
                  <a:pt x="238430" y="168353"/>
                  <a:pt x="174963" y="174125"/>
                  <a:pt x="140420" y="179882"/>
                </a:cubicBezTo>
                <a:cubicBezTo>
                  <a:pt x="89570" y="213782"/>
                  <a:pt x="108189" y="197123"/>
                  <a:pt x="80460" y="22485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60359" y="3454578"/>
            <a:ext cx="36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1199769" y="5519152"/>
            <a:ext cx="9700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Rate of accumulation = rate of input - rate of output + rate of generation  - rate of consumption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15881" y="594622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rate of input </a:t>
            </a:r>
            <a:r>
              <a:rPr lang="en-US" dirty="0" smtClean="0"/>
              <a:t>= </a:t>
            </a:r>
            <a:r>
              <a:rPr lang="en-US" dirty="0"/>
              <a:t>rate of output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17968" y="3196540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 smtClean="0"/>
                  <a:t>100 *1.1 =110 kg/h 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68" y="3196540"/>
                <a:ext cx="2519344" cy="369332"/>
              </a:xfrm>
              <a:prstGeom prst="rect">
                <a:avLst/>
              </a:prstGeom>
              <a:blipFill>
                <a:blip r:embed="rId2"/>
                <a:stretch>
                  <a:fillRect t="-8197" r="-14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133779" y="3873916"/>
                <a:ext cx="615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79" y="3873916"/>
                <a:ext cx="615297" cy="369332"/>
              </a:xfrm>
              <a:prstGeom prst="rect">
                <a:avLst/>
              </a:prstGeom>
              <a:blipFill>
                <a:blip r:embed="rId3"/>
                <a:stretch>
                  <a:fillRect t="-8197" r="-79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97427" y="3864771"/>
                <a:ext cx="1044838" cy="37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27" y="3864771"/>
                <a:ext cx="1044838" cy="379848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184656" y="6311322"/>
                <a:ext cx="4550270" cy="419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0=110−</m:t>
                    </m:r>
                    <m:acc>
                      <m:accPr>
                        <m:chr m:val="̇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acc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6" y="6311322"/>
                <a:ext cx="4550270" cy="419859"/>
              </a:xfrm>
              <a:prstGeom prst="rect">
                <a:avLst/>
              </a:prstGeom>
              <a:blipFill>
                <a:blip r:embed="rId5"/>
                <a:stretch>
                  <a:fillRect t="-144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29865" y="1454812"/>
                <a:ext cx="1923283" cy="38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5" y="1454812"/>
                <a:ext cx="1923283" cy="387029"/>
              </a:xfrm>
              <a:prstGeom prst="rect">
                <a:avLst/>
              </a:prstGeom>
              <a:blipFill>
                <a:blip r:embed="rId2"/>
                <a:stretch>
                  <a:fillRect l="-949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29865" y="2124570"/>
                <a:ext cx="2046201" cy="38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5" y="2124570"/>
                <a:ext cx="2046201" cy="387029"/>
              </a:xfrm>
              <a:prstGeom prst="rect">
                <a:avLst/>
              </a:prstGeom>
              <a:blipFill>
                <a:blip r:embed="rId3"/>
                <a:stretch>
                  <a:fillRect l="-893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03318" y="2609662"/>
                <a:ext cx="1820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=36.667 kg/h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18" y="2609662"/>
                <a:ext cx="1820755" cy="369332"/>
              </a:xfrm>
              <a:prstGeom prst="rect">
                <a:avLst/>
              </a:prstGeom>
              <a:blipFill>
                <a:blip r:embed="rId4"/>
                <a:stretch>
                  <a:fillRect t="-8197" r="-23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03318" y="3243326"/>
                <a:ext cx="1826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=73.333 kg/h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18" y="3243326"/>
                <a:ext cx="1826077" cy="369332"/>
              </a:xfrm>
              <a:prstGeom prst="rect">
                <a:avLst/>
              </a:prstGeom>
              <a:blipFill>
                <a:blip r:embed="rId5"/>
                <a:stretch>
                  <a:fillRect t="-8197" r="-23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92526" y="4080812"/>
            <a:ext cx="7478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Glycerol flowrate in 2</a:t>
            </a:r>
            <a:r>
              <a:rPr lang="en-US" baseline="30000" dirty="0" smtClean="0"/>
              <a:t>nd</a:t>
            </a:r>
            <a:r>
              <a:rPr lang="en-US" dirty="0" smtClean="0"/>
              <a:t> reactor= 73.33 *0.3=21.999 kg/h=0.367 gm/min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Material balances: Mixer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257206" y="2668249"/>
            <a:ext cx="2008682" cy="134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141625" y="1573967"/>
            <a:ext cx="239843" cy="11242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28013" y="3237875"/>
            <a:ext cx="1259173" cy="224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280878" y="3207895"/>
            <a:ext cx="1259173" cy="224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5151" y="320582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546" y="1741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9992" y="31356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Mixed 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7545" y="4412528"/>
            <a:ext cx="4314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Input: more than one feed stream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Out put: one stream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No of materials balance?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Overall mass balance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Component balance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2267" y="3600668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Component: A,B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264" y="5749364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case total mass balance equation is dependent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4931764" y="5636302"/>
            <a:ext cx="329782" cy="715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61546" y="2077653"/>
            <a:ext cx="413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Component: C,D, may be A and B also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9992" y="3529822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Component: A,B,C,D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49771" y="1220207"/>
            <a:ext cx="114175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pharmaceutical drug containing 10% (w/w) API, 5% </a:t>
            </a:r>
            <a:r>
              <a:rPr lang="en-US" sz="2000" dirty="0"/>
              <a:t>(w/w) </a:t>
            </a:r>
            <a:r>
              <a:rPr lang="en-US" sz="2000" dirty="0" smtClean="0"/>
              <a:t>sorbitol in water, can be prepared by mixing  three feed streams; Feed 1: 50% </a:t>
            </a:r>
            <a:r>
              <a:rPr lang="en-US" sz="2000" dirty="0"/>
              <a:t>(w/w) </a:t>
            </a:r>
            <a:r>
              <a:rPr lang="en-US" sz="2000" dirty="0" smtClean="0"/>
              <a:t>API in water, Feed 2: 40 % </a:t>
            </a:r>
            <a:r>
              <a:rPr lang="en-US" sz="2000" dirty="0"/>
              <a:t>(w/w) </a:t>
            </a:r>
            <a:r>
              <a:rPr lang="en-US" sz="2000" dirty="0" smtClean="0"/>
              <a:t> sorbitol in water and Feed 3: pure water. How much Feed 1 , Feed 2 and Feed 3 should be mixed to produce 100 Liters of product. Assume density is equal to 1 kg/L  for all the feed streams and as well as product stream also.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32550" y="3981688"/>
            <a:ext cx="2008682" cy="134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616969" y="2887406"/>
            <a:ext cx="239843" cy="11242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03357" y="4551314"/>
            <a:ext cx="1259173" cy="224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56222" y="4521334"/>
            <a:ext cx="1259173" cy="224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8301" y="416932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9068" y="30995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5336" y="44490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roduct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5336" y="4843261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API: 10 %</a:t>
            </a:r>
          </a:p>
          <a:p>
            <a:r>
              <a:rPr lang="en-US" dirty="0" smtClean="0"/>
              <a:t>Sorbitol: 5%</a:t>
            </a:r>
          </a:p>
          <a:p>
            <a:r>
              <a:rPr lang="en-US" dirty="0" smtClean="0"/>
              <a:t>Water: 85%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4497047" y="5330803"/>
            <a:ext cx="239843" cy="11242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00869" y="576499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6968" y="5615254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API: 0%</a:t>
            </a:r>
          </a:p>
          <a:p>
            <a:r>
              <a:rPr lang="en-US" dirty="0" smtClean="0"/>
              <a:t>sorbitol: 0%</a:t>
            </a:r>
          </a:p>
          <a:p>
            <a:r>
              <a:rPr lang="en-US" dirty="0" smtClean="0"/>
              <a:t>water:100%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10207" y="4663740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API: 50%</a:t>
            </a:r>
          </a:p>
          <a:p>
            <a:r>
              <a:rPr lang="en-US" dirty="0" smtClean="0"/>
              <a:t>sorbitol: 0%</a:t>
            </a:r>
          </a:p>
          <a:p>
            <a:r>
              <a:rPr lang="en-US" dirty="0" smtClean="0"/>
              <a:t>water: 50%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6890" y="306969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API: 0%</a:t>
            </a:r>
          </a:p>
          <a:p>
            <a:r>
              <a:rPr lang="en-US" dirty="0" smtClean="0"/>
              <a:t>sorbitol: 40%</a:t>
            </a:r>
          </a:p>
          <a:p>
            <a:r>
              <a:rPr lang="en-US" dirty="0" smtClean="0"/>
              <a:t>water: 60%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085091" y="446151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(100 Liters)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Cont.</a:t>
            </a:r>
            <a:endParaRPr lang="en-US" sz="3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1214764"/>
            <a:ext cx="6806949" cy="3800923"/>
            <a:chOff x="0" y="1214764"/>
            <a:chExt cx="6806949" cy="3800923"/>
          </a:xfrm>
        </p:grpSpPr>
        <p:sp>
          <p:nvSpPr>
            <p:cNvPr id="4" name="Rectangle 3"/>
            <p:cNvSpPr/>
            <p:nvPr/>
          </p:nvSpPr>
          <p:spPr>
            <a:xfrm>
              <a:off x="2322343" y="2309046"/>
              <a:ext cx="2008682" cy="1349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Mixer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3206762" y="1214764"/>
              <a:ext cx="239843" cy="112426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93150" y="2878672"/>
              <a:ext cx="1259173" cy="2248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346015" y="2848692"/>
              <a:ext cx="1259173" cy="2248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548" y="2271055"/>
              <a:ext cx="165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Feed 1</a:t>
              </a:r>
            </a:p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kg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861" y="1426909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Feed 2</a:t>
              </a:r>
            </a:p>
            <a:p>
              <a:r>
                <a:rPr lang="en-US" dirty="0" smtClean="0"/>
                <a:t>m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</a:t>
              </a:r>
              <a:r>
                <a:rPr lang="en-US" dirty="0"/>
                <a:t>kg</a:t>
              </a: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16688" y="2457194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(100 kg)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3398" y="3073545"/>
              <a:ext cx="14285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API: 10 %</a:t>
              </a:r>
            </a:p>
            <a:p>
              <a:r>
                <a:rPr lang="en-US" dirty="0" smtClean="0"/>
                <a:t>Sorbitol: 5%</a:t>
              </a:r>
            </a:p>
            <a:p>
              <a:r>
                <a:rPr lang="en-US" dirty="0" smtClean="0"/>
                <a:t>Water: 85%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10800000">
              <a:off x="3086840" y="3658161"/>
              <a:ext cx="239843" cy="112426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0662" y="4092357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Feed 3</a:t>
              </a:r>
            </a:p>
            <a:p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 </a:t>
              </a:r>
              <a:r>
                <a:rPr lang="en-US" dirty="0"/>
                <a:t>kg</a:t>
              </a:r>
            </a:p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6761" y="3942612"/>
              <a:ext cx="14670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API: 0%</a:t>
              </a:r>
            </a:p>
            <a:p>
              <a:r>
                <a:rPr lang="en-US" dirty="0" smtClean="0"/>
                <a:t>sorbitol: 0%</a:t>
              </a:r>
            </a:p>
            <a:p>
              <a:r>
                <a:rPr lang="en-US" dirty="0" smtClean="0"/>
                <a:t>water: 100%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2991098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API: 50%</a:t>
              </a:r>
            </a:p>
            <a:p>
              <a:r>
                <a:rPr lang="en-US" dirty="0" smtClean="0"/>
                <a:t>sorbitol: 0%</a:t>
              </a:r>
            </a:p>
            <a:p>
              <a:r>
                <a:rPr lang="en-US" dirty="0" smtClean="0"/>
                <a:t>water: 50%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6683" y="1397056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API: 0%</a:t>
              </a:r>
            </a:p>
            <a:p>
              <a:r>
                <a:rPr lang="en-US" dirty="0" smtClean="0"/>
                <a:t>sorbitol: 40%</a:t>
              </a:r>
            </a:p>
            <a:p>
              <a:r>
                <a:rPr lang="en-US" dirty="0" smtClean="0"/>
                <a:t>water: 60%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550046" y="1561408"/>
            <a:ext cx="421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Basis: 100 liter product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Product: 100 L=100 L*1 kg/L=100 kg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0046" y="2917386"/>
            <a:ext cx="4217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Overall mass balance: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+m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1818" y="4364365"/>
            <a:ext cx="6708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component mass balance: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API: 		0.5*m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+0*m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+0*m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=0.1*100	m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=20 kg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Sorbitol: 		0*m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+0.4*m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+0*m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=0.05*100	m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	12.5 kg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5091" y="5518849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100-20-12.5 kg=67.5 kg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03150" y="5902204"/>
            <a:ext cx="5046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 check by water mass balance: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0.5*m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+0.6*m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+1.0*m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=0.85*100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=67.5 </a:t>
            </a:r>
            <a:r>
              <a:rPr lang="en-US" dirty="0">
                <a:solidFill>
                  <a:srgbClr val="FF0000"/>
                </a:solidFill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10280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5" y="1479885"/>
            <a:ext cx="10375714" cy="33545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2052" y="3850105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fraction of benzene in outlet?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4" y="1395663"/>
            <a:ext cx="10374603" cy="3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B8445C-D912-4A71-A883-F8FF71CCC10E}"/>
</file>

<file path=customXml/itemProps2.xml><?xml version="1.0" encoding="utf-8"?>
<ds:datastoreItem xmlns:ds="http://schemas.openxmlformats.org/officeDocument/2006/customXml" ds:itemID="{E8C71A3F-4322-44AE-95D7-52E25AA25C6C}"/>
</file>

<file path=customXml/itemProps3.xml><?xml version="1.0" encoding="utf-8"?>
<ds:datastoreItem xmlns:ds="http://schemas.openxmlformats.org/officeDocument/2006/customXml" ds:itemID="{4AECBE69-AE17-468B-979C-A3B13B9AA1B6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19154</TotalTime>
  <Words>766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Courier New</vt:lpstr>
      <vt:lpstr>Times New Roman</vt:lpstr>
      <vt:lpstr>Wingdings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273</cp:revision>
  <dcterms:created xsi:type="dcterms:W3CDTF">2021-02-04T11:25:09Z</dcterms:created>
  <dcterms:modified xsi:type="dcterms:W3CDTF">2022-08-12T10:34:22Z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