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ink/ink1.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435" r:id="rId3"/>
    <p:sldId id="421" r:id="rId4"/>
    <p:sldId id="413" r:id="rId5"/>
    <p:sldId id="424" r:id="rId6"/>
    <p:sldId id="434" r:id="rId7"/>
    <p:sldId id="414" r:id="rId8"/>
    <p:sldId id="415" r:id="rId9"/>
    <p:sldId id="416" r:id="rId10"/>
    <p:sldId id="432" r:id="rId11"/>
    <p:sldId id="433" r:id="rId12"/>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386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38" autoAdjust="0"/>
    <p:restoredTop sz="94660"/>
  </p:normalViewPr>
  <p:slideViewPr>
    <p:cSldViewPr snapToGrid="0">
      <p:cViewPr varScale="1">
        <p:scale>
          <a:sx n="67" d="100"/>
          <a:sy n="67" d="100"/>
        </p:scale>
        <p:origin x="860"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8-18T05:09:22.327"/>
    </inkml:context>
    <inkml:brush xml:id="br0">
      <inkml:brushProperty name="width" value="0.05292" units="cm"/>
      <inkml:brushProperty name="height" value="0.05292" units="cm"/>
      <inkml:brushProperty name="color" value="#FF0000"/>
    </inkml:brush>
  </inkml:definitions>
  <inkml:trace contextRef="#ctx0" brushRef="#br0">6563 4229 719 0,'0'0'34'0,"0"0"-34"0,0 0 0 15,0 0 4-15,-88-41 23 16,68 31 0-16,-2 0 8 16,1-1 11-16,-4 3 5 15,-5-1-35-15,-9 3-6 16,-6 1-10-16,-7 2 0 16,-6 0-1-16,-3 3 2 15,-2 0 3-15,2 0 1 16,-2 0 0-16,-4 9 5 15,-4 5-10-15,-4 3 1 16,-1 2 2-16,0 4-3 16,-3 4-6-16,1 3 6 15,-2 1-1-15,-2 4 1 0,1-2 1 16,5 0-1-16,12-3 0 16,3 0 0-16,9 2-1 15,4 0 0-15,0 3-1 16,3 1 2-16,5 0 0 15,3 4 0-15,7 0 5 16,8 1-5-16,2-4 0 16,4-6-8-16,7-4 8 15,3-4 0-15,1 0 0 16,-2 1-1-16,4 1-1 0,0-2 3 16,3 4-1-1,-3-1 0-15,3-1 0 0,0 1 1 16,0-1-2-16,0 2 1 15,0-1-1-15,9 0 1 16,7-3 0-16,-2-2 2 16,2 0-4-16,5-3 3 15,-3 3-1-15,3-4 1 16,-3 2-1-16,4-2 4 16,-1 0-9-16,1 0 5 15,4-2 0-15,1 1 2 16,4-2-1-16,2-1 1 15,7-4 0-15,-1 4 0 16,-2-1-1-16,-1-3-1 16,1 2 0-16,-4 0 0 0,-2-1 0 15,-4 0 1-15,3 0-1 16,-6-1-1-16,3-1 1 16,4 1 1-16,-1-1 2 15,0-2-4-15,4 0 1 16,0-4 0-16,-1 0 0 15,6-2 3-15,3 0-5 16,1 0 7-16,-3 0-5 16,-1 0 4-16,-2 3-8 15,-1-2-1-15,0 1 5 16,-5 1 2-16,2-2 4 16,0 2-6-16,-2-1-6 0,2 3 5 15,-3-1 0 1,3 0 0-16,-5 0 1 0,-1 1 0 15,-2-3 0-15,-1 4 0 16,-3-3 0-16,6-2 0 16,3 1 0-16,4-2 0 15,3 0 3-15,5 1 2 16,0-1-3-16,4 2-3 16,-4 0 7-16,4 1-9 15,-4-3 3-15,4 1 0 16,-4-1 2-16,1 0 1 15,-3 0-3-15,2-4 1 16,4-4 0-16,-1-1-1 16,1 4 5-16,-1-2-4 15,-5 0-1-15,-1 2 0 0,0-1 0 16,-3 0-2 0,2-4 2-16,1 3 0 0,-3-5 1 15,6 0-3-15,1-2 4 16,-1-1 1-16,-3-3 10 15,-1 1-9-15,-8 2 7 16,-3-1-8-16,-3 0 15 16,-6-1-8-16,-2-3 26 15,-4-2 12-15,-6-4-18 16,3-7-16-16,-3-2 1 16,-3-6 1-16,-3-6-4 15,0 0-1-15,0-4 9 0,-3-2-8 16,-15 0 7-16,-4-5-3 15,-5-7-9-15,-9-1 12 16,-4 0 0-16,-14 0 4 16,-7 6 0-16,-8 2-10 15,-14 3 2-15,-5 4 1 16,-9 6-7-16,-3 4 4 16,0 6-13-16,0 5 0 15,-3 5-3-15,-1 6-3 16,-7 7-24-16,-5-4-135 15,-2-6-363-15</inkml:trace>
  <inkml:trace contextRef="#ctx0" brushRef="#br0" timeOffset="7159.62">6378 5498 318 0,'0'0'67'0,"0"0"-63"15,0 0 5 1,0 0 16-16,0 0 12 0,0 0-15 16,0 0 9-16,0 0-19 15,-42-14 24-15,36 11-15 16,-3-3 22-16,0 1-8 15,0 2-11-15,-4-2-15 16,4 1 12-16,-6 1-19 16,3 1 18-16,0-1-20 15,-6-2 0-15,6 5 0 16,-4-1 1-16,-5 1 2 16,6 0 5-16,-6 0-7 15,-4 0-1-15,2 0-1 16,-2 0 1-16,-2 0 0 15,-4 1 0-15,-5 4-3 0,0-5 2 16,-1 3 1 0,1-3 0-16,-3 0 3 0,-5 2 3 15,-1 1-6-15,-4 0 0 16,1 0-1-16,-3 0-3 16,5 0 4-16,3 1 2 15,4-2-2-15,3 0-1 16,3 1 1-16,-1 0 0 15,0 0 0-15,-2 1 0 16,0 0 0-16,6-1 1 16,-4-1-2-16,4 1 2 15,-3 2-2-15,-1 0 1 16,1 0-2-16,-4 2 2 16,1-1 0-16,-1 5 0 0,-5-2-2 15,-1 4 5-15,-2-3-6 16,-4 4 3-16,4-2 0 15,-1 0 3-15,4 0-1 16,2 1 5-16,1-1-6 16,3 2 12-16,3-3 7 15,2 2-8-15,4-1-5 16,5 1 0-16,4 1-2 16,0 1-5-16,2 2-3 15,5 4 3-15,2-4 5 16,6 3-5-16,0-4-2 15,3 4 2-15,0-1 0 16,0-2 4-16,12 5-1 0,6-4 5 16,9 0 14-16,3-1-2 15,10-2 4-15,5-1-16 16,4 0 7-16,6 1-5 16,3 0 7-16,5-5-8 15,1 3 6-15,-1-2-14 16,-2-2 7-16,-3 2-8 15,-7-2 0-15,-2 1 1 16,0-3 1-16,-7 0-1 16,4 1-1-16,-1-2 1 15,1-2-2-15,2-3 2 16,-2-1 3-16,-1 0-2 0,4 0-2 16,-4 0-2-16,1 0 2 15,-1 0 0-15,-2 3 0 16,2-3 7-16,-6 0-11 15,4 0 8-15,-4 0-8 16,0 0-2-16,4 0 6 16,2-3 0-16,1-2 4 15,2-3-8-15,-1 2 13 16,1 1-17-16,-5 0 11 16,-1 3-6-16,-2 1 6 15,-1 0-6-15,-3-1 4 16,3 2-1-16,1-1 0 15,-3 1 3-15,2 0-7 0,1-2 7 16,2-1-4-16,0 1 2 16,1-1 1-16,-1 2-2 15,-3-4 4-15,1 1-4 16,-6 0 1-16,2-1-1 16,0 1 5-16,-5 1-5 15,-1-2 4-15,-6-1-7 16,-2 0 3-16,-2-4 0 15,-4 3 33-15,-4-3-11 16,0-2 5-16,-3-1 11 16,-3-2-9-16,0-4-4 15,1 2-14-15,-7-4 19 0,0-5-14 16,0-6 1 0,0-1-2-16,-16-4 10 0,-8-2-3 15,0 1-19-15,-16-6 9 16,-8 1-4-16,-13-3-8 15,-21 2-1-15,-27 6 0 16,-24 8-8-16,-38 18-20 16,-44 12-70-16,-37 12-163 15,-36 17-339-15</inkml:trace>
  <inkml:trace contextRef="#ctx0" brushRef="#br0" timeOffset="10035.1">4861 6634 459 0,'0'0'66'0,"0"0"-42"15,0 0 12-15,0 0 51 16,0 0-67-16,0 0 3 16,0 0 1-16,0 0-14 15,0 0 9-15,0 0-1 16,0 0-1-16,0 0-1 15,16 4-15-15,7 3 36 0,15 1 11 16,19 1-18 0,13-1 3-16,18-2-9 0,6-3-12 15,6-3 13-15,-3 0-10 16,-6 0 11-16,-6-2-25 16,-12-1-2-16,-19 0 4 15,-11-1-6-15,-12 4 2 16,-11 0-2-16,-4 0 3 15,-7 0-7-15,-7 0-40 16,-2 0-43-16,-14 0-57 16,-19 4 57-16,-22 7-272 15</inkml:trace>
  <inkml:trace contextRef="#ctx0" brushRef="#br0" timeOffset="10331.74">4713 6895 767 0,'0'0'22'0,"0"0"-22"16,0 0-18-16,0 0 18 16,139-20 18-16,-56 6 17 15,25-2 12-15,20-4-10 16,11 0-4-16,1 1-15 0,-12 0 2 15,-17 4-13 1,-23 3-7-16,-27 2 0 0,-24 4-4 16,-16 3 4-16,-11 2-1 15,-4-1 0-15,-3 0 1 16,-3 2 0-16,0 0-38 16,0 0-64-16,0 0-16 15,-4 0-141-15</inkml:trace>
  <inkml:trace contextRef="#ctx0" brushRef="#br0" timeOffset="12961.82">4961 12196 448 0,'0'0'232'0,"0"0"-219"16,0 0 18-16,0 0 20 16,0 0 20-16,0 0-6 15,0 0-4-15,-23-25-11 16,20 21 23-16,3 4-7 16,0 0-39-16,0-4-1 0,0 1 12 15,26-10-25-15,26-8-4 16,30-4-5-16,24-8-4 15,18-4 0-15,10 2 1 16,-6 3 2-16,-13 7-1 16,-18 5-2-16,-21 7-11 15,-22 3 10-15,-11 0-4 16,-12 7-18-16,-17 3-40 16,-14 0-117-16,-11 17 10 15,-33 8-48-15</inkml:trace>
  <inkml:trace contextRef="#ctx0" brushRef="#br0" timeOffset="13213.1">4704 12729 628 0,'0'0'87'15,"0"0"-58"-15,0 0-10 16,0 0 52-16,118-7 54 15,-18-30-27-15,30-16-42 16,16-9-20-16,6 3-2 16,-7 8-17-16,-26 13-8 15,-19 11-9-15,-21 7-1 16,-24 6-1-16,-10 4-34 0,-15 5-81 16,-8 5-55-16,-16-5-122 15</inkml:trace>
  <inkml:trace contextRef="#ctx0" brushRef="#br0" timeOffset="19101.59">25156 9273 677 0,'0'0'72'16,"0"0"-58"-16,0 0-8 0,0 0 26 15,0 0 7-15,0 0-4 16,0 0-8-16,-8-10-14 16,43 10 12-16,21 0 18 15,27 0 29-15,26 1-43 16,28 1-4-16,29 3 0 15,25-5-13-15,24 0-9 16,14 0-1-16,6 0 1 16,-1 0 1-16,-13-5 3 15,-10 0-1-15,-14 1-5 16,-23-1 1-16,-30 4 1 16,-38 1-3-16,-38 0-3 15,-35 0-17-15,-31 0-114 16,-16 1-51-16,-52 1-112 0</inkml:trace>
  <inkml:trace contextRef="#ctx0" brushRef="#br0" timeOffset="19334.29">25397 9614 892 0,'0'0'30'15,"162"20"-27"-15,-19-6 0 0,32-11-3 16,25-3 0 0,10 0 0-16,2-8 29 0,-9-1-12 15,-17 6 10 1,-18 3-23-16,-13 0-8 0,-17 0-31 16,-20 0-104-16,-24 0-188 15</inkml:trace>
  <inkml:trace contextRef="#ctx0" brushRef="#br0" timeOffset="20204.25">27355 9431 520 0,'0'0'110'15,"0"0"-33"-15,0 0-29 16,0 0-9-16,0 0-29 16,0 0-4-16,-12-12-2 0,21 15-4 15,3 6 16-15,3 7 14 16,0-2-10-16,3-1 1 16,-2 2-9-16,2-3 8 15,11 1 5-15,18-4 14 16,34-4 34-16,48-5 3 15,64 0-22-15,65-20-12 16,79-13-17-16,56-3-9 16,34-4-5-16,18-6-5 15,-23 3 3-15,-42-3-7 16,-56 9-4-16,-73 11-9 16,-74 10-20-16,-60 8-151 15,-59 5-409-15</inkml:trace>
  <inkml:trace contextRef="#ctx0" brushRef="#br0" timeOffset="21211.67">17083 12489 734 0,'0'0'23'15,"-57"-81"-15"-15,35 58 12 0,7 4 34 16,0 4 10-16,6 5-14 16,6 5-2-16,0 5 6 15,3 0-37-15,0 36-17 16,0 47-17-16,0 45 17 16,0 51 10-16,0 31 21 15,-13 9 1-15,2 8-23 16,2-16 0-16,3-15-6 15,6-17-3-15,0-34 17 16,0-19 3-16,0-25-6 0,0-11-3 16,0-17-9-16,-1-14 1 15,-1-15-2-15,2-10-1 16,0-14 0-16,0-8-37 16,0-12-130-16,-4-12 2 15,-11-30-261-15</inkml:trace>
  <inkml:trace contextRef="#ctx0" brushRef="#br0" timeOffset="21493.08">16604 14083 960 0,'0'0'6'0,"0"0"29"16,0 0-35-1,0 0-4-15,0 0-1 0,0 0 5 16,86 112 0-16,-54-37 24 15,-1 2 2-15,3-8-9 16,4-10-5-16,-2-18-10 16,4-16 7-16,5-18 7 15,4-7 35-15,12-26-5 16,11-21-24-16,14-15-18 16,13-11-4-16,8-12 0 15,2-8-1-15,0-3-10 16,-12 1-92-16,-22-1-149 15,-28 0-380-15</inkml:trace>
  <inkml:trace contextRef="#ctx0" brushRef="#br0" timeOffset="24074.5">17942 15712 907 0,'0'0'5'16,"0"0"32"-16,0 0-32 16,0 0 33-16,0 0 60 15,0 0-41-15,0 0-16 16,33-53-21-16,-13 43 5 15,10-2-12-15,8 0 3 16,14-1-7-16,3-4 6 0,7 1-10 16,3 3 1-16,-6-1-6 15,-11 1 0-15,-6 7 0 16,-9-1-22-16,-14 7-89 16,-5 0-146-16,-11 0-92 15</inkml:trace>
  <inkml:trace contextRef="#ctx0" brushRef="#br0" timeOffset="24270.49">18005 15872 483 0,'0'0'391'0,"0"0"-379"0,0 0-9 16,0 0 11-16,0 0 89 15,110 9 55-15,-40-33-103 16,10-3-35-16,1 4-19 15,0-1 4-15,-11 2-5 16,0 5-91-16,-15-3-128 16,-10 4-84-16</inkml:trace>
  <inkml:trace contextRef="#ctx0" brushRef="#br0" timeOffset="26677.5">18051 15473 387 0,'0'0'497'16,"0"0"-454"-16,0 0-43 15,0 0-2-15,0 0 2 16,-53 122 39-16,47-52 10 16,6 6 8-16,0-4-38 15,8-6-9-15,13-7-2 16,1-11 5-16,8-12-6 15,6-17 2-15,3-6 2 16,6-13 2-16,1 0-13 16,-1-18-6-16,-10-12-18 0,-2-7-11 15,-7-7 2-15,-4 5 29 16,-1 3 1 0,-9 13 3-16,-6 9 44 0,-1 8 22 15,-2 6-40-15,5 3-26 16,10 20 2-16,3 5-2 15,9 5 9-15,6-2-4 16,-4-1-3-16,4-7-4 16,-3-6-6-16,-8-7-77 15,-5-10-148-15,-9 0-194 16</inkml:trace>
  <inkml:trace contextRef="#ctx0" brushRef="#br0" timeOffset="26818.97">18534 15790 1225 0,'0'0'21'0,"0"0"-21"16,0 0-4-16,0 0-2 15,0 0 3-15,0 0-21 16,72 7-81-16,-23 9-138 16,2 1-198-16</inkml:trace>
  <inkml:trace contextRef="#ctx0" brushRef="#br0" timeOffset="27212.06">19102 15744 1013 0,'0'0'47'16,"-86"-8"-42"-16,38 8 26 15,-1 5 68-15,4 9-38 16,8 1-27-16,3 2-6 15,14 0-16-15,8 2-12 16,12-5-1-16,0-1 1 16,26-1-2-16,8-5 7 15,13-6-10-15,9-1-6 16,-5 0-19-16,-2 0-6 16,-10-1 1-16,-11 1 34 0,-7 0-4 15,-9 19-4 1,-4 16 7-16,-5 11 0 0,0 10 2 15,-1 4 12-15,1 3 0 16,5-9-2-16,5 0-2 16,-1-13-4-16,6-6-1 15,-3-9-3-15,4-9 0 16,1-7-18-16,3-10-104 16,0 0-129-16,-10-20-334 15</inkml:trace>
  <inkml:trace contextRef="#ctx0" brushRef="#br0" timeOffset="27713.89">19304 15787 597 0,'0'0'97'0,"0"0"-68"16,0 0 48-16,0 0-9 16,0 0 24-16,0 0 1 15,0-24-81-15,0 26-12 16,3 16 0-16,3 6 19 16,5 2 3-16,0 7 0 15,3 0-14-15,-1-4-8 0,-1-2 6 16,3-7-3-1,-3-7-2-15,-2-6 5 0,6-7-5 16,4 0 9-16,-1-16-4 16,7-11-2-16,-4-5-4 15,-1 3-5-15,-5 7-10 16,0 3 15-16,-3 6 0 16,-3 3-1-16,-1 3 1 15,-2 0 2-15,-1 7-1 16,4 0 5-16,3 0-6 15,0 0-1-15,3 0-6 16,0 0 14-16,-3 0-7 16,-1 0 0-16,0 0 0 0,-3 0 0 15,0 0-3 1,-2 0 3-16,2 0-8 0,-1 0-65 16,1 0-82-16,4 0-55 15,2-3-139-15</inkml:trace>
  <inkml:trace contextRef="#ctx0" brushRef="#br0" timeOffset="28100.4">20161 15761 656 0,'0'0'183'0,"0"0"-91"15,0 0-26-15,0 0 34 16,-91-17-9-16,62 18-39 0,-4 15-25 15,6 0-7-15,6 0-8 16,8 1-5-16,10-4-3 16,3 4-2-16,9-7 1 15,14-1-3-15,10-6-3 16,5-3 2-16,-1-5-37 16,-8-19-14-16,-4-2 7 15,-6-8 13-15,-9-8 8 16,1-8 24-16,-11-3 5 15,3 4 7-15,-3 6 47 16,0 16 25-16,0 12-13 16,0 8-8-16,0 7-10 15,0 3-53-15,0 19-7 0,0 18 6 16,3 11 1 0,4 8-5-16,6 6 5 0,-2 8-22 15,0 4-72-15,-4-5-102 16,-7-9-141-16</inkml:trace>
  <inkml:trace contextRef="#ctx0" brushRef="#br0" timeOffset="33674.24">14477 16973 729 0,'0'0'80'0,"0"0"-46"15,0 0 2 1,0 0 32-16,0 0 42 0,0 0-48 16,0 0-30-16,-19-10-18 15,19 10 2-15,0 0 3 16,16 0-4-16,20-5 15 16,16-6 12-16,20-9-12 15,15-4-16-15,14-8-1 16,6 1-6-16,-4 2-7 15,-15 9 3-15,-16 3 1 16,-17 8-8-16,-12 6-1 16,-8-1-16-16,-6 4-55 15,-13 0-87-15,-8 4-115 16,-8 8-215-16</inkml:trace>
  <inkml:trace contextRef="#ctx0" brushRef="#br0" timeOffset="33902.76">14718 17340 871 0,'0'0'45'0,"0"0"-4"15,-91 56 8-15,91-49 31 16,2-7 20-16,38 0-42 16,28-14-5-16,27-20-31 15,20-11-14-15,19-16-5 16,6-4-2-16,-3-4-1 15,-14 13 0-15,-23 11-2 0,-27 18-99 16,-19 10-191-16,-20 3-149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35F22A8-0EC3-4E6C-8466-B73AB57EA72F}" type="datetimeFigureOut">
              <a:rPr lang="en-US" smtClean="0"/>
              <a:t>8/26/2022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1E28598-D3D6-40E7-9750-9909AC0D83B9}" type="slidenum">
              <a:rPr lang="en-US" smtClean="0"/>
              <a:t>‹#›</a:t>
            </a:fld>
            <a:endParaRPr lang="en-US"/>
          </a:p>
        </p:txBody>
      </p:sp>
    </p:spTree>
    <p:extLst>
      <p:ext uri="{BB962C8B-B14F-4D97-AF65-F5344CB8AC3E}">
        <p14:creationId xmlns:p14="http://schemas.microsoft.com/office/powerpoint/2010/main" val="939187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8/26/2022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8/26/2022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8/26/2022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8/26/2022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8/26/2022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20.png"/><Relationship Id="rId7" Type="http://schemas.openxmlformats.org/officeDocument/2006/relationships/image" Target="../media/image16.png"/><Relationship Id="rId12" Type="http://schemas.openxmlformats.org/officeDocument/2006/relationships/image" Target="../media/image15.png"/><Relationship Id="rId17" Type="http://schemas.openxmlformats.org/officeDocument/2006/relationships/image" Target="../media/image26.png"/><Relationship Id="rId2" Type="http://schemas.openxmlformats.org/officeDocument/2006/relationships/image" Target="../media/image110.png"/><Relationship Id="rId16"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150.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0.png"/><Relationship Id="rId9" Type="http://schemas.openxmlformats.org/officeDocument/2006/relationships/image" Target="../media/image180.png"/><Relationship Id="rId14" Type="http://schemas.openxmlformats.org/officeDocument/2006/relationships/image" Target="../media/image23.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1.png"/><Relationship Id="rId3" Type="http://schemas.openxmlformats.org/officeDocument/2006/relationships/image" Target="../media/image120.png"/><Relationship Id="rId7" Type="http://schemas.openxmlformats.org/officeDocument/2006/relationships/image" Target="../media/image16.png"/><Relationship Id="rId12" Type="http://schemas.openxmlformats.org/officeDocument/2006/relationships/image" Target="../media/image18.png"/><Relationship Id="rId2" Type="http://schemas.openxmlformats.org/officeDocument/2006/relationships/image" Target="../media/image110.png"/><Relationship Id="rId1" Type="http://schemas.openxmlformats.org/officeDocument/2006/relationships/slideLayout" Target="../slideLayouts/slideLayout7.xml"/><Relationship Id="rId6" Type="http://schemas.openxmlformats.org/officeDocument/2006/relationships/image" Target="../media/image150.png"/><Relationship Id="rId11" Type="http://schemas.openxmlformats.org/officeDocument/2006/relationships/image" Target="../media/image20.png"/><Relationship Id="rId5" Type="http://schemas.openxmlformats.org/officeDocument/2006/relationships/image" Target="../media/image28.png"/><Relationship Id="rId10" Type="http://schemas.openxmlformats.org/officeDocument/2006/relationships/image" Target="../media/image19.png"/><Relationship Id="rId4" Type="http://schemas.openxmlformats.org/officeDocument/2006/relationships/image" Target="../media/image130.png"/><Relationship Id="rId9" Type="http://schemas.openxmlformats.org/officeDocument/2006/relationships/image" Target="../media/image180.png"/><Relationship Id="rId1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37.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9.emf"/><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733048"/>
            <a:ext cx="10993549" cy="1475013"/>
          </a:xfrm>
        </p:spPr>
        <p:txBody>
          <a:bodyPr/>
          <a:lstStyle/>
          <a:p>
            <a:r>
              <a:rPr lang="en-US" b="1" dirty="0"/>
              <a:t>BT201</a:t>
            </a:r>
          </a:p>
        </p:txBody>
      </p:sp>
      <p:sp>
        <p:nvSpPr>
          <p:cNvPr id="4" name="Subtitle 2"/>
          <p:cNvSpPr txBox="1">
            <a:spLocks/>
          </p:cNvSpPr>
          <p:nvPr/>
        </p:nvSpPr>
        <p:spPr>
          <a:xfrm>
            <a:off x="5286441" y="4424393"/>
            <a:ext cx="3154783" cy="590321"/>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US" sz="1800" b="1" dirty="0">
                <a:solidFill>
                  <a:schemeClr val="bg1">
                    <a:lumMod val="95000"/>
                  </a:schemeClr>
                </a:solidFill>
              </a:rPr>
              <a:t>25/08/2022</a:t>
            </a:r>
          </a:p>
        </p:txBody>
      </p:sp>
      <p:sp>
        <p:nvSpPr>
          <p:cNvPr id="6" name="TextBox 5"/>
          <p:cNvSpPr txBox="1"/>
          <p:nvPr/>
        </p:nvSpPr>
        <p:spPr>
          <a:xfrm>
            <a:off x="2220685" y="3513908"/>
            <a:ext cx="8536311" cy="707886"/>
          </a:xfrm>
          <a:prstGeom prst="rect">
            <a:avLst/>
          </a:prstGeom>
          <a:noFill/>
        </p:spPr>
        <p:txBody>
          <a:bodyPr wrap="none" rtlCol="0">
            <a:spAutoFit/>
          </a:bodyPr>
          <a:lstStyle/>
          <a:p>
            <a:r>
              <a:rPr lang="en-US" sz="4000" b="1" dirty="0">
                <a:solidFill>
                  <a:srgbClr val="92D050"/>
                </a:solidFill>
              </a:rPr>
              <a:t>Biochemical Process Calculations</a:t>
            </a:r>
          </a:p>
        </p:txBody>
      </p:sp>
    </p:spTree>
    <p:extLst>
      <p:ext uri="{BB962C8B-B14F-4D97-AF65-F5344CB8AC3E}">
        <p14:creationId xmlns:p14="http://schemas.microsoft.com/office/powerpoint/2010/main" val="1425374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32366" y="1254035"/>
            <a:ext cx="3043645" cy="15775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ight Arrow 2"/>
          <p:cNvSpPr/>
          <p:nvPr/>
        </p:nvSpPr>
        <p:spPr>
          <a:xfrm>
            <a:off x="2886891" y="1299795"/>
            <a:ext cx="1345475" cy="1567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Arrow 3"/>
          <p:cNvSpPr/>
          <p:nvPr/>
        </p:nvSpPr>
        <p:spPr>
          <a:xfrm>
            <a:off x="2836482" y="2674845"/>
            <a:ext cx="1345475" cy="1567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7276011" y="2011681"/>
            <a:ext cx="1345475" cy="1567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5400000" flipV="1">
            <a:off x="5689570" y="2952100"/>
            <a:ext cx="343200" cy="174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p:cNvSpPr txBox="1"/>
              <p:nvPr/>
            </p:nvSpPr>
            <p:spPr>
              <a:xfrm>
                <a:off x="1569434" y="2569028"/>
                <a:ext cx="1319528" cy="646331"/>
              </a:xfrm>
              <a:prstGeom prst="rect">
                <a:avLst/>
              </a:prstGeom>
              <a:noFill/>
            </p:spPr>
            <p:txBody>
              <a:bodyPr wrap="none" rtlCol="0">
                <a:spAutoFit/>
              </a:bodyPr>
              <a:lstStyle/>
              <a:p>
                <a:r>
                  <a:rPr lang="en-US" dirty="0"/>
                  <a:t>Filter aid</a:t>
                </a:r>
              </a:p>
              <a:p>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𝑎</m:t>
                            </m:r>
                          </m:sub>
                        </m:sSub>
                      </m:e>
                    </m:acc>
                  </m:oMath>
                </a14:m>
                <a:r>
                  <a:rPr lang="en-US" dirty="0"/>
                  <a:t>=10 g/h</a:t>
                </a:r>
              </a:p>
            </p:txBody>
          </p:sp>
        </mc:Choice>
        <mc:Fallback xmlns="">
          <p:sp>
            <p:nvSpPr>
              <p:cNvPr id="7" name="TextBox 6"/>
              <p:cNvSpPr txBox="1">
                <a:spLocks noRot="1" noChangeAspect="1" noMove="1" noResize="1" noEditPoints="1" noAdjustHandles="1" noChangeArrowheads="1" noChangeShapeType="1" noTextEdit="1"/>
              </p:cNvSpPr>
              <p:nvPr/>
            </p:nvSpPr>
            <p:spPr>
              <a:xfrm>
                <a:off x="1569434" y="2569028"/>
                <a:ext cx="1319528" cy="646331"/>
              </a:xfrm>
              <a:prstGeom prst="rect">
                <a:avLst/>
              </a:prstGeom>
              <a:blipFill>
                <a:blip r:embed="rId2"/>
                <a:stretch>
                  <a:fillRect l="-3687"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706312" y="3173358"/>
                <a:ext cx="5704254" cy="369332"/>
              </a:xfrm>
              <a:prstGeom prst="rect">
                <a:avLst/>
              </a:prstGeom>
              <a:noFill/>
            </p:spPr>
            <p:txBody>
              <a:bodyPr wrap="none" rtlCol="0">
                <a:spAutoFit/>
              </a:bodyPr>
              <a:lstStyle/>
              <a:p>
                <a:r>
                  <a:rPr lang="en-US" dirty="0"/>
                  <a:t>Filter cake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𝑐</m:t>
                            </m:r>
                          </m:sub>
                        </m:sSub>
                      </m:e>
                    </m:acc>
                  </m:oMath>
                </a14:m>
                <a:r>
                  <a:rPr lang="en-US" dirty="0"/>
                  <a:t>): (Cell + filter aid + kanamycin + water)</a:t>
                </a:r>
              </a:p>
            </p:txBody>
          </p:sp>
        </mc:Choice>
        <mc:Fallback xmlns="">
          <p:sp>
            <p:nvSpPr>
              <p:cNvPr id="10" name="TextBox 9"/>
              <p:cNvSpPr txBox="1">
                <a:spLocks noRot="1" noChangeAspect="1" noMove="1" noResize="1" noEditPoints="1" noAdjustHandles="1" noChangeArrowheads="1" noChangeShapeType="1" noTextEdit="1"/>
              </p:cNvSpPr>
              <p:nvPr/>
            </p:nvSpPr>
            <p:spPr>
              <a:xfrm>
                <a:off x="4706312" y="3173358"/>
                <a:ext cx="5704254" cy="369332"/>
              </a:xfrm>
              <a:prstGeom prst="rect">
                <a:avLst/>
              </a:prstGeom>
              <a:blipFill>
                <a:blip r:embed="rId3"/>
                <a:stretch>
                  <a:fillRect l="-855" t="-10000" r="-10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09453" y="1164943"/>
                <a:ext cx="1377493" cy="369332"/>
              </a:xfrm>
              <a:prstGeom prst="rect">
                <a:avLst/>
              </a:prstGeom>
            </p:spPr>
            <p:txBody>
              <a:bodyPr wrap="none">
                <a:spAutoFit/>
              </a:bodyPr>
              <a:lstStyle/>
              <a:p>
                <a14:m>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𝑠</m:t>
                            </m:r>
                          </m:sub>
                        </m:sSub>
                      </m:e>
                    </m:acc>
                  </m:oMath>
                </a14:m>
                <a:r>
                  <a:rPr lang="en-US" dirty="0"/>
                  <a:t>=120 g/h</a:t>
                </a:r>
              </a:p>
            </p:txBody>
          </p:sp>
        </mc:Choice>
        <mc:Fallback xmlns="">
          <p:sp>
            <p:nvSpPr>
              <p:cNvPr id="11" name="Rectangle 10"/>
              <p:cNvSpPr>
                <a:spLocks noRot="1" noChangeAspect="1" noMove="1" noResize="1" noEditPoints="1" noAdjustHandles="1" noChangeArrowheads="1" noChangeShapeType="1" noTextEdit="1"/>
              </p:cNvSpPr>
              <p:nvPr/>
            </p:nvSpPr>
            <p:spPr>
              <a:xfrm>
                <a:off x="509453" y="1164943"/>
                <a:ext cx="1377493" cy="369332"/>
              </a:xfrm>
              <a:prstGeom prst="rect">
                <a:avLst/>
              </a:prstGeom>
              <a:blipFill>
                <a:blip r:embed="rId4"/>
                <a:stretch>
                  <a:fillRect t="-8197" r="-30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4767270" y="3546266"/>
                <a:ext cx="1254318" cy="369332"/>
              </a:xfrm>
              <a:prstGeom prst="rect">
                <a:avLst/>
              </a:prstGeom>
            </p:spPr>
            <p:txBody>
              <a:bodyPr wrap="none">
                <a:spAutoFit/>
              </a:bodyPr>
              <a:lstStyle/>
              <a:p>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𝑐</m:t>
                            </m:r>
                          </m:sub>
                        </m:sSub>
                      </m:e>
                    </m:acc>
                  </m:oMath>
                </a14:m>
                <a:r>
                  <a:rPr lang="en-US" dirty="0"/>
                  <a:t>=?? g/h</a:t>
                </a:r>
              </a:p>
            </p:txBody>
          </p:sp>
        </mc:Choice>
        <mc:Fallback xmlns="">
          <p:sp>
            <p:nvSpPr>
              <p:cNvPr id="12" name="Rectangle 11"/>
              <p:cNvSpPr>
                <a:spLocks noRot="1" noChangeAspect="1" noMove="1" noResize="1" noEditPoints="1" noAdjustHandles="1" noChangeArrowheads="1" noChangeShapeType="1" noTextEdit="1"/>
              </p:cNvSpPr>
              <p:nvPr/>
            </p:nvSpPr>
            <p:spPr>
              <a:xfrm>
                <a:off x="4767270" y="3546266"/>
                <a:ext cx="1254318" cy="369332"/>
              </a:xfrm>
              <a:prstGeom prst="rect">
                <a:avLst/>
              </a:prstGeom>
              <a:blipFill>
                <a:blip r:embed="rId5"/>
                <a:stretch>
                  <a:fillRect t="-10000" r="-3883"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7973312" y="1696006"/>
                <a:ext cx="1366721" cy="391582"/>
              </a:xfrm>
              <a:prstGeom prst="rect">
                <a:avLst/>
              </a:prstGeom>
            </p:spPr>
            <p:txBody>
              <a:bodyPr wrap="none">
                <a:spAutoFit/>
              </a:bodyPr>
              <a:lstStyle/>
              <a:p>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𝑓</m:t>
                            </m:r>
                          </m:sub>
                        </m:sSub>
                      </m:e>
                    </m:acc>
                  </m:oMath>
                </a14:m>
                <a:r>
                  <a:rPr lang="en-US" dirty="0"/>
                  <a:t>=112 g/h</a:t>
                </a:r>
              </a:p>
            </p:txBody>
          </p:sp>
        </mc:Choice>
        <mc:Fallback xmlns="">
          <p:sp>
            <p:nvSpPr>
              <p:cNvPr id="13" name="Rectangle 12"/>
              <p:cNvSpPr>
                <a:spLocks noRot="1" noChangeAspect="1" noMove="1" noResize="1" noEditPoints="1" noAdjustHandles="1" noChangeArrowheads="1" noChangeShapeType="1" noTextEdit="1"/>
              </p:cNvSpPr>
              <p:nvPr/>
            </p:nvSpPr>
            <p:spPr>
              <a:xfrm>
                <a:off x="7973312" y="1696006"/>
                <a:ext cx="1366721" cy="391582"/>
              </a:xfrm>
              <a:prstGeom prst="rect">
                <a:avLst/>
              </a:prstGeom>
              <a:blipFill>
                <a:blip r:embed="rId6"/>
                <a:stretch>
                  <a:fillRect t="-7813" r="-3125"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7973311" y="1361792"/>
                <a:ext cx="4018391" cy="391582"/>
              </a:xfrm>
              <a:prstGeom prst="rect">
                <a:avLst/>
              </a:prstGeom>
            </p:spPr>
            <p:txBody>
              <a:bodyPr wrap="square">
                <a:spAutoFit/>
              </a:bodyPr>
              <a:lstStyle/>
              <a:p>
                <a:r>
                  <a:rPr lang="en-US" dirty="0"/>
                  <a:t>Filtrate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𝑓</m:t>
                            </m:r>
                          </m:sub>
                        </m:sSub>
                      </m:e>
                    </m:acc>
                  </m:oMath>
                </a14:m>
                <a:r>
                  <a:rPr lang="en-US" dirty="0"/>
                  <a:t>):   (kanamycin + water)</a:t>
                </a:r>
              </a:p>
            </p:txBody>
          </p:sp>
        </mc:Choice>
        <mc:Fallback xmlns="">
          <p:sp>
            <p:nvSpPr>
              <p:cNvPr id="14" name="Rectangle 13"/>
              <p:cNvSpPr>
                <a:spLocks noRot="1" noChangeAspect="1" noMove="1" noResize="1" noEditPoints="1" noAdjustHandles="1" noChangeArrowheads="1" noChangeShapeType="1" noTextEdit="1"/>
              </p:cNvSpPr>
              <p:nvPr/>
            </p:nvSpPr>
            <p:spPr>
              <a:xfrm>
                <a:off x="7973311" y="1361792"/>
                <a:ext cx="4018391" cy="391582"/>
              </a:xfrm>
              <a:prstGeom prst="rect">
                <a:avLst/>
              </a:prstGeom>
              <a:blipFill>
                <a:blip r:embed="rId7"/>
                <a:stretch>
                  <a:fillRect l="-1366" t="-7692" b="-16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509453" y="783998"/>
                <a:ext cx="4654059" cy="369332"/>
              </a:xfrm>
              <a:prstGeom prst="rect">
                <a:avLst/>
              </a:prstGeom>
            </p:spPr>
            <p:txBody>
              <a:bodyPr wrap="square">
                <a:spAutoFit/>
              </a:bodyPr>
              <a:lstStyle/>
              <a:p>
                <a:r>
                  <a:rPr lang="en-US" dirty="0"/>
                  <a:t>Slurry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𝑠</m:t>
                            </m:r>
                          </m:sub>
                        </m:sSub>
                      </m:e>
                    </m:acc>
                  </m:oMath>
                </a14:m>
                <a:r>
                  <a:rPr lang="en-US" dirty="0"/>
                  <a:t>):    (cell + kanamycin + water)</a:t>
                </a:r>
              </a:p>
            </p:txBody>
          </p:sp>
        </mc:Choice>
        <mc:Fallback xmlns="">
          <p:sp>
            <p:nvSpPr>
              <p:cNvPr id="15" name="Rectangle 14"/>
              <p:cNvSpPr>
                <a:spLocks noRot="1" noChangeAspect="1" noMove="1" noResize="1" noEditPoints="1" noAdjustHandles="1" noChangeArrowheads="1" noChangeShapeType="1" noTextEdit="1"/>
              </p:cNvSpPr>
              <p:nvPr/>
            </p:nvSpPr>
            <p:spPr>
              <a:xfrm>
                <a:off x="509453" y="783998"/>
                <a:ext cx="4654059" cy="369332"/>
              </a:xfrm>
              <a:prstGeom prst="rect">
                <a:avLst/>
              </a:prstGeom>
              <a:blipFill>
                <a:blip r:embed="rId8"/>
                <a:stretch>
                  <a:fillRect l="-1180" t="-10000" b="-26667"/>
                </a:stretch>
              </a:blipFill>
            </p:spPr>
            <p:txBody>
              <a:bodyPr/>
              <a:lstStyle/>
              <a:p>
                <a:r>
                  <a:rPr lang="en-US">
                    <a:noFill/>
                  </a:rPr>
                  <a:t> </a:t>
                </a:r>
              </a:p>
            </p:txBody>
          </p:sp>
        </mc:Fallback>
      </mc:AlternateContent>
      <p:sp>
        <p:nvSpPr>
          <p:cNvPr id="17" name="Rectangle 16"/>
          <p:cNvSpPr/>
          <p:nvPr/>
        </p:nvSpPr>
        <p:spPr>
          <a:xfrm>
            <a:off x="7973312" y="2264326"/>
            <a:ext cx="2852063" cy="369332"/>
          </a:xfrm>
          <a:prstGeom prst="rect">
            <a:avLst/>
          </a:prstGeom>
        </p:spPr>
        <p:txBody>
          <a:bodyPr wrap="none">
            <a:spAutoFit/>
          </a:bodyPr>
          <a:lstStyle/>
          <a:p>
            <a:r>
              <a:rPr lang="en-US" dirty="0"/>
              <a:t>Kanamycin: 0.045% (w/w)</a:t>
            </a:r>
          </a:p>
        </p:txBody>
      </p:sp>
      <mc:AlternateContent xmlns:mc="http://schemas.openxmlformats.org/markup-compatibility/2006" xmlns:a14="http://schemas.microsoft.com/office/drawing/2010/main">
        <mc:Choice Requires="a14">
          <p:sp>
            <p:nvSpPr>
              <p:cNvPr id="18" name="Rectangle 17"/>
              <p:cNvSpPr/>
              <p:nvPr/>
            </p:nvSpPr>
            <p:spPr>
              <a:xfrm>
                <a:off x="7976379" y="2504094"/>
                <a:ext cx="1746697" cy="3915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𝑓</m:t>
                          </m:r>
                        </m:sub>
                      </m:sSub>
                      <m:r>
                        <a:rPr lang="en-US" b="0" i="0" smtClean="0">
                          <a:latin typeface="Cambria Math" panose="02040503050406030204" pitchFamily="18" charset="0"/>
                        </a:rPr>
                        <m:t>=0.00045</m:t>
                      </m:r>
                    </m:oMath>
                  </m:oMathPara>
                </a14:m>
                <a:endParaRPr lang="en-US" dirty="0"/>
              </a:p>
            </p:txBody>
          </p:sp>
        </mc:Choice>
        <mc:Fallback xmlns="">
          <p:sp>
            <p:nvSpPr>
              <p:cNvPr id="18" name="Rectangle 17"/>
              <p:cNvSpPr>
                <a:spLocks noRot="1" noChangeAspect="1" noMove="1" noResize="1" noEditPoints="1" noAdjustHandles="1" noChangeArrowheads="1" noChangeShapeType="1" noTextEdit="1"/>
              </p:cNvSpPr>
              <p:nvPr/>
            </p:nvSpPr>
            <p:spPr>
              <a:xfrm>
                <a:off x="7976379" y="2504094"/>
                <a:ext cx="1746697" cy="391582"/>
              </a:xfrm>
              <a:prstGeom prst="rect">
                <a:avLst/>
              </a:prstGeom>
              <a:blipFill>
                <a:blip r:embed="rId9"/>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346749" y="1882811"/>
                <a:ext cx="2905411"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kanamycin</m:t>
                          </m:r>
                          <m:r>
                            <a:rPr lang="en-US" b="0" i="1" smtClean="0">
                              <a:latin typeface="Cambria Math" panose="02040503050406030204" pitchFamily="18" charset="0"/>
                            </a:rPr>
                            <m:t>: </m:t>
                          </m:r>
                          <m:r>
                            <a:rPr lang="en-US" b="0" i="1" smtClean="0">
                              <a:latin typeface="Cambria Math" panose="02040503050406030204" pitchFamily="18" charset="0"/>
                            </a:rPr>
                            <m:t>𝑥</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𝑠</m:t>
                          </m:r>
                        </m:sub>
                      </m:sSub>
                      <m:r>
                        <a:rPr lang="en-US" b="0" i="0" smtClean="0">
                          <a:latin typeface="Cambria Math" panose="02040503050406030204" pitchFamily="18" charset="0"/>
                        </a:rPr>
                        <m:t>=0.0005</m:t>
                      </m:r>
                    </m:oMath>
                  </m:oMathPara>
                </a14:m>
                <a:endParaRPr lang="en-US" dirty="0"/>
              </a:p>
            </p:txBody>
          </p:sp>
        </mc:Choice>
        <mc:Fallback xmlns="">
          <p:sp>
            <p:nvSpPr>
              <p:cNvPr id="19" name="Rectangle 18"/>
              <p:cNvSpPr>
                <a:spLocks noRot="1" noChangeAspect="1" noMove="1" noResize="1" noEditPoints="1" noAdjustHandles="1" noChangeArrowheads="1" noChangeShapeType="1" noTextEdit="1"/>
              </p:cNvSpPr>
              <p:nvPr/>
            </p:nvSpPr>
            <p:spPr>
              <a:xfrm>
                <a:off x="346749" y="1882811"/>
                <a:ext cx="2905411" cy="381515"/>
              </a:xfrm>
              <a:prstGeom prst="rect">
                <a:avLst/>
              </a:prstGeom>
              <a:blipFill>
                <a:blip r:embed="rId10"/>
                <a:stretch>
                  <a:fillRect b="-112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425616" y="1545888"/>
                <a:ext cx="1846339"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cell</m:t>
                          </m:r>
                          <m:r>
                            <a:rPr lang="en-US" b="0" i="1" smtClean="0">
                              <a:latin typeface="Cambria Math" panose="02040503050406030204" pitchFamily="18" charset="0"/>
                            </a:rPr>
                            <m:t>: </m:t>
                          </m:r>
                          <m:r>
                            <a:rPr lang="en-US" b="0" i="1" smtClean="0">
                              <a:latin typeface="Cambria Math" panose="02040503050406030204" pitchFamily="18" charset="0"/>
                            </a:rPr>
                            <m:t>𝑥</m:t>
                          </m:r>
                        </m:e>
                        <m:sub>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𝑠</m:t>
                          </m:r>
                        </m:sub>
                      </m:sSub>
                      <m:r>
                        <a:rPr lang="en-US" b="0" i="0" smtClean="0">
                          <a:latin typeface="Cambria Math" panose="02040503050406030204" pitchFamily="18" charset="0"/>
                        </a:rPr>
                        <m:t>=0.06</m:t>
                      </m:r>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425616" y="1545888"/>
                <a:ext cx="1846339" cy="38151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4706312" y="3897000"/>
                <a:ext cx="4001032" cy="6706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Kanamycin</m:t>
                          </m:r>
                          <m:r>
                            <a:rPr lang="en-US" b="0" i="0" smtClean="0">
                              <a:latin typeface="Cambria Math" panose="02040503050406030204" pitchFamily="18" charset="0"/>
                            </a:rPr>
                            <m:t> </m:t>
                          </m:r>
                          <m:r>
                            <m:rPr>
                              <m:sty m:val="p"/>
                            </m:rPr>
                            <a:rPr lang="en-US" b="0" i="0" smtClean="0">
                              <a:latin typeface="Cambria Math" panose="02040503050406030204" pitchFamily="18" charset="0"/>
                            </a:rPr>
                            <m:t>in</m:t>
                          </m:r>
                          <m:r>
                            <a:rPr lang="en-US" b="0" i="0" smtClean="0">
                              <a:latin typeface="Cambria Math" panose="02040503050406030204" pitchFamily="18" charset="0"/>
                            </a:rPr>
                            <m:t> </m:t>
                          </m:r>
                          <m:r>
                            <m:rPr>
                              <m:sty m:val="p"/>
                            </m:rPr>
                            <a:rPr lang="en-US" b="0" i="0" smtClean="0">
                              <a:latin typeface="Cambria Math" panose="02040503050406030204" pitchFamily="18" charset="0"/>
                            </a:rPr>
                            <m:t>liquid</m:t>
                          </m:r>
                          <m:r>
                            <a:rPr lang="en-US" b="0" i="1" smtClean="0">
                              <a:latin typeface="Cambria Math" panose="02040503050406030204" pitchFamily="18" charset="0"/>
                            </a:rPr>
                            <m:t>: </m:t>
                          </m:r>
                          <m:r>
                            <a:rPr lang="en-US" b="0" i="1" smtClean="0">
                              <a:latin typeface="Cambria Math" panose="02040503050406030204" pitchFamily="18" charset="0"/>
                            </a:rPr>
                            <m:t>𝑥</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m:t>
                          </m:r>
                        </m:sub>
                      </m:sSub>
                      <m:r>
                        <a:rPr lang="en-US" b="0" i="0" smtClean="0">
                          <a:latin typeface="Cambria Math" panose="02040503050406030204" pitchFamily="18" charset="0"/>
                        </a:rPr>
                        <m:t>=0.00045</m:t>
                      </m:r>
                    </m:oMath>
                  </m:oMathPara>
                </a14:m>
                <a:endParaRPr lang="en-US" dirty="0"/>
              </a:p>
              <a:p>
                <a14:m>
                  <m:oMath xmlns:m="http://schemas.openxmlformats.org/officeDocument/2006/math">
                    <m:sSub>
                      <m:sSubPr>
                        <m:ctrlPr>
                          <a:rPr lang="en-US" i="1">
                            <a:latin typeface="Cambria Math" panose="02040503050406030204" pitchFamily="18" charset="0"/>
                          </a:rPr>
                        </m:ctrlPr>
                      </m:sSubPr>
                      <m:e>
                        <m:r>
                          <a:rPr lang="en-US" b="0" i="0" smtClean="0">
                            <a:latin typeface="Cambria Math" panose="02040503050406030204" pitchFamily="18" charset="0"/>
                          </a:rPr>
                          <m:t> </m:t>
                        </m:r>
                        <m:r>
                          <m:rPr>
                            <m:sty m:val="p"/>
                          </m:rPr>
                          <a:rPr lang="en-US" b="0" i="0" smtClean="0">
                            <a:latin typeface="Cambria Math" panose="02040503050406030204" pitchFamily="18" charset="0"/>
                          </a:rPr>
                          <m:t>Water</m:t>
                        </m:r>
                        <m:r>
                          <a:rPr lang="en-US" i="1">
                            <a:latin typeface="Cambria Math" panose="02040503050406030204" pitchFamily="18" charset="0"/>
                          </a:rPr>
                          <m:t>: </m:t>
                        </m:r>
                        <m:r>
                          <a:rPr lang="en-US" i="1">
                            <a:latin typeface="Cambria Math" panose="02040503050406030204" pitchFamily="18" charset="0"/>
                          </a:rPr>
                          <m:t>𝑥</m:t>
                        </m:r>
                      </m:e>
                      <m:sub>
                        <m:r>
                          <a:rPr lang="en-US" b="0" i="1" smtClean="0">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𝑐</m:t>
                        </m:r>
                      </m:sub>
                    </m:sSub>
                  </m:oMath>
                </a14:m>
                <a:r>
                  <a:rPr lang="en-US" dirty="0"/>
                  <a:t> ??  </a:t>
                </a:r>
              </a:p>
            </p:txBody>
          </p:sp>
        </mc:Choice>
        <mc:Fallback xmlns="">
          <p:sp>
            <p:nvSpPr>
              <p:cNvPr id="21" name="Rectangle 20"/>
              <p:cNvSpPr>
                <a:spLocks noRot="1" noChangeAspect="1" noMove="1" noResize="1" noEditPoints="1" noAdjustHandles="1" noChangeArrowheads="1" noChangeShapeType="1" noTextEdit="1"/>
              </p:cNvSpPr>
              <p:nvPr/>
            </p:nvSpPr>
            <p:spPr>
              <a:xfrm>
                <a:off x="4706312" y="3897000"/>
                <a:ext cx="4001032" cy="670696"/>
              </a:xfrm>
              <a:prstGeom prst="rect">
                <a:avLst/>
              </a:prstGeom>
              <a:blipFill>
                <a:blip r:embed="rId12"/>
                <a:stretch>
                  <a:fillRect b="-11818"/>
                </a:stretch>
              </a:blipFill>
            </p:spPr>
            <p:txBody>
              <a:bodyPr/>
              <a:lstStyle/>
              <a:p>
                <a:r>
                  <a:rPr lang="en-US">
                    <a:noFill/>
                  </a:rPr>
                  <a:t> </a:t>
                </a:r>
              </a:p>
            </p:txBody>
          </p:sp>
        </mc:Fallback>
      </mc:AlternateContent>
      <p:sp>
        <p:nvSpPr>
          <p:cNvPr id="22" name="Rectangle 21"/>
          <p:cNvSpPr/>
          <p:nvPr/>
        </p:nvSpPr>
        <p:spPr>
          <a:xfrm>
            <a:off x="0" y="4890841"/>
            <a:ext cx="2512226" cy="1200329"/>
          </a:xfrm>
          <a:prstGeom prst="rect">
            <a:avLst/>
          </a:prstGeom>
        </p:spPr>
        <p:txBody>
          <a:bodyPr wrap="none">
            <a:spAutoFit/>
          </a:bodyPr>
          <a:lstStyle/>
          <a:p>
            <a:r>
              <a:rPr lang="en-US" b="1" u="sng" dirty="0"/>
              <a:t>Total mass balance</a:t>
            </a:r>
          </a:p>
          <a:p>
            <a:endParaRPr lang="en-US" dirty="0"/>
          </a:p>
          <a:p>
            <a:r>
              <a:rPr lang="en-US" dirty="0"/>
              <a:t>Rate of In=Rate of out </a:t>
            </a:r>
          </a:p>
          <a:p>
            <a:endParaRPr lang="en-US" dirty="0"/>
          </a:p>
        </p:txBody>
      </p:sp>
      <mc:AlternateContent xmlns:mc="http://schemas.openxmlformats.org/markup-compatibility/2006" xmlns:a14="http://schemas.microsoft.com/office/drawing/2010/main">
        <mc:Choice Requires="a14">
          <p:sp>
            <p:nvSpPr>
              <p:cNvPr id="23" name="Rectangle 22"/>
              <p:cNvSpPr/>
              <p:nvPr/>
            </p:nvSpPr>
            <p:spPr>
              <a:xfrm>
                <a:off x="2735277" y="5003696"/>
                <a:ext cx="2366802" cy="6685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𝑠</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𝑞</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𝑓</m:t>
                              </m:r>
                            </m:sub>
                          </m:sSub>
                        </m:e>
                      </m:acc>
                      <m:r>
                        <a:rPr lang="en-US" b="0" i="0"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𝑐</m:t>
                              </m:r>
                            </m:sub>
                          </m:sSub>
                        </m:e>
                      </m:acc>
                    </m:oMath>
                  </m:oMathPara>
                </a14:m>
                <a:endParaRPr lang="en-US" dirty="0"/>
              </a:p>
              <a:p>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2735277" y="5003696"/>
                <a:ext cx="2366802" cy="66858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2610040" y="5487611"/>
                <a:ext cx="242130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120</m:t>
                      </m:r>
                      <m:r>
                        <a:rPr lang="en-US" i="1">
                          <a:latin typeface="Cambria Math" panose="02040503050406030204" pitchFamily="18" charset="0"/>
                        </a:rPr>
                        <m:t>+</m:t>
                      </m:r>
                      <m:r>
                        <a:rPr lang="en-US" b="0" i="1" smtClean="0">
                          <a:latin typeface="Cambria Math" panose="02040503050406030204" pitchFamily="18" charset="0"/>
                        </a:rPr>
                        <m:t>10</m:t>
                      </m:r>
                      <m:r>
                        <a:rPr lang="en-US" i="1">
                          <a:latin typeface="Cambria Math" panose="02040503050406030204" pitchFamily="18" charset="0"/>
                        </a:rPr>
                        <m:t>=</m:t>
                      </m:r>
                      <m:r>
                        <a:rPr lang="en-US" b="0" i="0" smtClean="0">
                          <a:latin typeface="Cambria Math" panose="02040503050406030204" pitchFamily="18" charset="0"/>
                        </a:rPr>
                        <m:t>112</m:t>
                      </m:r>
                      <m:r>
                        <a:rPr lang="en-US">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𝑐</m:t>
                              </m:r>
                            </m:sub>
                          </m:sSub>
                        </m:e>
                      </m:acc>
                    </m:oMath>
                  </m:oMathPara>
                </a14:m>
                <a:endParaRPr lang="en-US" dirty="0"/>
              </a:p>
            </p:txBody>
          </p:sp>
        </mc:Choice>
        <mc:Fallback xmlns="">
          <p:sp>
            <p:nvSpPr>
              <p:cNvPr id="24" name="Rectangle 23"/>
              <p:cNvSpPr>
                <a:spLocks noRot="1" noChangeAspect="1" noMove="1" noResize="1" noEditPoints="1" noAdjustHandles="1" noChangeArrowheads="1" noChangeShapeType="1" noTextEdit="1"/>
              </p:cNvSpPr>
              <p:nvPr/>
            </p:nvSpPr>
            <p:spPr>
              <a:xfrm>
                <a:off x="2610040" y="5487611"/>
                <a:ext cx="2421304"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2755007" y="5964594"/>
                <a:ext cx="1669431" cy="3854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𝑐</m:t>
                                  </m:r>
                                </m:sub>
                              </m:sSub>
                            </m:e>
                          </m:acc>
                          <m:r>
                            <a:rPr lang="en-US" b="0" i="1" smtClean="0">
                              <a:latin typeface="Cambria Math" panose="02040503050406030204" pitchFamily="18" charset="0"/>
                            </a:rPr>
                            <m:t>=18 </m:t>
                          </m:r>
                          <m:r>
                            <a:rPr lang="en-US" b="0" i="1" smtClean="0">
                              <a:latin typeface="Cambria Math" panose="02040503050406030204" pitchFamily="18" charset="0"/>
                            </a:rPr>
                            <m:t>𝑘𝑔</m:t>
                          </m:r>
                          <m:r>
                            <a:rPr lang="en-US" b="0" i="1" smtClean="0">
                              <a:latin typeface="Cambria Math" panose="02040503050406030204" pitchFamily="18" charset="0"/>
                            </a:rPr>
                            <m:t>/</m:t>
                          </m:r>
                          <m:r>
                            <a:rPr lang="en-US" b="0" i="1" smtClean="0">
                              <a:latin typeface="Cambria Math" panose="02040503050406030204" pitchFamily="18" charset="0"/>
                            </a:rPr>
                            <m:t>h</m:t>
                          </m:r>
                        </m:e>
                      </m:acc>
                    </m:oMath>
                  </m:oMathPara>
                </a14:m>
                <a:endParaRPr lang="en-US" dirty="0"/>
              </a:p>
            </p:txBody>
          </p:sp>
        </mc:Choice>
        <mc:Fallback xmlns="">
          <p:sp>
            <p:nvSpPr>
              <p:cNvPr id="25" name="Rectangle 24"/>
              <p:cNvSpPr>
                <a:spLocks noRot="1" noChangeAspect="1" noMove="1" noResize="1" noEditPoints="1" noAdjustHandles="1" noChangeArrowheads="1" noChangeShapeType="1" noTextEdit="1"/>
              </p:cNvSpPr>
              <p:nvPr/>
            </p:nvSpPr>
            <p:spPr>
              <a:xfrm>
                <a:off x="2755007" y="5964594"/>
                <a:ext cx="1669431" cy="385427"/>
              </a:xfrm>
              <a:prstGeom prst="rect">
                <a:avLst/>
              </a:prstGeom>
              <a:blipFill>
                <a:blip r:embed="rId15"/>
                <a:stretch>
                  <a:fillRect b="-14063"/>
                </a:stretch>
              </a:blipFill>
            </p:spPr>
            <p:txBody>
              <a:bodyPr/>
              <a:lstStyle/>
              <a:p>
                <a:r>
                  <a:rPr lang="en-US">
                    <a:noFill/>
                  </a:rPr>
                  <a:t> </a:t>
                </a:r>
              </a:p>
            </p:txBody>
          </p:sp>
        </mc:Fallback>
      </mc:AlternateContent>
      <p:sp>
        <p:nvSpPr>
          <p:cNvPr id="26" name="Rectangle 25"/>
          <p:cNvSpPr/>
          <p:nvPr/>
        </p:nvSpPr>
        <p:spPr>
          <a:xfrm>
            <a:off x="5615736" y="4840264"/>
            <a:ext cx="2394630" cy="369332"/>
          </a:xfrm>
          <a:prstGeom prst="rect">
            <a:avLst/>
          </a:prstGeom>
        </p:spPr>
        <p:txBody>
          <a:bodyPr wrap="none">
            <a:spAutoFit/>
          </a:bodyPr>
          <a:lstStyle/>
          <a:p>
            <a:r>
              <a:rPr lang="en-US" b="1" u="sng" dirty="0"/>
              <a:t>Water mass balance</a:t>
            </a:r>
          </a:p>
        </p:txBody>
      </p:sp>
      <mc:AlternateContent xmlns:mc="http://schemas.openxmlformats.org/markup-compatibility/2006" xmlns:a14="http://schemas.microsoft.com/office/drawing/2010/main">
        <mc:Choice Requires="a14">
          <p:sp>
            <p:nvSpPr>
              <p:cNvPr id="27" name="Rectangle 26"/>
              <p:cNvSpPr/>
              <p:nvPr/>
            </p:nvSpPr>
            <p:spPr>
              <a:xfrm>
                <a:off x="5416228" y="5276264"/>
                <a:ext cx="7118231" cy="6883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𝑠</m:t>
                              </m:r>
                            </m:sub>
                          </m:sSub>
                        </m:e>
                      </m:acc>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𝑥</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𝑠</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𝑠</m:t>
                              </m:r>
                            </m:sub>
                          </m:sSub>
                        </m:e>
                      </m:d>
                      <m:r>
                        <a:rPr lang="en-US" b="0" i="1" smtClean="0">
                          <a:latin typeface="Cambria Math" panose="02040503050406030204" pitchFamily="18" charset="0"/>
                        </a:rPr>
                        <m:t>+0∗</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𝑞</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𝑓</m:t>
                              </m:r>
                            </m:sub>
                          </m:sSub>
                        </m:e>
                      </m:acc>
                      <m:r>
                        <a:rPr lang="en-US" b="0" i="0" smtClean="0">
                          <a:latin typeface="Cambria Math" panose="02040503050406030204" pitchFamily="18" charset="0"/>
                        </a:rPr>
                        <m:t>∗(1−0.00045)+</m:t>
                      </m:r>
                      <m:acc>
                        <m:accPr>
                          <m:chr m:val="̇"/>
                          <m:ctrlPr>
                            <a:rPr lang="en-US" i="1">
                              <a:latin typeface="Cambria Math" panose="02040503050406030204" pitchFamily="18" charset="0"/>
                            </a:rPr>
                          </m:ctrlPr>
                        </m:acc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𝑐</m:t>
                                  </m:r>
                                </m:sub>
                              </m:sSub>
                            </m:e>
                          </m:ac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𝑐</m:t>
                              </m:r>
                            </m:sub>
                          </m:sSub>
                        </m:e>
                      </m:acc>
                    </m:oMath>
                  </m:oMathPara>
                </a14:m>
                <a:endParaRPr lang="en-US" dirty="0"/>
              </a:p>
              <a:p>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a:off x="5416228" y="5276264"/>
                <a:ext cx="7118231" cy="68833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5615736" y="5775033"/>
                <a:ext cx="6301853"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120∗</m:t>
                      </m:r>
                      <m:d>
                        <m:dPr>
                          <m:ctrlPr>
                            <a:rPr lang="en-US" b="0" i="1" smtClean="0">
                              <a:latin typeface="Cambria Math" panose="02040503050406030204" pitchFamily="18" charset="0"/>
                            </a:rPr>
                          </m:ctrlPr>
                        </m:dPr>
                        <m:e>
                          <m:r>
                            <a:rPr lang="en-US" b="0" i="1" smtClean="0">
                              <a:latin typeface="Cambria Math" panose="02040503050406030204" pitchFamily="18" charset="0"/>
                            </a:rPr>
                            <m:t>1−0.06−0.0005</m:t>
                          </m:r>
                        </m:e>
                      </m:d>
                      <m:r>
                        <a:rPr lang="en-US" i="1">
                          <a:latin typeface="Cambria Math" panose="02040503050406030204" pitchFamily="18" charset="0"/>
                        </a:rPr>
                        <m:t>=</m:t>
                      </m:r>
                      <m:r>
                        <a:rPr lang="en-US" b="0" i="0" smtClean="0">
                          <a:latin typeface="Cambria Math" panose="02040503050406030204" pitchFamily="18" charset="0"/>
                        </a:rPr>
                        <m:t>112∗(1−0.00045)</m:t>
                      </m:r>
                      <m:r>
                        <a:rPr lang="en-US">
                          <a:latin typeface="Cambria Math" panose="02040503050406030204" pitchFamily="18" charset="0"/>
                        </a:rPr>
                        <m:t>+</m:t>
                      </m:r>
                      <m:r>
                        <a:rPr lang="en-US" b="0" i="1" smtClean="0">
                          <a:latin typeface="Cambria Math" panose="02040503050406030204" pitchFamily="18" charset="0"/>
                        </a:rPr>
                        <m:t>18</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𝑐</m:t>
                          </m:r>
                        </m:sub>
                      </m:sSub>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a:off x="5615736" y="5775033"/>
                <a:ext cx="6301853" cy="381515"/>
              </a:xfrm>
              <a:prstGeom prst="rect">
                <a:avLst/>
              </a:prstGeom>
              <a:blipFill>
                <a:blip r:embed="rId17"/>
                <a:stretch>
                  <a:fillRect b="-11111"/>
                </a:stretch>
              </a:blipFill>
            </p:spPr>
            <p:txBody>
              <a:bodyPr/>
              <a:lstStyle/>
              <a:p>
                <a:r>
                  <a:rPr lang="en-US">
                    <a:noFill/>
                  </a:rPr>
                  <a:t> </a:t>
                </a:r>
              </a:p>
            </p:txBody>
          </p:sp>
        </mc:Fallback>
      </mc:AlternateContent>
      <p:cxnSp>
        <p:nvCxnSpPr>
          <p:cNvPr id="31" name="Straight Connector 30"/>
          <p:cNvCxnSpPr/>
          <p:nvPr/>
        </p:nvCxnSpPr>
        <p:spPr>
          <a:xfrm>
            <a:off x="5416228" y="5003696"/>
            <a:ext cx="0" cy="146433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Rectangle 31"/>
              <p:cNvSpPr/>
              <p:nvPr/>
            </p:nvSpPr>
            <p:spPr>
              <a:xfrm>
                <a:off x="5672241" y="6110512"/>
                <a:ext cx="1637884"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𝑐</m:t>
                          </m:r>
                        </m:sub>
                      </m:sSub>
                      <m:r>
                        <a:rPr lang="en-US" b="0" i="0" smtClean="0">
                          <a:latin typeface="Cambria Math" panose="02040503050406030204" pitchFamily="18" charset="0"/>
                        </a:rPr>
                        <m:t>=0.0439</m:t>
                      </m:r>
                    </m:oMath>
                  </m:oMathPara>
                </a14:m>
                <a:endParaRPr lang="en-US" b="0" dirty="0"/>
              </a:p>
            </p:txBody>
          </p:sp>
        </mc:Choice>
        <mc:Fallback xmlns="">
          <p:sp>
            <p:nvSpPr>
              <p:cNvPr id="32" name="Rectangle 31"/>
              <p:cNvSpPr>
                <a:spLocks noRot="1" noChangeAspect="1" noMove="1" noResize="1" noEditPoints="1" noAdjustHandles="1" noChangeArrowheads="1" noChangeShapeType="1" noTextEdit="1"/>
              </p:cNvSpPr>
              <p:nvPr/>
            </p:nvSpPr>
            <p:spPr>
              <a:xfrm>
                <a:off x="5672241" y="6110512"/>
                <a:ext cx="1637884" cy="381515"/>
              </a:xfrm>
              <a:prstGeom prst="rect">
                <a:avLst/>
              </a:prstGeom>
              <a:blipFill>
                <a:blip r:embed="rId18"/>
                <a:stretch>
                  <a:fillRect/>
                </a:stretch>
              </a:blipFill>
            </p:spPr>
            <p:txBody>
              <a:bodyPr/>
              <a:lstStyle/>
              <a:p>
                <a:r>
                  <a:rPr lang="en-US">
                    <a:noFill/>
                  </a:rPr>
                  <a:t> </a:t>
                </a:r>
              </a:p>
            </p:txBody>
          </p:sp>
        </mc:Fallback>
      </mc:AlternateContent>
      <p:sp>
        <p:nvSpPr>
          <p:cNvPr id="33" name="Rectangle 32"/>
          <p:cNvSpPr/>
          <p:nvPr/>
        </p:nvSpPr>
        <p:spPr>
          <a:xfrm>
            <a:off x="7751505" y="6156548"/>
            <a:ext cx="3016595" cy="369332"/>
          </a:xfrm>
          <a:prstGeom prst="rect">
            <a:avLst/>
          </a:prstGeom>
        </p:spPr>
        <p:txBody>
          <a:bodyPr wrap="none">
            <a:spAutoFit/>
          </a:bodyPr>
          <a:lstStyle/>
          <a:p>
            <a:r>
              <a:rPr lang="en-US" b="1" dirty="0">
                <a:solidFill>
                  <a:srgbClr val="FF0000"/>
                </a:solidFill>
              </a:rPr>
              <a:t>Water in filter cake=4.39%</a:t>
            </a:r>
          </a:p>
        </p:txBody>
      </p:sp>
    </p:spTree>
    <p:extLst>
      <p:ext uri="{BB962C8B-B14F-4D97-AF65-F5344CB8AC3E}">
        <p14:creationId xmlns:p14="http://schemas.microsoft.com/office/powerpoint/2010/main" val="2919633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32366" y="1254035"/>
            <a:ext cx="3043645" cy="15775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ight Arrow 2"/>
          <p:cNvSpPr/>
          <p:nvPr/>
        </p:nvSpPr>
        <p:spPr>
          <a:xfrm>
            <a:off x="2886891" y="1299795"/>
            <a:ext cx="1345475" cy="1567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Arrow 3"/>
          <p:cNvSpPr/>
          <p:nvPr/>
        </p:nvSpPr>
        <p:spPr>
          <a:xfrm>
            <a:off x="2836482" y="2674845"/>
            <a:ext cx="1345475" cy="1567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7276011" y="2011681"/>
            <a:ext cx="1345475" cy="1567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5400000" flipV="1">
            <a:off x="5689570" y="2952100"/>
            <a:ext cx="343200" cy="174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p:cNvSpPr txBox="1"/>
              <p:nvPr/>
            </p:nvSpPr>
            <p:spPr>
              <a:xfrm>
                <a:off x="1569434" y="2569028"/>
                <a:ext cx="1319528" cy="646331"/>
              </a:xfrm>
              <a:prstGeom prst="rect">
                <a:avLst/>
              </a:prstGeom>
              <a:noFill/>
            </p:spPr>
            <p:txBody>
              <a:bodyPr wrap="none" rtlCol="0">
                <a:spAutoFit/>
              </a:bodyPr>
              <a:lstStyle/>
              <a:p>
                <a:r>
                  <a:rPr lang="en-US" dirty="0"/>
                  <a:t>Filter aid</a:t>
                </a:r>
              </a:p>
              <a:p>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𝑎</m:t>
                            </m:r>
                          </m:sub>
                        </m:sSub>
                      </m:e>
                    </m:acc>
                  </m:oMath>
                </a14:m>
                <a:r>
                  <a:rPr lang="en-US" dirty="0"/>
                  <a:t>=10 g/h</a:t>
                </a:r>
              </a:p>
            </p:txBody>
          </p:sp>
        </mc:Choice>
        <mc:Fallback xmlns="">
          <p:sp>
            <p:nvSpPr>
              <p:cNvPr id="7" name="TextBox 6"/>
              <p:cNvSpPr txBox="1">
                <a:spLocks noRot="1" noChangeAspect="1" noMove="1" noResize="1" noEditPoints="1" noAdjustHandles="1" noChangeArrowheads="1" noChangeShapeType="1" noTextEdit="1"/>
              </p:cNvSpPr>
              <p:nvPr/>
            </p:nvSpPr>
            <p:spPr>
              <a:xfrm>
                <a:off x="1569434" y="2569028"/>
                <a:ext cx="1319528" cy="646331"/>
              </a:xfrm>
              <a:prstGeom prst="rect">
                <a:avLst/>
              </a:prstGeom>
              <a:blipFill>
                <a:blip r:embed="rId2"/>
                <a:stretch>
                  <a:fillRect l="-3687"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706312" y="3173358"/>
                <a:ext cx="5704254" cy="369332"/>
              </a:xfrm>
              <a:prstGeom prst="rect">
                <a:avLst/>
              </a:prstGeom>
              <a:noFill/>
            </p:spPr>
            <p:txBody>
              <a:bodyPr wrap="none" rtlCol="0">
                <a:spAutoFit/>
              </a:bodyPr>
              <a:lstStyle/>
              <a:p>
                <a:r>
                  <a:rPr lang="en-US" dirty="0"/>
                  <a:t>Filter cake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𝑐</m:t>
                            </m:r>
                          </m:sub>
                        </m:sSub>
                      </m:e>
                    </m:acc>
                  </m:oMath>
                </a14:m>
                <a:r>
                  <a:rPr lang="en-US" dirty="0"/>
                  <a:t>): (Cell + filter aid + kanamycin + water)</a:t>
                </a:r>
              </a:p>
            </p:txBody>
          </p:sp>
        </mc:Choice>
        <mc:Fallback xmlns="">
          <p:sp>
            <p:nvSpPr>
              <p:cNvPr id="10" name="TextBox 9"/>
              <p:cNvSpPr txBox="1">
                <a:spLocks noRot="1" noChangeAspect="1" noMove="1" noResize="1" noEditPoints="1" noAdjustHandles="1" noChangeArrowheads="1" noChangeShapeType="1" noTextEdit="1"/>
              </p:cNvSpPr>
              <p:nvPr/>
            </p:nvSpPr>
            <p:spPr>
              <a:xfrm>
                <a:off x="4706312" y="3173358"/>
                <a:ext cx="5704254" cy="369332"/>
              </a:xfrm>
              <a:prstGeom prst="rect">
                <a:avLst/>
              </a:prstGeom>
              <a:blipFill>
                <a:blip r:embed="rId3"/>
                <a:stretch>
                  <a:fillRect l="-855" t="-10000" r="-10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09453" y="1164943"/>
                <a:ext cx="1377493" cy="369332"/>
              </a:xfrm>
              <a:prstGeom prst="rect">
                <a:avLst/>
              </a:prstGeom>
            </p:spPr>
            <p:txBody>
              <a:bodyPr wrap="none">
                <a:spAutoFit/>
              </a:bodyPr>
              <a:lstStyle/>
              <a:p>
                <a14:m>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𝑠</m:t>
                            </m:r>
                          </m:sub>
                        </m:sSub>
                      </m:e>
                    </m:acc>
                  </m:oMath>
                </a14:m>
                <a:r>
                  <a:rPr lang="en-US" dirty="0"/>
                  <a:t>=120 g/h</a:t>
                </a:r>
              </a:p>
            </p:txBody>
          </p:sp>
        </mc:Choice>
        <mc:Fallback xmlns="">
          <p:sp>
            <p:nvSpPr>
              <p:cNvPr id="11" name="Rectangle 10"/>
              <p:cNvSpPr>
                <a:spLocks noRot="1" noChangeAspect="1" noMove="1" noResize="1" noEditPoints="1" noAdjustHandles="1" noChangeArrowheads="1" noChangeShapeType="1" noTextEdit="1"/>
              </p:cNvSpPr>
              <p:nvPr/>
            </p:nvSpPr>
            <p:spPr>
              <a:xfrm>
                <a:off x="509453" y="1164943"/>
                <a:ext cx="1377493" cy="369332"/>
              </a:xfrm>
              <a:prstGeom prst="rect">
                <a:avLst/>
              </a:prstGeom>
              <a:blipFill>
                <a:blip r:embed="rId4"/>
                <a:stretch>
                  <a:fillRect t="-8197" r="-30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4767270" y="3546266"/>
                <a:ext cx="1254318" cy="369332"/>
              </a:xfrm>
              <a:prstGeom prst="rect">
                <a:avLst/>
              </a:prstGeom>
            </p:spPr>
            <p:txBody>
              <a:bodyPr wrap="none">
                <a:spAutoFit/>
              </a:bodyPr>
              <a:lstStyle/>
              <a:p>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𝑐</m:t>
                            </m:r>
                          </m:sub>
                        </m:sSub>
                      </m:e>
                    </m:acc>
                  </m:oMath>
                </a14:m>
                <a:r>
                  <a:rPr lang="en-US" dirty="0"/>
                  <a:t>=18 g/h</a:t>
                </a:r>
              </a:p>
            </p:txBody>
          </p:sp>
        </mc:Choice>
        <mc:Fallback xmlns="">
          <p:sp>
            <p:nvSpPr>
              <p:cNvPr id="12" name="Rectangle 11"/>
              <p:cNvSpPr>
                <a:spLocks noRot="1" noChangeAspect="1" noMove="1" noResize="1" noEditPoints="1" noAdjustHandles="1" noChangeArrowheads="1" noChangeShapeType="1" noTextEdit="1"/>
              </p:cNvSpPr>
              <p:nvPr/>
            </p:nvSpPr>
            <p:spPr>
              <a:xfrm>
                <a:off x="4767270" y="3546266"/>
                <a:ext cx="1254318" cy="369332"/>
              </a:xfrm>
              <a:prstGeom prst="rect">
                <a:avLst/>
              </a:prstGeom>
              <a:blipFill>
                <a:blip r:embed="rId5"/>
                <a:stretch>
                  <a:fillRect t="-10000" r="-3883"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7973312" y="1696006"/>
                <a:ext cx="1366721" cy="391582"/>
              </a:xfrm>
              <a:prstGeom prst="rect">
                <a:avLst/>
              </a:prstGeom>
            </p:spPr>
            <p:txBody>
              <a:bodyPr wrap="none">
                <a:spAutoFit/>
              </a:bodyPr>
              <a:lstStyle/>
              <a:p>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𝑓</m:t>
                            </m:r>
                          </m:sub>
                        </m:sSub>
                      </m:e>
                    </m:acc>
                  </m:oMath>
                </a14:m>
                <a:r>
                  <a:rPr lang="en-US" dirty="0"/>
                  <a:t>=112 g/h</a:t>
                </a:r>
              </a:p>
            </p:txBody>
          </p:sp>
        </mc:Choice>
        <mc:Fallback xmlns="">
          <p:sp>
            <p:nvSpPr>
              <p:cNvPr id="13" name="Rectangle 12"/>
              <p:cNvSpPr>
                <a:spLocks noRot="1" noChangeAspect="1" noMove="1" noResize="1" noEditPoints="1" noAdjustHandles="1" noChangeArrowheads="1" noChangeShapeType="1" noTextEdit="1"/>
              </p:cNvSpPr>
              <p:nvPr/>
            </p:nvSpPr>
            <p:spPr>
              <a:xfrm>
                <a:off x="7973312" y="1696006"/>
                <a:ext cx="1366721" cy="391582"/>
              </a:xfrm>
              <a:prstGeom prst="rect">
                <a:avLst/>
              </a:prstGeom>
              <a:blipFill>
                <a:blip r:embed="rId6"/>
                <a:stretch>
                  <a:fillRect t="-7813" r="-3125"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7973311" y="1361792"/>
                <a:ext cx="4018391" cy="391582"/>
              </a:xfrm>
              <a:prstGeom prst="rect">
                <a:avLst/>
              </a:prstGeom>
            </p:spPr>
            <p:txBody>
              <a:bodyPr wrap="square">
                <a:spAutoFit/>
              </a:bodyPr>
              <a:lstStyle/>
              <a:p>
                <a:r>
                  <a:rPr lang="en-US" dirty="0"/>
                  <a:t>Filtrate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𝑓</m:t>
                            </m:r>
                          </m:sub>
                        </m:sSub>
                      </m:e>
                    </m:acc>
                  </m:oMath>
                </a14:m>
                <a:r>
                  <a:rPr lang="en-US" dirty="0"/>
                  <a:t>):   (kanamycin + water)</a:t>
                </a:r>
              </a:p>
            </p:txBody>
          </p:sp>
        </mc:Choice>
        <mc:Fallback xmlns="">
          <p:sp>
            <p:nvSpPr>
              <p:cNvPr id="14" name="Rectangle 13"/>
              <p:cNvSpPr>
                <a:spLocks noRot="1" noChangeAspect="1" noMove="1" noResize="1" noEditPoints="1" noAdjustHandles="1" noChangeArrowheads="1" noChangeShapeType="1" noTextEdit="1"/>
              </p:cNvSpPr>
              <p:nvPr/>
            </p:nvSpPr>
            <p:spPr>
              <a:xfrm>
                <a:off x="7973311" y="1361792"/>
                <a:ext cx="4018391" cy="391582"/>
              </a:xfrm>
              <a:prstGeom prst="rect">
                <a:avLst/>
              </a:prstGeom>
              <a:blipFill>
                <a:blip r:embed="rId7"/>
                <a:stretch>
                  <a:fillRect l="-1366" t="-7692" b="-16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509453" y="783998"/>
                <a:ext cx="4654059" cy="369332"/>
              </a:xfrm>
              <a:prstGeom prst="rect">
                <a:avLst/>
              </a:prstGeom>
            </p:spPr>
            <p:txBody>
              <a:bodyPr wrap="square">
                <a:spAutoFit/>
              </a:bodyPr>
              <a:lstStyle/>
              <a:p>
                <a:r>
                  <a:rPr lang="en-US" dirty="0"/>
                  <a:t>Slurry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𝑠</m:t>
                            </m:r>
                          </m:sub>
                        </m:sSub>
                      </m:e>
                    </m:acc>
                  </m:oMath>
                </a14:m>
                <a:r>
                  <a:rPr lang="en-US" dirty="0"/>
                  <a:t>):    (cell + kanamycin + water)</a:t>
                </a:r>
              </a:p>
            </p:txBody>
          </p:sp>
        </mc:Choice>
        <mc:Fallback xmlns="">
          <p:sp>
            <p:nvSpPr>
              <p:cNvPr id="15" name="Rectangle 14"/>
              <p:cNvSpPr>
                <a:spLocks noRot="1" noChangeAspect="1" noMove="1" noResize="1" noEditPoints="1" noAdjustHandles="1" noChangeArrowheads="1" noChangeShapeType="1" noTextEdit="1"/>
              </p:cNvSpPr>
              <p:nvPr/>
            </p:nvSpPr>
            <p:spPr>
              <a:xfrm>
                <a:off x="509453" y="783998"/>
                <a:ext cx="4654059" cy="369332"/>
              </a:xfrm>
              <a:prstGeom prst="rect">
                <a:avLst/>
              </a:prstGeom>
              <a:blipFill>
                <a:blip r:embed="rId8"/>
                <a:stretch>
                  <a:fillRect l="-1180" t="-10000" b="-26667"/>
                </a:stretch>
              </a:blipFill>
            </p:spPr>
            <p:txBody>
              <a:bodyPr/>
              <a:lstStyle/>
              <a:p>
                <a:r>
                  <a:rPr lang="en-US">
                    <a:noFill/>
                  </a:rPr>
                  <a:t> </a:t>
                </a:r>
              </a:p>
            </p:txBody>
          </p:sp>
        </mc:Fallback>
      </mc:AlternateContent>
      <p:sp>
        <p:nvSpPr>
          <p:cNvPr id="17" name="Rectangle 16"/>
          <p:cNvSpPr/>
          <p:nvPr/>
        </p:nvSpPr>
        <p:spPr>
          <a:xfrm>
            <a:off x="7973312" y="2264326"/>
            <a:ext cx="2852063" cy="369332"/>
          </a:xfrm>
          <a:prstGeom prst="rect">
            <a:avLst/>
          </a:prstGeom>
        </p:spPr>
        <p:txBody>
          <a:bodyPr wrap="none">
            <a:spAutoFit/>
          </a:bodyPr>
          <a:lstStyle/>
          <a:p>
            <a:r>
              <a:rPr lang="en-US" dirty="0"/>
              <a:t>Kanamycin: 0.045% (w/w)</a:t>
            </a:r>
          </a:p>
        </p:txBody>
      </p:sp>
      <mc:AlternateContent xmlns:mc="http://schemas.openxmlformats.org/markup-compatibility/2006" xmlns:a14="http://schemas.microsoft.com/office/drawing/2010/main">
        <mc:Choice Requires="a14">
          <p:sp>
            <p:nvSpPr>
              <p:cNvPr id="18" name="Rectangle 17"/>
              <p:cNvSpPr/>
              <p:nvPr/>
            </p:nvSpPr>
            <p:spPr>
              <a:xfrm>
                <a:off x="7976379" y="2504094"/>
                <a:ext cx="1746697" cy="3915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𝑓</m:t>
                          </m:r>
                        </m:sub>
                      </m:sSub>
                      <m:r>
                        <a:rPr lang="en-US" b="0" i="0" smtClean="0">
                          <a:latin typeface="Cambria Math" panose="02040503050406030204" pitchFamily="18" charset="0"/>
                        </a:rPr>
                        <m:t>=0.00045</m:t>
                      </m:r>
                    </m:oMath>
                  </m:oMathPara>
                </a14:m>
                <a:endParaRPr lang="en-US" dirty="0"/>
              </a:p>
            </p:txBody>
          </p:sp>
        </mc:Choice>
        <mc:Fallback xmlns="">
          <p:sp>
            <p:nvSpPr>
              <p:cNvPr id="18" name="Rectangle 17"/>
              <p:cNvSpPr>
                <a:spLocks noRot="1" noChangeAspect="1" noMove="1" noResize="1" noEditPoints="1" noAdjustHandles="1" noChangeArrowheads="1" noChangeShapeType="1" noTextEdit="1"/>
              </p:cNvSpPr>
              <p:nvPr/>
            </p:nvSpPr>
            <p:spPr>
              <a:xfrm>
                <a:off x="7976379" y="2504094"/>
                <a:ext cx="1746697" cy="391582"/>
              </a:xfrm>
              <a:prstGeom prst="rect">
                <a:avLst/>
              </a:prstGeom>
              <a:blipFill>
                <a:blip r:embed="rId9"/>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346749" y="1882811"/>
                <a:ext cx="2905411"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kanamycin</m:t>
                          </m:r>
                          <m:r>
                            <a:rPr lang="en-US" b="0" i="1" smtClean="0">
                              <a:latin typeface="Cambria Math" panose="02040503050406030204" pitchFamily="18" charset="0"/>
                            </a:rPr>
                            <m:t>: </m:t>
                          </m:r>
                          <m:r>
                            <a:rPr lang="en-US" b="0" i="1" smtClean="0">
                              <a:latin typeface="Cambria Math" panose="02040503050406030204" pitchFamily="18" charset="0"/>
                            </a:rPr>
                            <m:t>𝑥</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𝑠</m:t>
                          </m:r>
                        </m:sub>
                      </m:sSub>
                      <m:r>
                        <a:rPr lang="en-US" b="0" i="0" smtClean="0">
                          <a:latin typeface="Cambria Math" panose="02040503050406030204" pitchFamily="18" charset="0"/>
                        </a:rPr>
                        <m:t>=0.0005</m:t>
                      </m:r>
                    </m:oMath>
                  </m:oMathPara>
                </a14:m>
                <a:endParaRPr lang="en-US" dirty="0"/>
              </a:p>
            </p:txBody>
          </p:sp>
        </mc:Choice>
        <mc:Fallback xmlns="">
          <p:sp>
            <p:nvSpPr>
              <p:cNvPr id="19" name="Rectangle 18"/>
              <p:cNvSpPr>
                <a:spLocks noRot="1" noChangeAspect="1" noMove="1" noResize="1" noEditPoints="1" noAdjustHandles="1" noChangeArrowheads="1" noChangeShapeType="1" noTextEdit="1"/>
              </p:cNvSpPr>
              <p:nvPr/>
            </p:nvSpPr>
            <p:spPr>
              <a:xfrm>
                <a:off x="346749" y="1882811"/>
                <a:ext cx="2905411" cy="381515"/>
              </a:xfrm>
              <a:prstGeom prst="rect">
                <a:avLst/>
              </a:prstGeom>
              <a:blipFill>
                <a:blip r:embed="rId10"/>
                <a:stretch>
                  <a:fillRect b="-112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425616" y="1545888"/>
                <a:ext cx="1846339"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cell</m:t>
                          </m:r>
                          <m:r>
                            <a:rPr lang="en-US" b="0" i="1" smtClean="0">
                              <a:latin typeface="Cambria Math" panose="02040503050406030204" pitchFamily="18" charset="0"/>
                            </a:rPr>
                            <m:t>: </m:t>
                          </m:r>
                          <m:r>
                            <a:rPr lang="en-US" b="0" i="1" smtClean="0">
                              <a:latin typeface="Cambria Math" panose="02040503050406030204" pitchFamily="18" charset="0"/>
                            </a:rPr>
                            <m:t>𝑥</m:t>
                          </m:r>
                        </m:e>
                        <m:sub>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𝑠</m:t>
                          </m:r>
                        </m:sub>
                      </m:sSub>
                      <m:r>
                        <a:rPr lang="en-US" b="0" i="0" smtClean="0">
                          <a:latin typeface="Cambria Math" panose="02040503050406030204" pitchFamily="18" charset="0"/>
                        </a:rPr>
                        <m:t>=0.06</m:t>
                      </m:r>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425616" y="1545888"/>
                <a:ext cx="1846339" cy="38151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4445055" y="3822652"/>
                <a:ext cx="4382225" cy="9699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Kanamycin</m:t>
                          </m:r>
                          <m:r>
                            <a:rPr lang="en-US" b="0" i="0" smtClean="0">
                              <a:latin typeface="Cambria Math" panose="02040503050406030204" pitchFamily="18" charset="0"/>
                            </a:rPr>
                            <m:t> </m:t>
                          </m:r>
                          <m:r>
                            <m:rPr>
                              <m:sty m:val="p"/>
                            </m:rPr>
                            <a:rPr lang="en-US" b="0" i="0" smtClean="0">
                              <a:latin typeface="Cambria Math" panose="02040503050406030204" pitchFamily="18" charset="0"/>
                            </a:rPr>
                            <m:t>in</m:t>
                          </m:r>
                          <m:r>
                            <a:rPr lang="en-US" b="0" i="0" smtClean="0">
                              <a:latin typeface="Cambria Math" panose="02040503050406030204" pitchFamily="18" charset="0"/>
                            </a:rPr>
                            <m:t> </m:t>
                          </m:r>
                          <m:r>
                            <m:rPr>
                              <m:sty m:val="p"/>
                            </m:rPr>
                            <a:rPr lang="en-US" b="0" i="0" smtClean="0">
                              <a:latin typeface="Cambria Math" panose="02040503050406030204" pitchFamily="18" charset="0"/>
                            </a:rPr>
                            <m:t>water</m:t>
                          </m:r>
                          <m:r>
                            <a:rPr lang="en-US" b="0" i="1" smtClean="0">
                              <a:latin typeface="Cambria Math" panose="02040503050406030204" pitchFamily="18" charset="0"/>
                            </a:rPr>
                            <m:t>: </m:t>
                          </m:r>
                          <m:r>
                            <a:rPr lang="en-US" b="0" i="1" smtClean="0">
                              <a:latin typeface="Cambria Math" panose="02040503050406030204" pitchFamily="18" charset="0"/>
                            </a:rPr>
                            <m:t>𝑥</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m:t>
                          </m:r>
                        </m:sub>
                      </m:sSub>
                      <m:r>
                        <a:rPr lang="en-US" b="0" i="0" smtClean="0">
                          <a:latin typeface="Cambria Math" panose="02040503050406030204" pitchFamily="18" charset="0"/>
                        </a:rPr>
                        <m:t>=0.00045</m:t>
                      </m:r>
                    </m:oMath>
                  </m:oMathPara>
                </a14:m>
                <a:endParaRPr lang="en-US" dirty="0"/>
              </a:p>
              <a:p>
                <a14:m>
                  <m:oMath xmlns:m="http://schemas.openxmlformats.org/officeDocument/2006/math">
                    <m:sSub>
                      <m:sSubPr>
                        <m:ctrlPr>
                          <a:rPr lang="en-US" i="1">
                            <a:latin typeface="Cambria Math" panose="02040503050406030204" pitchFamily="18" charset="0"/>
                          </a:rPr>
                        </m:ctrlPr>
                      </m:sSubPr>
                      <m:e>
                        <m:r>
                          <a:rPr lang="en-US" b="0" i="0" smtClean="0">
                            <a:latin typeface="Cambria Math" panose="02040503050406030204" pitchFamily="18" charset="0"/>
                          </a:rPr>
                          <m:t>     </m:t>
                        </m:r>
                        <m:r>
                          <m:rPr>
                            <m:sty m:val="p"/>
                          </m:rPr>
                          <a:rPr lang="en-US" b="0" i="0" smtClean="0">
                            <a:latin typeface="Cambria Math" panose="02040503050406030204" pitchFamily="18" charset="0"/>
                          </a:rPr>
                          <m:t>Water</m:t>
                        </m:r>
                        <m:r>
                          <a:rPr lang="en-US" i="1">
                            <a:latin typeface="Cambria Math" panose="02040503050406030204" pitchFamily="18" charset="0"/>
                          </a:rPr>
                          <m:t>: </m:t>
                        </m:r>
                        <m:r>
                          <a:rPr lang="en-US" i="1">
                            <a:latin typeface="Cambria Math" panose="02040503050406030204" pitchFamily="18" charset="0"/>
                          </a:rPr>
                          <m:t>𝑥</m:t>
                        </m:r>
                      </m:e>
                      <m:sub>
                        <m:r>
                          <a:rPr lang="en-US" b="0" i="1" smtClean="0">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𝑐</m:t>
                        </m:r>
                      </m:sub>
                    </m:sSub>
                  </m:oMath>
                </a14:m>
                <a:r>
                  <a:rPr lang="en-US" dirty="0"/>
                  <a:t> =0.0439  </a:t>
                </a:r>
              </a:p>
              <a:p>
                <a:r>
                  <a:rPr lang="en-US" dirty="0"/>
                  <a:t>   Adsorbed kanamycin in filter aid: </a:t>
                </a:r>
                <a14:m>
                  <m:oMath xmlns:m="http://schemas.openxmlformats.org/officeDocument/2006/math">
                    <m:sSub>
                      <m:sSubPr>
                        <m:ctrlPr>
                          <a:rPr lang="en-US" i="1" smtClean="0">
                            <a:latin typeface="Cambria Math" panose="02040503050406030204" pitchFamily="18" charset="0"/>
                          </a:rPr>
                        </m:ctrlPr>
                      </m:sSubPr>
                      <m:e>
                        <m:r>
                          <a:rPr lang="en-US">
                            <a:latin typeface="Cambria Math" panose="02040503050406030204" pitchFamily="18" charset="0"/>
                          </a:rPr>
                          <m:t> </m:t>
                        </m:r>
                        <m:r>
                          <a:rPr lang="en-US" i="1">
                            <a:latin typeface="Cambria Math" panose="02040503050406030204" pitchFamily="18" charset="0"/>
                          </a:rPr>
                          <m:t> </m:t>
                        </m:r>
                        <m:r>
                          <a:rPr lang="en-US" b="0" i="1" smtClean="0">
                            <a:latin typeface="Cambria Math" panose="02040503050406030204" pitchFamily="18" charset="0"/>
                          </a:rPr>
                          <m:t>𝑚</m:t>
                        </m:r>
                      </m:e>
                      <m:sub>
                        <m:r>
                          <a:rPr lang="en-US" b="0" i="1" smtClean="0">
                            <a:latin typeface="Cambria Math" panose="02040503050406030204" pitchFamily="18" charset="0"/>
                          </a:rPr>
                          <m:t>𝑘𝑓𝑎</m:t>
                        </m:r>
                      </m:sub>
                    </m:sSub>
                  </m:oMath>
                </a14:m>
                <a:endParaRPr lang="en-US" dirty="0"/>
              </a:p>
            </p:txBody>
          </p:sp>
        </mc:Choice>
        <mc:Fallback xmlns="">
          <p:sp>
            <p:nvSpPr>
              <p:cNvPr id="21" name="Rectangle 20"/>
              <p:cNvSpPr>
                <a:spLocks noRot="1" noChangeAspect="1" noMove="1" noResize="1" noEditPoints="1" noAdjustHandles="1" noChangeArrowheads="1" noChangeShapeType="1" noTextEdit="1"/>
              </p:cNvSpPr>
              <p:nvPr/>
            </p:nvSpPr>
            <p:spPr>
              <a:xfrm>
                <a:off x="4445055" y="3822652"/>
                <a:ext cx="4382225" cy="969946"/>
              </a:xfrm>
              <a:prstGeom prst="rect">
                <a:avLst/>
              </a:prstGeom>
              <a:blipFill>
                <a:blip r:embed="rId12"/>
                <a:stretch>
                  <a:fillRect b="-6918"/>
                </a:stretch>
              </a:blipFill>
            </p:spPr>
            <p:txBody>
              <a:bodyPr/>
              <a:lstStyle/>
              <a:p>
                <a:r>
                  <a:rPr lang="en-US">
                    <a:noFill/>
                  </a:rPr>
                  <a:t> </a:t>
                </a:r>
              </a:p>
            </p:txBody>
          </p:sp>
        </mc:Fallback>
      </mc:AlternateContent>
      <p:sp>
        <p:nvSpPr>
          <p:cNvPr id="26" name="Rectangle 25"/>
          <p:cNvSpPr/>
          <p:nvPr/>
        </p:nvSpPr>
        <p:spPr>
          <a:xfrm>
            <a:off x="441852" y="4634364"/>
            <a:ext cx="2954655" cy="369332"/>
          </a:xfrm>
          <a:prstGeom prst="rect">
            <a:avLst/>
          </a:prstGeom>
        </p:spPr>
        <p:txBody>
          <a:bodyPr wrap="none">
            <a:spAutoFit/>
          </a:bodyPr>
          <a:lstStyle/>
          <a:p>
            <a:r>
              <a:rPr lang="en-US" b="1" u="sng" dirty="0"/>
              <a:t>kanamycin mass balance</a:t>
            </a:r>
          </a:p>
        </p:txBody>
      </p:sp>
      <mc:AlternateContent xmlns:mc="http://schemas.openxmlformats.org/markup-compatibility/2006">
        <mc:Choice xmlns:a14="http://schemas.microsoft.com/office/drawing/2010/main" Requires="a14">
          <p:sp>
            <p:nvSpPr>
              <p:cNvPr id="27" name="Rectangle 26"/>
              <p:cNvSpPr/>
              <p:nvPr/>
            </p:nvSpPr>
            <p:spPr>
              <a:xfrm>
                <a:off x="272959" y="5003696"/>
                <a:ext cx="6356099" cy="12627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𝑠</m:t>
                              </m:r>
                            </m:sub>
                          </m:sSub>
                        </m:e>
                      </m:ac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𝑥</m:t>
                          </m:r>
                        </m:e>
                        <m:sub>
                          <m:r>
                            <a:rPr lang="en-US" b="0" i="1" smtClean="0">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𝑠</m:t>
                          </m:r>
                        </m:sub>
                      </m:sSub>
                      <m:r>
                        <a:rPr lang="en-US" b="0" i="1" smtClean="0">
                          <a:latin typeface="Cambria Math" panose="02040503050406030204" pitchFamily="18" charset="0"/>
                        </a:rPr>
                        <m:t>+0∗</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𝑎</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𝑓</m:t>
                              </m:r>
                            </m:sub>
                          </m:sSub>
                        </m:e>
                      </m:acc>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𝑓</m:t>
                          </m:r>
                        </m:sub>
                      </m:sSub>
                      <m:r>
                        <a:rPr lang="en-US" b="0" i="0" smtClean="0">
                          <a:latin typeface="Cambria Math" panose="02040503050406030204" pitchFamily="18" charset="0"/>
                        </a:rPr>
                        <m:t>+</m:t>
                      </m:r>
                      <m:acc>
                        <m:accPr>
                          <m:chr m:val="̇"/>
                          <m:ctrlPr>
                            <a:rPr lang="en-US" i="1">
                              <a:latin typeface="Cambria Math" panose="02040503050406030204" pitchFamily="18" charset="0"/>
                            </a:rPr>
                          </m:ctrlPr>
                        </m:acc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𝑐</m:t>
                                  </m:r>
                                </m:sub>
                              </m:sSub>
                            </m:e>
                          </m:ac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𝑐</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𝑥</m:t>
                              </m:r>
                            </m:e>
                            <m:sub>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m:t>
                              </m:r>
                            </m:sub>
                          </m:sSub>
                        </m:e>
                      </m:acc>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 </m:t>
                          </m:r>
                          <m:r>
                            <a:rPr lang="en-US" i="1">
                              <a:latin typeface="Cambria Math" panose="02040503050406030204" pitchFamily="18" charset="0"/>
                            </a:rPr>
                            <m:t> </m:t>
                          </m:r>
                          <m:r>
                            <a:rPr lang="en-US" i="1">
                              <a:latin typeface="Cambria Math" panose="02040503050406030204" pitchFamily="18" charset="0"/>
                            </a:rPr>
                            <m:t>𝑚</m:t>
                          </m:r>
                        </m:e>
                        <m:sub>
                          <m:r>
                            <a:rPr lang="en-US" i="1">
                              <a:latin typeface="Cambria Math" panose="02040503050406030204" pitchFamily="18" charset="0"/>
                            </a:rPr>
                            <m:t>𝑘𝑓𝑎</m:t>
                          </m:r>
                        </m:sub>
                      </m:sSub>
                      <m:r>
                        <a:rPr lang="en-US" b="0" i="0" smtClean="0">
                          <a:latin typeface="Cambria Math" panose="02040503050406030204" pitchFamily="18" charset="0"/>
                        </a:rPr>
                        <m:t>+0</m:t>
                      </m:r>
                    </m:oMath>
                  </m:oMathPara>
                </a14:m>
                <a:endParaRPr lang="en-US" dirty="0"/>
              </a:p>
              <a:p>
                <a:endParaRPr lang="en-US" dirty="0"/>
              </a:p>
              <a:p>
                <a:r>
                  <a:rPr lang="en-US" dirty="0"/>
                  <a:t>120*0.0005=112*0.00045+18*0.0439*0.00045   +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 </m:t>
                        </m:r>
                        <m:r>
                          <a:rPr lang="en-US" i="1">
                            <a:latin typeface="Cambria Math" panose="02040503050406030204" pitchFamily="18" charset="0"/>
                          </a:rPr>
                          <m:t> </m:t>
                        </m:r>
                        <m:r>
                          <a:rPr lang="en-US" i="1">
                            <a:latin typeface="Cambria Math" panose="02040503050406030204" pitchFamily="18" charset="0"/>
                          </a:rPr>
                          <m:t>𝑚</m:t>
                        </m:r>
                      </m:e>
                      <m:sub>
                        <m:r>
                          <a:rPr lang="en-US" i="1">
                            <a:latin typeface="Cambria Math" panose="02040503050406030204" pitchFamily="18" charset="0"/>
                          </a:rPr>
                          <m:t>𝑘𝑓𝑎</m:t>
                        </m:r>
                      </m:sub>
                    </m:sSub>
                  </m:oMath>
                </a14:m>
                <a:endParaRPr lang="en-US" dirty="0"/>
              </a:p>
              <a:p>
                <a:endParaRPr lang="en-US" dirty="0"/>
              </a:p>
            </p:txBody>
          </p:sp>
        </mc:Choice>
        <mc:Fallback>
          <p:sp>
            <p:nvSpPr>
              <p:cNvPr id="27" name="Rectangle 26"/>
              <p:cNvSpPr>
                <a:spLocks noRot="1" noChangeAspect="1" noMove="1" noResize="1" noEditPoints="1" noAdjustHandles="1" noChangeArrowheads="1" noChangeShapeType="1" noTextEdit="1"/>
              </p:cNvSpPr>
              <p:nvPr/>
            </p:nvSpPr>
            <p:spPr>
              <a:xfrm>
                <a:off x="272959" y="5003696"/>
                <a:ext cx="6356099" cy="1262782"/>
              </a:xfrm>
              <a:prstGeom prst="rect">
                <a:avLst/>
              </a:prstGeom>
              <a:blipFill>
                <a:blip r:embed="rId13"/>
                <a:stretch>
                  <a:fillRect l="-864"/>
                </a:stretch>
              </a:blipFill>
            </p:spPr>
            <p:txBody>
              <a:bodyPr/>
              <a:lstStyle/>
              <a:p>
                <a:r>
                  <a:rPr lang="en-IN">
                    <a:noFill/>
                  </a:rPr>
                  <a:t> </a:t>
                </a:r>
              </a:p>
            </p:txBody>
          </p:sp>
        </mc:Fallback>
      </mc:AlternateContent>
      <p:sp>
        <p:nvSpPr>
          <p:cNvPr id="8" name="Rectangle 7"/>
          <p:cNvSpPr/>
          <p:nvPr/>
        </p:nvSpPr>
        <p:spPr>
          <a:xfrm>
            <a:off x="4635020" y="4607932"/>
            <a:ext cx="3313728" cy="369332"/>
          </a:xfrm>
          <a:prstGeom prst="rect">
            <a:avLst/>
          </a:prstGeom>
        </p:spPr>
        <p:txBody>
          <a:bodyPr wrap="none">
            <a:spAutoFit/>
          </a:bodyPr>
          <a:lstStyle/>
          <a:p>
            <a:r>
              <a:rPr lang="en-US" dirty="0"/>
              <a:t>Adsorbed kanamycin in cell: 0 </a:t>
            </a:r>
          </a:p>
        </p:txBody>
      </p:sp>
      <mc:AlternateContent xmlns:mc="http://schemas.openxmlformats.org/markup-compatibility/2006" xmlns:a14="http://schemas.microsoft.com/office/drawing/2010/main">
        <mc:Choice Requires="a14">
          <p:sp>
            <p:nvSpPr>
              <p:cNvPr id="9" name="Rectangle 8"/>
              <p:cNvSpPr/>
              <p:nvPr/>
            </p:nvSpPr>
            <p:spPr>
              <a:xfrm>
                <a:off x="163961" y="6058772"/>
                <a:ext cx="1923155" cy="3915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a:latin typeface="Cambria Math" panose="02040503050406030204" pitchFamily="18" charset="0"/>
                            </a:rPr>
                            <m:t> </m:t>
                          </m:r>
                          <m:r>
                            <a:rPr lang="en-US" i="1">
                              <a:latin typeface="Cambria Math" panose="02040503050406030204" pitchFamily="18" charset="0"/>
                            </a:rPr>
                            <m:t> </m:t>
                          </m:r>
                          <m:r>
                            <a:rPr lang="en-US" i="1">
                              <a:latin typeface="Cambria Math" panose="02040503050406030204" pitchFamily="18" charset="0"/>
                            </a:rPr>
                            <m:t>𝑚</m:t>
                          </m:r>
                        </m:e>
                        <m:sub>
                          <m:r>
                            <a:rPr lang="en-US" i="1">
                              <a:latin typeface="Cambria Math" panose="02040503050406030204" pitchFamily="18" charset="0"/>
                            </a:rPr>
                            <m:t>𝑘𝑓𝑎</m:t>
                          </m:r>
                        </m:sub>
                      </m:sSub>
                      <m:r>
                        <a:rPr lang="en-US" b="0" i="1" smtClean="0">
                          <a:latin typeface="Cambria Math" panose="02040503050406030204" pitchFamily="18" charset="0"/>
                        </a:rPr>
                        <m:t>=0.00924</m:t>
                      </m:r>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163961" y="6058772"/>
                <a:ext cx="1923155" cy="391582"/>
              </a:xfrm>
              <a:prstGeom prst="rect">
                <a:avLst/>
              </a:prstGeom>
              <a:blipFill>
                <a:blip r:embed="rId14"/>
                <a:stretch>
                  <a:fillRect b="-9375"/>
                </a:stretch>
              </a:blipFill>
            </p:spPr>
            <p:txBody>
              <a:bodyPr/>
              <a:lstStyle/>
              <a:p>
                <a:r>
                  <a:rPr lang="en-US">
                    <a:noFill/>
                  </a:rPr>
                  <a:t> </a:t>
                </a:r>
              </a:p>
            </p:txBody>
          </p:sp>
        </mc:Fallback>
      </mc:AlternateContent>
      <p:sp>
        <p:nvSpPr>
          <p:cNvPr id="34" name="Rectangle 33"/>
          <p:cNvSpPr/>
          <p:nvPr/>
        </p:nvSpPr>
        <p:spPr>
          <a:xfrm>
            <a:off x="4892502" y="6073491"/>
            <a:ext cx="6837128" cy="369332"/>
          </a:xfrm>
          <a:prstGeom prst="rect">
            <a:avLst/>
          </a:prstGeom>
        </p:spPr>
        <p:txBody>
          <a:bodyPr wrap="none">
            <a:spAutoFit/>
          </a:bodyPr>
          <a:lstStyle/>
          <a:p>
            <a:r>
              <a:rPr lang="en-US" dirty="0">
                <a:solidFill>
                  <a:srgbClr val="FF0000"/>
                </a:solidFill>
                <a:latin typeface="Times New Roman" panose="02020603050405020304" pitchFamily="18" charset="0"/>
              </a:rPr>
              <a:t>Kanamycin is absorbed per kg filter aid=0.00924/10=9.24 x 10</a:t>
            </a:r>
            <a:r>
              <a:rPr lang="en-US" baseline="30000" dirty="0">
                <a:solidFill>
                  <a:srgbClr val="FF0000"/>
                </a:solidFill>
                <a:latin typeface="Times New Roman" panose="02020603050405020304" pitchFamily="18" charset="0"/>
              </a:rPr>
              <a:t>-4</a:t>
            </a:r>
            <a:r>
              <a:rPr lang="en-US" dirty="0">
                <a:solidFill>
                  <a:srgbClr val="FF0000"/>
                </a:solidFill>
                <a:latin typeface="Times New Roman" panose="02020603050405020304" pitchFamily="18" charset="0"/>
              </a:rPr>
              <a:t> kg/kg</a:t>
            </a:r>
            <a:endParaRPr lang="en-US" b="1" dirty="0">
              <a:solidFill>
                <a:srgbClr val="FF0000"/>
              </a:solidFill>
            </a:endParaRPr>
          </a:p>
        </p:txBody>
      </p:sp>
    </p:spTree>
    <p:extLst>
      <p:ext uri="{BB962C8B-B14F-4D97-AF65-F5344CB8AC3E}">
        <p14:creationId xmlns:p14="http://schemas.microsoft.com/office/powerpoint/2010/main" val="1483705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9725" y="599608"/>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Adsorption (equilibrium </a:t>
            </a:r>
            <a:r>
              <a:rPr lang="en-US" sz="3600" dirty="0">
                <a:solidFill>
                  <a:schemeClr val="bg1"/>
                </a:solidFill>
              </a:rPr>
              <a:t>solid-fluid)</a:t>
            </a:r>
          </a:p>
        </p:txBody>
      </p:sp>
      <p:sp>
        <p:nvSpPr>
          <p:cNvPr id="3" name="Content Placeholder 2"/>
          <p:cNvSpPr txBox="1">
            <a:spLocks/>
          </p:cNvSpPr>
          <p:nvPr/>
        </p:nvSpPr>
        <p:spPr>
          <a:xfrm>
            <a:off x="1251678" y="1265129"/>
            <a:ext cx="10178322" cy="1883020"/>
          </a:xfrm>
          <a:prstGeom prst="rect">
            <a:avLst/>
          </a:prstGeom>
        </p:spPr>
        <p:txBody>
          <a:bodyP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chemeClr val="tx1">
                    <a:lumMod val="95000"/>
                    <a:lumOff val="5000"/>
                  </a:schemeClr>
                </a:solidFill>
              </a:rPr>
              <a:t>Attraction of chemical species in gases or liquids to the surface of solids is the basis of ADSORPTION separation processes</a:t>
            </a:r>
          </a:p>
          <a:p>
            <a:r>
              <a:rPr lang="en-US" dirty="0">
                <a:solidFill>
                  <a:schemeClr val="tx1">
                    <a:lumMod val="95000"/>
                    <a:lumOff val="5000"/>
                  </a:schemeClr>
                </a:solidFill>
              </a:rPr>
              <a:t>Adsorption is a process in which molecules </a:t>
            </a:r>
            <a:r>
              <a:rPr lang="en-US" dirty="0">
                <a:solidFill>
                  <a:srgbClr val="FF0000"/>
                </a:solidFill>
              </a:rPr>
              <a:t>from gas (or liquid) </a:t>
            </a:r>
            <a:r>
              <a:rPr lang="en-US" dirty="0">
                <a:solidFill>
                  <a:schemeClr val="tx1">
                    <a:lumMod val="95000"/>
                    <a:lumOff val="5000"/>
                  </a:schemeClr>
                </a:solidFill>
              </a:rPr>
              <a:t>phase land on, interact and attached to solid surface.</a:t>
            </a:r>
          </a:p>
          <a:p>
            <a:r>
              <a:rPr lang="en-US" dirty="0">
                <a:solidFill>
                  <a:schemeClr val="tx1">
                    <a:lumMod val="95000"/>
                    <a:lumOff val="5000"/>
                  </a:schemeClr>
                </a:solidFill>
              </a:rPr>
              <a:t>Attachment : physical (van de Waal force) or chemical adsorption</a:t>
            </a:r>
          </a:p>
        </p:txBody>
      </p:sp>
      <p:pic>
        <p:nvPicPr>
          <p:cNvPr id="14" name="Picture 2" descr="Image result for adsorp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3672" y="3019426"/>
            <a:ext cx="4458504" cy="1857374"/>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7575099" y="3263203"/>
            <a:ext cx="3724096" cy="923330"/>
          </a:xfrm>
          <a:prstGeom prst="rect">
            <a:avLst/>
          </a:prstGeom>
        </p:spPr>
        <p:txBody>
          <a:bodyPr wrap="none">
            <a:spAutoFit/>
          </a:bodyPr>
          <a:lstStyle/>
          <a:p>
            <a:pPr defTabSz="914400"/>
            <a:r>
              <a:rPr lang="en-US" dirty="0">
                <a:solidFill>
                  <a:prstClr val="black">
                    <a:lumMod val="95000"/>
                    <a:lumOff val="5000"/>
                  </a:prstClr>
                </a:solidFill>
              </a:rPr>
              <a:t>Adsorbent:   solid surface</a:t>
            </a:r>
          </a:p>
          <a:p>
            <a:pPr defTabSz="914400"/>
            <a:r>
              <a:rPr lang="en-US" dirty="0" err="1">
                <a:solidFill>
                  <a:prstClr val="black">
                    <a:lumMod val="95000"/>
                    <a:lumOff val="5000"/>
                  </a:prstClr>
                </a:solidFill>
              </a:rPr>
              <a:t>Adsorbate</a:t>
            </a:r>
            <a:r>
              <a:rPr lang="en-US" dirty="0">
                <a:solidFill>
                  <a:prstClr val="black">
                    <a:lumMod val="95000"/>
                    <a:lumOff val="5000"/>
                  </a:prstClr>
                </a:solidFill>
              </a:rPr>
              <a:t>:   component attracted </a:t>
            </a:r>
          </a:p>
          <a:p>
            <a:pPr defTabSz="914400"/>
            <a:r>
              <a:rPr lang="en-US" dirty="0">
                <a:solidFill>
                  <a:prstClr val="black">
                    <a:lumMod val="95000"/>
                    <a:lumOff val="5000"/>
                  </a:prstClr>
                </a:solidFill>
              </a:rPr>
              <a:t>                    to the solid surface</a:t>
            </a:r>
          </a:p>
        </p:txBody>
      </p:sp>
      <p:sp>
        <p:nvSpPr>
          <p:cNvPr id="17" name="Rectangle 16"/>
          <p:cNvSpPr/>
          <p:nvPr/>
        </p:nvSpPr>
        <p:spPr>
          <a:xfrm>
            <a:off x="5442823" y="4389820"/>
            <a:ext cx="1330814" cy="369332"/>
          </a:xfrm>
          <a:prstGeom prst="rect">
            <a:avLst/>
          </a:prstGeom>
        </p:spPr>
        <p:txBody>
          <a:bodyPr wrap="none">
            <a:spAutoFit/>
          </a:bodyPr>
          <a:lstStyle/>
          <a:p>
            <a:pPr defTabSz="914400"/>
            <a:r>
              <a:rPr lang="en-US" dirty="0">
                <a:solidFill>
                  <a:srgbClr val="00B050"/>
                </a:solidFill>
                <a:latin typeface="Gill Sans MT" panose="020B0502020104020203"/>
              </a:rPr>
              <a:t>(Adsorbent)</a:t>
            </a:r>
          </a:p>
        </p:txBody>
      </p:sp>
      <p:sp>
        <p:nvSpPr>
          <p:cNvPr id="18" name="Rectangle 17"/>
          <p:cNvSpPr/>
          <p:nvPr/>
        </p:nvSpPr>
        <p:spPr>
          <a:xfrm>
            <a:off x="5596512" y="3578781"/>
            <a:ext cx="1313180" cy="369332"/>
          </a:xfrm>
          <a:prstGeom prst="rect">
            <a:avLst/>
          </a:prstGeom>
        </p:spPr>
        <p:txBody>
          <a:bodyPr wrap="none">
            <a:spAutoFit/>
          </a:bodyPr>
          <a:lstStyle/>
          <a:p>
            <a:pPr defTabSz="914400"/>
            <a:r>
              <a:rPr lang="en-US" dirty="0">
                <a:solidFill>
                  <a:srgbClr val="FF0000"/>
                </a:solidFill>
                <a:latin typeface="Gill Sans MT" panose="020B0502020104020203"/>
              </a:rPr>
              <a:t>(</a:t>
            </a:r>
            <a:r>
              <a:rPr lang="en-US" dirty="0" err="1">
                <a:solidFill>
                  <a:srgbClr val="FF0000"/>
                </a:solidFill>
                <a:latin typeface="Gill Sans MT" panose="020B0502020104020203"/>
              </a:rPr>
              <a:t>Adsorbate</a:t>
            </a:r>
            <a:r>
              <a:rPr lang="en-US" dirty="0">
                <a:solidFill>
                  <a:srgbClr val="FF0000"/>
                </a:solidFill>
                <a:latin typeface="Gill Sans MT" panose="020B0502020104020203"/>
              </a:rPr>
              <a:t>)</a:t>
            </a:r>
          </a:p>
        </p:txBody>
      </p:sp>
      <p:sp>
        <p:nvSpPr>
          <p:cNvPr id="19" name="Rectangle 18"/>
          <p:cNvSpPr/>
          <p:nvPr/>
        </p:nvSpPr>
        <p:spPr>
          <a:xfrm>
            <a:off x="1581149" y="5010835"/>
            <a:ext cx="10186129" cy="1754326"/>
          </a:xfrm>
          <a:prstGeom prst="rect">
            <a:avLst/>
          </a:prstGeom>
        </p:spPr>
        <p:txBody>
          <a:bodyPr wrap="square">
            <a:spAutoFit/>
          </a:bodyPr>
          <a:lstStyle/>
          <a:p>
            <a:pPr defTabSz="914400"/>
            <a:r>
              <a:rPr lang="en-US" dirty="0">
                <a:solidFill>
                  <a:prstClr val="black">
                    <a:lumMod val="95000"/>
                    <a:lumOff val="5000"/>
                  </a:prstClr>
                </a:solidFill>
              </a:rPr>
              <a:t>Example: </a:t>
            </a:r>
          </a:p>
          <a:p>
            <a:pPr marL="285750" indent="-285750" defTabSz="914400">
              <a:buFont typeface="Wingdings" panose="05000000000000000000" pitchFamily="2" charset="2"/>
              <a:buChar char="q"/>
            </a:pPr>
            <a:r>
              <a:rPr lang="en-US" dirty="0">
                <a:solidFill>
                  <a:prstClr val="black">
                    <a:lumMod val="95000"/>
                    <a:lumOff val="5000"/>
                  </a:prstClr>
                </a:solidFill>
              </a:rPr>
              <a:t>compressed air dried and purified by passing through a bed of calcium chloride to  remove water vapor and then through a bed of activated carbon to separate hydrocarbons for breathing</a:t>
            </a:r>
          </a:p>
          <a:p>
            <a:pPr marL="285750" indent="-285750" defTabSz="914400">
              <a:buFont typeface="Wingdings" panose="05000000000000000000" pitchFamily="2" charset="2"/>
              <a:buChar char="q"/>
            </a:pPr>
            <a:r>
              <a:rPr lang="en-US" dirty="0">
                <a:solidFill>
                  <a:prstClr val="black">
                    <a:lumMod val="95000"/>
                    <a:lumOff val="5000"/>
                  </a:prstClr>
                </a:solidFill>
              </a:rPr>
              <a:t>Recovery of protein and enzymes by adsorption on resin</a:t>
            </a:r>
          </a:p>
          <a:p>
            <a:pPr marL="285750" indent="-285750" defTabSz="914400">
              <a:buFont typeface="Wingdings" panose="05000000000000000000" pitchFamily="2" charset="2"/>
              <a:buChar char="q"/>
            </a:pPr>
            <a:r>
              <a:rPr lang="en-US" dirty="0">
                <a:solidFill>
                  <a:prstClr val="black">
                    <a:lumMod val="95000"/>
                    <a:lumOff val="5000"/>
                  </a:prstClr>
                </a:solidFill>
              </a:rPr>
              <a:t>Drying of transformer oil by silica gel</a:t>
            </a:r>
          </a:p>
          <a:p>
            <a:pPr defTabSz="914400"/>
            <a:endParaRPr lang="en-US" dirty="0">
              <a:solidFill>
                <a:prstClr val="black">
                  <a:lumMod val="95000"/>
                  <a:lumOff val="5000"/>
                </a:prstClr>
              </a:solidFill>
              <a:latin typeface="Gill Sans MT" panose="020B0502020104020203"/>
            </a:endParaRPr>
          </a:p>
        </p:txBody>
      </p:sp>
    </p:spTree>
    <p:extLst>
      <p:ext uri="{BB962C8B-B14F-4D97-AF65-F5344CB8AC3E}">
        <p14:creationId xmlns:p14="http://schemas.microsoft.com/office/powerpoint/2010/main" val="3823437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2"/>
              <p:cNvSpPr txBox="1">
                <a:spLocks/>
              </p:cNvSpPr>
              <p:nvPr/>
            </p:nvSpPr>
            <p:spPr>
              <a:xfrm>
                <a:off x="934033" y="958011"/>
                <a:ext cx="7914000" cy="5991225"/>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The adsorption </a:t>
                </a:r>
                <a:r>
                  <a:rPr lang="en-US" dirty="0">
                    <a:solidFill>
                      <a:srgbClr val="FF0000"/>
                    </a:solidFill>
                  </a:rPr>
                  <a:t>depends on the concentration (gas or liquid) or partial pressure </a:t>
                </a:r>
                <a:r>
                  <a:rPr lang="en-US" dirty="0"/>
                  <a:t>(for gas) of </a:t>
                </a:r>
                <a:r>
                  <a:rPr lang="en-US" dirty="0" err="1">
                    <a:solidFill>
                      <a:srgbClr val="FF0000"/>
                    </a:solidFill>
                  </a:rPr>
                  <a:t>adsorbate</a:t>
                </a:r>
                <a:endParaRPr lang="en-US" dirty="0">
                  <a:solidFill>
                    <a:srgbClr val="FF0000"/>
                  </a:solidFill>
                </a:endParaRPr>
              </a:p>
              <a:p>
                <a:r>
                  <a:rPr lang="en-US" dirty="0"/>
                  <a:t>It depends on </a:t>
                </a:r>
                <a:r>
                  <a:rPr lang="en-US" dirty="0">
                    <a:solidFill>
                      <a:srgbClr val="00B0F0"/>
                    </a:solidFill>
                  </a:rPr>
                  <a:t>temperature </a:t>
                </a:r>
              </a:p>
              <a:p>
                <a:r>
                  <a:rPr lang="en-US" b="1" dirty="0">
                    <a:solidFill>
                      <a:srgbClr val="FF0000"/>
                    </a:solidFill>
                  </a:rPr>
                  <a:t>Adsorption equilibrium: </a:t>
                </a:r>
                <a:r>
                  <a:rPr lang="en-US" dirty="0"/>
                  <a:t>adsorption equilibrium data on a specific adsorbent are often taken at a specific temperature and referred to as adsorption isotherms. </a:t>
                </a:r>
              </a:p>
              <a:p>
                <a:endParaRPr lang="en-US" dirty="0"/>
              </a:p>
              <a:p>
                <a:pPr marL="0" indent="0">
                  <a:buFont typeface="Wingdings 2" panose="05020102010507070707" pitchFamily="18" charset="2"/>
                  <a:buNone/>
                </a:pPr>
                <a:r>
                  <a:rPr lang="en-US" u="sng" dirty="0" err="1">
                    <a:solidFill>
                      <a:srgbClr val="00B0F0"/>
                    </a:solidFill>
                  </a:rPr>
                  <a:t>Freundlich</a:t>
                </a:r>
                <a:r>
                  <a:rPr lang="en-US" u="sng" dirty="0">
                    <a:solidFill>
                      <a:srgbClr val="00B0F0"/>
                    </a:solidFill>
                  </a:rPr>
                  <a:t> isotherm </a:t>
                </a:r>
              </a:p>
              <a:p>
                <a:endParaRPr lang="en-US" dirty="0"/>
              </a:p>
              <a:p>
                <a:endParaRPr lang="en-US" dirty="0"/>
              </a:p>
              <a:p>
                <a:endParaRPr lang="en-US" b="1" dirty="0"/>
              </a:p>
              <a:p>
                <a:endParaRPr lang="en-US" dirty="0"/>
              </a:p>
              <a:p>
                <a:pPr marL="0" indent="0">
                  <a:buFont typeface="Wingdings 2" panose="05020102010507070707" pitchFamily="18" charset="2"/>
                  <a:buNone/>
                </a:pPr>
                <a:r>
                  <a:rPr lang="en-US" u="sng" dirty="0">
                    <a:solidFill>
                      <a:srgbClr val="7030A0"/>
                    </a:solidFill>
                  </a:rPr>
                  <a:t>Langmuir isotherm</a:t>
                </a:r>
                <a:r>
                  <a:rPr lang="en-US" dirty="0">
                    <a:solidFill>
                      <a:srgbClr val="7030A0"/>
                    </a:solidFill>
                  </a:rPr>
                  <a:t>:  </a:t>
                </a:r>
                <a14:m>
                  <m:oMath xmlns:m="http://schemas.openxmlformats.org/officeDocument/2006/math">
                    <m:sSubSup>
                      <m:sSubSupPr>
                        <m:ctrlPr>
                          <a:rPr lang="en-US" b="1" i="1">
                            <a:solidFill>
                              <a:schemeClr val="tx1">
                                <a:lumMod val="95000"/>
                                <a:lumOff val="5000"/>
                              </a:schemeClr>
                            </a:solidFill>
                            <a:latin typeface="Cambria Math" panose="02040503050406030204" pitchFamily="18" charset="0"/>
                          </a:rPr>
                        </m:ctrlPr>
                      </m:sSubSupPr>
                      <m:e>
                        <m:r>
                          <a:rPr lang="en-US" b="1" i="1">
                            <a:solidFill>
                              <a:schemeClr val="tx1">
                                <a:lumMod val="95000"/>
                                <a:lumOff val="5000"/>
                              </a:schemeClr>
                            </a:solidFill>
                            <a:latin typeface="Cambria Math" panose="02040503050406030204" pitchFamily="18" charset="0"/>
                          </a:rPr>
                          <m:t> </m:t>
                        </m:r>
                        <m:r>
                          <a:rPr lang="en-US" b="1" i="1">
                            <a:solidFill>
                              <a:schemeClr val="tx1">
                                <a:lumMod val="95000"/>
                                <a:lumOff val="5000"/>
                              </a:schemeClr>
                            </a:solidFill>
                            <a:latin typeface="Cambria Math" panose="02040503050406030204" pitchFamily="18" charset="0"/>
                          </a:rPr>
                          <m:t>𝒒</m:t>
                        </m:r>
                      </m:e>
                      <m:sub>
                        <m:r>
                          <a:rPr lang="en-US" b="1" i="1">
                            <a:solidFill>
                              <a:schemeClr val="tx1">
                                <a:lumMod val="95000"/>
                                <a:lumOff val="5000"/>
                              </a:schemeClr>
                            </a:solidFill>
                            <a:latin typeface="Cambria Math" panose="02040503050406030204" pitchFamily="18" charset="0"/>
                          </a:rPr>
                          <m:t>𝑨</m:t>
                        </m:r>
                      </m:sub>
                      <m:sup>
                        <m:r>
                          <a:rPr lang="en-US" b="1" i="1">
                            <a:solidFill>
                              <a:schemeClr val="tx1">
                                <a:lumMod val="95000"/>
                                <a:lumOff val="5000"/>
                              </a:schemeClr>
                            </a:solidFill>
                            <a:latin typeface="Cambria Math" panose="02040503050406030204" pitchFamily="18" charset="0"/>
                          </a:rPr>
                          <m:t>∗</m:t>
                        </m:r>
                      </m:sup>
                    </m:sSubSup>
                    <m:r>
                      <a:rPr lang="en-US" b="1" i="1">
                        <a:solidFill>
                          <a:schemeClr val="tx1">
                            <a:lumMod val="95000"/>
                            <a:lumOff val="5000"/>
                          </a:schemeClr>
                        </a:solidFill>
                        <a:latin typeface="Cambria Math" panose="02040503050406030204" pitchFamily="18" charset="0"/>
                      </a:rPr>
                      <m:t>=</m:t>
                    </m:r>
                    <m:f>
                      <m:fPr>
                        <m:ctrlPr>
                          <a:rPr lang="en-US" b="1" i="1" smtClean="0">
                            <a:solidFill>
                              <a:schemeClr val="tx1">
                                <a:lumMod val="95000"/>
                                <a:lumOff val="5000"/>
                              </a:schemeClr>
                            </a:solidFill>
                            <a:latin typeface="Cambria Math" panose="02040503050406030204" pitchFamily="18" charset="0"/>
                          </a:rPr>
                        </m:ctrlPr>
                      </m:fPr>
                      <m:num>
                        <m:r>
                          <a:rPr lang="en-US" b="1" i="1" smtClean="0">
                            <a:solidFill>
                              <a:schemeClr val="tx1">
                                <a:lumMod val="95000"/>
                                <a:lumOff val="5000"/>
                              </a:schemeClr>
                            </a:solidFill>
                            <a:latin typeface="Cambria Math" panose="02040503050406030204" pitchFamily="18" charset="0"/>
                          </a:rPr>
                          <m:t>𝒂</m:t>
                        </m:r>
                        <m:sSub>
                          <m:sSubPr>
                            <m:ctrlPr>
                              <a:rPr lang="en-US" b="1" i="1" smtClean="0">
                                <a:solidFill>
                                  <a:schemeClr val="tx1">
                                    <a:lumMod val="95000"/>
                                    <a:lumOff val="5000"/>
                                  </a:schemeClr>
                                </a:solidFill>
                                <a:latin typeface="Cambria Math" panose="02040503050406030204" pitchFamily="18" charset="0"/>
                              </a:rPr>
                            </m:ctrlPr>
                          </m:sSubPr>
                          <m:e>
                            <m:r>
                              <a:rPr lang="en-US" b="1" i="1" smtClean="0">
                                <a:solidFill>
                                  <a:schemeClr val="tx1">
                                    <a:lumMod val="95000"/>
                                    <a:lumOff val="5000"/>
                                  </a:schemeClr>
                                </a:solidFill>
                                <a:latin typeface="Cambria Math" panose="02040503050406030204" pitchFamily="18" charset="0"/>
                              </a:rPr>
                              <m:t>𝑲</m:t>
                            </m:r>
                          </m:e>
                          <m:sub>
                            <m:r>
                              <a:rPr lang="en-US" b="1" i="1" smtClean="0">
                                <a:solidFill>
                                  <a:schemeClr val="tx1">
                                    <a:lumMod val="95000"/>
                                    <a:lumOff val="5000"/>
                                  </a:schemeClr>
                                </a:solidFill>
                                <a:latin typeface="Cambria Math" panose="02040503050406030204" pitchFamily="18" charset="0"/>
                              </a:rPr>
                              <m:t>𝑳</m:t>
                            </m:r>
                          </m:sub>
                        </m:sSub>
                        <m:sSub>
                          <m:sSubPr>
                            <m:ctrlPr>
                              <a:rPr lang="en-US" b="1" i="1">
                                <a:solidFill>
                                  <a:schemeClr val="tx1">
                                    <a:lumMod val="95000"/>
                                    <a:lumOff val="5000"/>
                                  </a:schemeClr>
                                </a:solidFill>
                                <a:latin typeface="Cambria Math" panose="02040503050406030204" pitchFamily="18" charset="0"/>
                              </a:rPr>
                            </m:ctrlPr>
                          </m:sSubPr>
                          <m:e>
                            <m:r>
                              <a:rPr lang="en-US" b="1" i="1">
                                <a:solidFill>
                                  <a:schemeClr val="tx1">
                                    <a:lumMod val="95000"/>
                                    <a:lumOff val="5000"/>
                                  </a:schemeClr>
                                </a:solidFill>
                                <a:latin typeface="Cambria Math" panose="02040503050406030204" pitchFamily="18" charset="0"/>
                              </a:rPr>
                              <m:t>𝑪</m:t>
                            </m:r>
                          </m:e>
                          <m:sub>
                            <m:r>
                              <a:rPr lang="en-US" b="1" i="1">
                                <a:solidFill>
                                  <a:schemeClr val="tx1">
                                    <a:lumMod val="95000"/>
                                    <a:lumOff val="5000"/>
                                  </a:schemeClr>
                                </a:solidFill>
                                <a:latin typeface="Cambria Math" panose="02040503050406030204" pitchFamily="18" charset="0"/>
                              </a:rPr>
                              <m:t>𝑨</m:t>
                            </m:r>
                            <m:r>
                              <a:rPr lang="en-US" b="1" i="1">
                                <a:solidFill>
                                  <a:schemeClr val="tx1">
                                    <a:lumMod val="95000"/>
                                    <a:lumOff val="5000"/>
                                  </a:schemeClr>
                                </a:solidFill>
                                <a:latin typeface="Cambria Math" panose="02040503050406030204" pitchFamily="18" charset="0"/>
                              </a:rPr>
                              <m:t> </m:t>
                            </m:r>
                          </m:sub>
                        </m:sSub>
                      </m:num>
                      <m:den>
                        <m:r>
                          <a:rPr lang="en-US" b="1" i="1" smtClean="0">
                            <a:solidFill>
                              <a:schemeClr val="tx1">
                                <a:lumMod val="95000"/>
                                <a:lumOff val="5000"/>
                              </a:schemeClr>
                            </a:solidFill>
                            <a:latin typeface="Cambria Math" panose="02040503050406030204" pitchFamily="18" charset="0"/>
                          </a:rPr>
                          <m:t>𝟏</m:t>
                        </m:r>
                        <m:r>
                          <a:rPr lang="en-US" b="1" i="1" smtClean="0">
                            <a:solidFill>
                              <a:schemeClr val="tx1">
                                <a:lumMod val="95000"/>
                                <a:lumOff val="5000"/>
                              </a:schemeClr>
                            </a:solidFill>
                            <a:latin typeface="Cambria Math" panose="02040503050406030204" pitchFamily="18" charset="0"/>
                          </a:rPr>
                          <m:t>+</m:t>
                        </m:r>
                        <m:sSub>
                          <m:sSubPr>
                            <m:ctrlPr>
                              <a:rPr lang="en-US" b="1" i="1">
                                <a:solidFill>
                                  <a:schemeClr val="tx1">
                                    <a:lumMod val="95000"/>
                                    <a:lumOff val="5000"/>
                                  </a:schemeClr>
                                </a:solidFill>
                                <a:latin typeface="Cambria Math" panose="02040503050406030204" pitchFamily="18" charset="0"/>
                              </a:rPr>
                            </m:ctrlPr>
                          </m:sSubPr>
                          <m:e>
                            <m:r>
                              <a:rPr lang="en-US" b="1" i="1">
                                <a:solidFill>
                                  <a:schemeClr val="tx1">
                                    <a:lumMod val="95000"/>
                                    <a:lumOff val="5000"/>
                                  </a:schemeClr>
                                </a:solidFill>
                                <a:latin typeface="Cambria Math" panose="02040503050406030204" pitchFamily="18" charset="0"/>
                              </a:rPr>
                              <m:t>𝑲</m:t>
                            </m:r>
                          </m:e>
                          <m:sub>
                            <m:r>
                              <a:rPr lang="en-US" b="1" i="1">
                                <a:solidFill>
                                  <a:schemeClr val="tx1">
                                    <a:lumMod val="95000"/>
                                    <a:lumOff val="5000"/>
                                  </a:schemeClr>
                                </a:solidFill>
                                <a:latin typeface="Cambria Math" panose="02040503050406030204" pitchFamily="18" charset="0"/>
                              </a:rPr>
                              <m:t>𝑳</m:t>
                            </m:r>
                          </m:sub>
                        </m:sSub>
                        <m:sSub>
                          <m:sSubPr>
                            <m:ctrlPr>
                              <a:rPr lang="en-US" b="1" i="1">
                                <a:solidFill>
                                  <a:schemeClr val="tx1">
                                    <a:lumMod val="95000"/>
                                    <a:lumOff val="5000"/>
                                  </a:schemeClr>
                                </a:solidFill>
                                <a:latin typeface="Cambria Math" panose="02040503050406030204" pitchFamily="18" charset="0"/>
                              </a:rPr>
                            </m:ctrlPr>
                          </m:sSubPr>
                          <m:e>
                            <m:r>
                              <a:rPr lang="en-US" b="1" i="1">
                                <a:solidFill>
                                  <a:schemeClr val="tx1">
                                    <a:lumMod val="95000"/>
                                    <a:lumOff val="5000"/>
                                  </a:schemeClr>
                                </a:solidFill>
                                <a:latin typeface="Cambria Math" panose="02040503050406030204" pitchFamily="18" charset="0"/>
                              </a:rPr>
                              <m:t>𝑪</m:t>
                            </m:r>
                          </m:e>
                          <m:sub>
                            <m:r>
                              <a:rPr lang="en-US" b="1" i="1">
                                <a:solidFill>
                                  <a:schemeClr val="tx1">
                                    <a:lumMod val="95000"/>
                                    <a:lumOff val="5000"/>
                                  </a:schemeClr>
                                </a:solidFill>
                                <a:latin typeface="Cambria Math" panose="02040503050406030204" pitchFamily="18" charset="0"/>
                              </a:rPr>
                              <m:t>𝑨</m:t>
                            </m:r>
                            <m:r>
                              <a:rPr lang="en-US" b="1" i="1">
                                <a:solidFill>
                                  <a:schemeClr val="tx1">
                                    <a:lumMod val="95000"/>
                                    <a:lumOff val="5000"/>
                                  </a:schemeClr>
                                </a:solidFill>
                                <a:latin typeface="Cambria Math" panose="02040503050406030204" pitchFamily="18" charset="0"/>
                              </a:rPr>
                              <m:t> </m:t>
                            </m:r>
                          </m:sub>
                        </m:sSub>
                      </m:den>
                    </m:f>
                  </m:oMath>
                </a14:m>
                <a:r>
                  <a:rPr lang="en-US" dirty="0"/>
                  <a:t>      or  </a:t>
                </a:r>
                <a14:m>
                  <m:oMath xmlns:m="http://schemas.openxmlformats.org/officeDocument/2006/math">
                    <m:sSubSup>
                      <m:sSubSupPr>
                        <m:ctrlPr>
                          <a:rPr lang="en-US" b="1" i="1">
                            <a:solidFill>
                              <a:schemeClr val="tx1">
                                <a:lumMod val="95000"/>
                                <a:lumOff val="5000"/>
                              </a:schemeClr>
                            </a:solidFill>
                            <a:latin typeface="Cambria Math" panose="02040503050406030204" pitchFamily="18" charset="0"/>
                          </a:rPr>
                        </m:ctrlPr>
                      </m:sSubSupPr>
                      <m:e>
                        <m:r>
                          <a:rPr lang="en-US" b="1" i="1">
                            <a:solidFill>
                              <a:schemeClr val="tx1">
                                <a:lumMod val="95000"/>
                                <a:lumOff val="5000"/>
                              </a:schemeClr>
                            </a:solidFill>
                            <a:latin typeface="Cambria Math" panose="02040503050406030204" pitchFamily="18" charset="0"/>
                          </a:rPr>
                          <m:t> </m:t>
                        </m:r>
                        <m:r>
                          <a:rPr lang="en-US" b="1" i="1">
                            <a:solidFill>
                              <a:schemeClr val="tx1">
                                <a:lumMod val="95000"/>
                                <a:lumOff val="5000"/>
                              </a:schemeClr>
                            </a:solidFill>
                            <a:latin typeface="Cambria Math" panose="02040503050406030204" pitchFamily="18" charset="0"/>
                          </a:rPr>
                          <m:t>𝒒</m:t>
                        </m:r>
                      </m:e>
                      <m:sub>
                        <m:r>
                          <a:rPr lang="en-US" b="1" i="1">
                            <a:solidFill>
                              <a:schemeClr val="tx1">
                                <a:lumMod val="95000"/>
                                <a:lumOff val="5000"/>
                              </a:schemeClr>
                            </a:solidFill>
                            <a:latin typeface="Cambria Math" panose="02040503050406030204" pitchFamily="18" charset="0"/>
                          </a:rPr>
                          <m:t>𝑨</m:t>
                        </m:r>
                      </m:sub>
                      <m:sup>
                        <m:r>
                          <a:rPr lang="en-US" b="1" i="1">
                            <a:solidFill>
                              <a:schemeClr val="tx1">
                                <a:lumMod val="95000"/>
                                <a:lumOff val="5000"/>
                              </a:schemeClr>
                            </a:solidFill>
                            <a:latin typeface="Cambria Math" panose="02040503050406030204" pitchFamily="18" charset="0"/>
                          </a:rPr>
                          <m:t>∗</m:t>
                        </m:r>
                      </m:sup>
                    </m:sSubSup>
                    <m:r>
                      <a:rPr lang="en-US" b="1" i="1">
                        <a:solidFill>
                          <a:schemeClr val="tx1">
                            <a:lumMod val="95000"/>
                            <a:lumOff val="5000"/>
                          </a:schemeClr>
                        </a:solidFill>
                        <a:latin typeface="Cambria Math" panose="02040503050406030204" pitchFamily="18" charset="0"/>
                      </a:rPr>
                      <m:t>=</m:t>
                    </m:r>
                    <m:f>
                      <m:fPr>
                        <m:ctrlPr>
                          <a:rPr lang="en-US" b="1" i="1">
                            <a:solidFill>
                              <a:schemeClr val="tx1">
                                <a:lumMod val="95000"/>
                                <a:lumOff val="5000"/>
                              </a:schemeClr>
                            </a:solidFill>
                            <a:latin typeface="Cambria Math" panose="02040503050406030204" pitchFamily="18" charset="0"/>
                          </a:rPr>
                        </m:ctrlPr>
                      </m:fPr>
                      <m:num>
                        <m:r>
                          <a:rPr lang="en-US" b="1" i="1">
                            <a:solidFill>
                              <a:schemeClr val="tx1">
                                <a:lumMod val="95000"/>
                                <a:lumOff val="5000"/>
                              </a:schemeClr>
                            </a:solidFill>
                            <a:latin typeface="Cambria Math" panose="02040503050406030204" pitchFamily="18" charset="0"/>
                          </a:rPr>
                          <m:t>𝒂</m:t>
                        </m:r>
                        <m:sSubSup>
                          <m:sSubSupPr>
                            <m:ctrlPr>
                              <a:rPr lang="en-US" b="1" i="1" smtClean="0">
                                <a:solidFill>
                                  <a:schemeClr val="tx1">
                                    <a:lumMod val="95000"/>
                                    <a:lumOff val="5000"/>
                                  </a:schemeClr>
                                </a:solidFill>
                                <a:latin typeface="Cambria Math" panose="02040503050406030204" pitchFamily="18" charset="0"/>
                              </a:rPr>
                            </m:ctrlPr>
                          </m:sSubSupPr>
                          <m:e>
                            <m:r>
                              <a:rPr lang="en-US" b="1" i="1" smtClean="0">
                                <a:solidFill>
                                  <a:schemeClr val="tx1">
                                    <a:lumMod val="95000"/>
                                    <a:lumOff val="5000"/>
                                  </a:schemeClr>
                                </a:solidFill>
                                <a:latin typeface="Cambria Math" panose="02040503050406030204" pitchFamily="18" charset="0"/>
                              </a:rPr>
                              <m:t>𝑲</m:t>
                            </m:r>
                          </m:e>
                          <m:sub>
                            <m:r>
                              <a:rPr lang="en-US" b="1" i="1" smtClean="0">
                                <a:solidFill>
                                  <a:schemeClr val="tx1">
                                    <a:lumMod val="95000"/>
                                    <a:lumOff val="5000"/>
                                  </a:schemeClr>
                                </a:solidFill>
                                <a:latin typeface="Cambria Math" panose="02040503050406030204" pitchFamily="18" charset="0"/>
                              </a:rPr>
                              <m:t>𝑳</m:t>
                            </m:r>
                          </m:sub>
                          <m:sup>
                            <m:r>
                              <a:rPr lang="en-US" b="1" i="1" smtClean="0">
                                <a:solidFill>
                                  <a:schemeClr val="tx1">
                                    <a:lumMod val="95000"/>
                                    <a:lumOff val="5000"/>
                                  </a:schemeClr>
                                </a:solidFill>
                                <a:latin typeface="Cambria Math" panose="02040503050406030204" pitchFamily="18" charset="0"/>
                              </a:rPr>
                              <m:t>′</m:t>
                            </m:r>
                          </m:sup>
                        </m:sSubSup>
                        <m:sSub>
                          <m:sSubPr>
                            <m:ctrlPr>
                              <a:rPr lang="en-US" b="1" i="1">
                                <a:solidFill>
                                  <a:schemeClr val="tx1">
                                    <a:lumMod val="95000"/>
                                    <a:lumOff val="5000"/>
                                  </a:schemeClr>
                                </a:solidFill>
                                <a:latin typeface="Cambria Math" panose="02040503050406030204" pitchFamily="18" charset="0"/>
                              </a:rPr>
                            </m:ctrlPr>
                          </m:sSubPr>
                          <m:e>
                            <m:r>
                              <a:rPr lang="en-US" b="1" i="1" smtClean="0">
                                <a:solidFill>
                                  <a:schemeClr val="tx1">
                                    <a:lumMod val="95000"/>
                                    <a:lumOff val="5000"/>
                                  </a:schemeClr>
                                </a:solidFill>
                                <a:latin typeface="Cambria Math" panose="02040503050406030204" pitchFamily="18" charset="0"/>
                              </a:rPr>
                              <m:t>𝒑</m:t>
                            </m:r>
                          </m:e>
                          <m:sub>
                            <m:r>
                              <a:rPr lang="en-US" b="1" i="1">
                                <a:solidFill>
                                  <a:schemeClr val="tx1">
                                    <a:lumMod val="95000"/>
                                    <a:lumOff val="5000"/>
                                  </a:schemeClr>
                                </a:solidFill>
                                <a:latin typeface="Cambria Math" panose="02040503050406030204" pitchFamily="18" charset="0"/>
                              </a:rPr>
                              <m:t>𝑨</m:t>
                            </m:r>
                            <m:r>
                              <a:rPr lang="en-US" b="1" i="1">
                                <a:solidFill>
                                  <a:schemeClr val="tx1">
                                    <a:lumMod val="95000"/>
                                    <a:lumOff val="5000"/>
                                  </a:schemeClr>
                                </a:solidFill>
                                <a:latin typeface="Cambria Math" panose="02040503050406030204" pitchFamily="18" charset="0"/>
                              </a:rPr>
                              <m:t> </m:t>
                            </m:r>
                          </m:sub>
                        </m:sSub>
                      </m:num>
                      <m:den>
                        <m:r>
                          <a:rPr lang="en-US" b="1" i="1">
                            <a:solidFill>
                              <a:schemeClr val="tx1">
                                <a:lumMod val="95000"/>
                                <a:lumOff val="5000"/>
                              </a:schemeClr>
                            </a:solidFill>
                            <a:latin typeface="Cambria Math" panose="02040503050406030204" pitchFamily="18" charset="0"/>
                          </a:rPr>
                          <m:t>𝟏</m:t>
                        </m:r>
                        <m:r>
                          <a:rPr lang="en-US" b="1" i="1">
                            <a:solidFill>
                              <a:schemeClr val="tx1">
                                <a:lumMod val="95000"/>
                                <a:lumOff val="5000"/>
                              </a:schemeClr>
                            </a:solidFill>
                            <a:latin typeface="Cambria Math" panose="02040503050406030204" pitchFamily="18" charset="0"/>
                          </a:rPr>
                          <m:t>+</m:t>
                        </m:r>
                        <m:sSubSup>
                          <m:sSubSupPr>
                            <m:ctrlPr>
                              <a:rPr lang="en-US" b="1" i="1">
                                <a:solidFill>
                                  <a:schemeClr val="tx1">
                                    <a:lumMod val="95000"/>
                                    <a:lumOff val="5000"/>
                                  </a:schemeClr>
                                </a:solidFill>
                                <a:latin typeface="Cambria Math" panose="02040503050406030204" pitchFamily="18" charset="0"/>
                              </a:rPr>
                            </m:ctrlPr>
                          </m:sSubSupPr>
                          <m:e>
                            <m:r>
                              <a:rPr lang="en-US" b="1" i="1">
                                <a:solidFill>
                                  <a:schemeClr val="tx1">
                                    <a:lumMod val="95000"/>
                                    <a:lumOff val="5000"/>
                                  </a:schemeClr>
                                </a:solidFill>
                                <a:latin typeface="Cambria Math" panose="02040503050406030204" pitchFamily="18" charset="0"/>
                              </a:rPr>
                              <m:t>𝑲</m:t>
                            </m:r>
                          </m:e>
                          <m:sub>
                            <m:r>
                              <a:rPr lang="en-US" b="1" i="1">
                                <a:solidFill>
                                  <a:schemeClr val="tx1">
                                    <a:lumMod val="95000"/>
                                    <a:lumOff val="5000"/>
                                  </a:schemeClr>
                                </a:solidFill>
                                <a:latin typeface="Cambria Math" panose="02040503050406030204" pitchFamily="18" charset="0"/>
                              </a:rPr>
                              <m:t>𝑳</m:t>
                            </m:r>
                          </m:sub>
                          <m:sup>
                            <m:r>
                              <a:rPr lang="en-US" b="1" i="1">
                                <a:solidFill>
                                  <a:schemeClr val="tx1">
                                    <a:lumMod val="95000"/>
                                    <a:lumOff val="5000"/>
                                  </a:schemeClr>
                                </a:solidFill>
                                <a:latin typeface="Cambria Math" panose="02040503050406030204" pitchFamily="18" charset="0"/>
                              </a:rPr>
                              <m:t>′</m:t>
                            </m:r>
                          </m:sup>
                        </m:sSubSup>
                        <m:sSub>
                          <m:sSubPr>
                            <m:ctrlPr>
                              <a:rPr lang="en-US" b="1" i="1">
                                <a:solidFill>
                                  <a:schemeClr val="tx1">
                                    <a:lumMod val="95000"/>
                                    <a:lumOff val="5000"/>
                                  </a:schemeClr>
                                </a:solidFill>
                                <a:latin typeface="Cambria Math" panose="02040503050406030204" pitchFamily="18" charset="0"/>
                              </a:rPr>
                            </m:ctrlPr>
                          </m:sSubPr>
                          <m:e>
                            <m:r>
                              <a:rPr lang="en-US" b="1" i="1" smtClean="0">
                                <a:solidFill>
                                  <a:schemeClr val="tx1">
                                    <a:lumMod val="95000"/>
                                    <a:lumOff val="5000"/>
                                  </a:schemeClr>
                                </a:solidFill>
                                <a:latin typeface="Cambria Math" panose="02040503050406030204" pitchFamily="18" charset="0"/>
                              </a:rPr>
                              <m:t>𝒑</m:t>
                            </m:r>
                          </m:e>
                          <m:sub>
                            <m:r>
                              <a:rPr lang="en-US" b="1" i="1">
                                <a:solidFill>
                                  <a:schemeClr val="tx1">
                                    <a:lumMod val="95000"/>
                                    <a:lumOff val="5000"/>
                                  </a:schemeClr>
                                </a:solidFill>
                                <a:latin typeface="Cambria Math" panose="02040503050406030204" pitchFamily="18" charset="0"/>
                              </a:rPr>
                              <m:t>𝑨</m:t>
                            </m:r>
                            <m:r>
                              <a:rPr lang="en-US" b="1" i="1">
                                <a:solidFill>
                                  <a:schemeClr val="tx1">
                                    <a:lumMod val="95000"/>
                                    <a:lumOff val="5000"/>
                                  </a:schemeClr>
                                </a:solidFill>
                                <a:latin typeface="Cambria Math" panose="02040503050406030204" pitchFamily="18" charset="0"/>
                              </a:rPr>
                              <m:t> </m:t>
                            </m:r>
                          </m:sub>
                        </m:sSub>
                      </m:den>
                    </m:f>
                  </m:oMath>
                </a14:m>
                <a:endParaRPr lang="en-US" dirty="0"/>
              </a:p>
              <a:p>
                <a:pPr marL="0" indent="0">
                  <a:buFont typeface="Wingdings 2" panose="05020102010507070707" pitchFamily="18" charset="2"/>
                  <a:buNone/>
                </a:pPr>
                <a:r>
                  <a:rPr lang="en-US" dirty="0"/>
                  <a:t>                              </a:t>
                </a:r>
                <a:r>
                  <a:rPr lang="en-US" b="1" dirty="0">
                    <a:solidFill>
                      <a:srgbClr val="00B050"/>
                    </a:solidFill>
                  </a:rPr>
                  <a:t>Parameters:</a:t>
                </a:r>
                <a:r>
                  <a:rPr lang="en-US" dirty="0"/>
                  <a:t> </a:t>
                </a:r>
                <a14:m>
                  <m:oMath xmlns:m="http://schemas.openxmlformats.org/officeDocument/2006/math">
                    <m:r>
                      <a:rPr lang="en-US" b="1" i="1">
                        <a:solidFill>
                          <a:schemeClr val="tx1">
                            <a:lumMod val="95000"/>
                            <a:lumOff val="5000"/>
                          </a:schemeClr>
                        </a:solidFill>
                        <a:latin typeface="Cambria Math" panose="02040503050406030204" pitchFamily="18" charset="0"/>
                      </a:rPr>
                      <m:t>𝒂</m:t>
                    </m:r>
                    <m:r>
                      <a:rPr lang="en-US" b="1" i="1" smtClean="0">
                        <a:solidFill>
                          <a:schemeClr val="tx1">
                            <a:lumMod val="95000"/>
                            <a:lumOff val="5000"/>
                          </a:schemeClr>
                        </a:solidFill>
                        <a:latin typeface="Cambria Math" panose="02040503050406030204" pitchFamily="18" charset="0"/>
                      </a:rPr>
                      <m:t>, </m:t>
                    </m:r>
                    <m:sSub>
                      <m:sSubPr>
                        <m:ctrlPr>
                          <a:rPr lang="en-US" b="1" i="1">
                            <a:solidFill>
                              <a:schemeClr val="tx1">
                                <a:lumMod val="95000"/>
                                <a:lumOff val="5000"/>
                              </a:schemeClr>
                            </a:solidFill>
                            <a:latin typeface="Cambria Math" panose="02040503050406030204" pitchFamily="18" charset="0"/>
                          </a:rPr>
                        </m:ctrlPr>
                      </m:sSubPr>
                      <m:e>
                        <m:r>
                          <a:rPr lang="en-US" b="1" i="1">
                            <a:solidFill>
                              <a:schemeClr val="tx1">
                                <a:lumMod val="95000"/>
                                <a:lumOff val="5000"/>
                              </a:schemeClr>
                            </a:solidFill>
                            <a:latin typeface="Cambria Math" panose="02040503050406030204" pitchFamily="18" charset="0"/>
                          </a:rPr>
                          <m:t>𝑲</m:t>
                        </m:r>
                      </m:e>
                      <m:sub>
                        <m:r>
                          <a:rPr lang="en-US" b="1" i="1">
                            <a:solidFill>
                              <a:schemeClr val="tx1">
                                <a:lumMod val="95000"/>
                                <a:lumOff val="5000"/>
                              </a:schemeClr>
                            </a:solidFill>
                            <a:latin typeface="Cambria Math" panose="02040503050406030204" pitchFamily="18" charset="0"/>
                          </a:rPr>
                          <m:t>𝑳</m:t>
                        </m:r>
                      </m:sub>
                    </m:sSub>
                    <m:r>
                      <a:rPr lang="en-US" smtClean="0">
                        <a:solidFill>
                          <a:schemeClr val="tx1">
                            <a:lumMod val="95000"/>
                            <a:lumOff val="5000"/>
                          </a:schemeClr>
                        </a:solidFill>
                        <a:latin typeface="Cambria Math" panose="02040503050406030204" pitchFamily="18" charset="0"/>
                      </a:rPr>
                      <m:t> </m:t>
                    </m:r>
                    <m:r>
                      <m:rPr>
                        <m:sty m:val="p"/>
                      </m:rPr>
                      <a:rPr lang="en-US" smtClean="0">
                        <a:solidFill>
                          <a:schemeClr val="tx1">
                            <a:lumMod val="95000"/>
                            <a:lumOff val="5000"/>
                          </a:schemeClr>
                        </a:solidFill>
                        <a:latin typeface="Cambria Math" panose="02040503050406030204" pitchFamily="18" charset="0"/>
                      </a:rPr>
                      <m:t>and</m:t>
                    </m:r>
                  </m:oMath>
                </a14:m>
                <a:r>
                  <a:rPr lang="en-US" dirty="0"/>
                  <a:t> </a:t>
                </a:r>
                <a14:m>
                  <m:oMath xmlns:m="http://schemas.openxmlformats.org/officeDocument/2006/math">
                    <m:sSubSup>
                      <m:sSubSupPr>
                        <m:ctrlPr>
                          <a:rPr lang="en-US" b="1" i="1">
                            <a:solidFill>
                              <a:schemeClr val="tx1">
                                <a:lumMod val="95000"/>
                                <a:lumOff val="5000"/>
                              </a:schemeClr>
                            </a:solidFill>
                            <a:latin typeface="Cambria Math" panose="02040503050406030204" pitchFamily="18" charset="0"/>
                          </a:rPr>
                        </m:ctrlPr>
                      </m:sSubSupPr>
                      <m:e>
                        <m:r>
                          <a:rPr lang="en-US" b="1" i="1">
                            <a:solidFill>
                              <a:schemeClr val="tx1">
                                <a:lumMod val="95000"/>
                                <a:lumOff val="5000"/>
                              </a:schemeClr>
                            </a:solidFill>
                            <a:latin typeface="Cambria Math" panose="02040503050406030204" pitchFamily="18" charset="0"/>
                          </a:rPr>
                          <m:t>𝑲</m:t>
                        </m:r>
                      </m:e>
                      <m:sub>
                        <m:r>
                          <a:rPr lang="en-US" b="1" i="1">
                            <a:solidFill>
                              <a:schemeClr val="tx1">
                                <a:lumMod val="95000"/>
                                <a:lumOff val="5000"/>
                              </a:schemeClr>
                            </a:solidFill>
                            <a:latin typeface="Cambria Math" panose="02040503050406030204" pitchFamily="18" charset="0"/>
                          </a:rPr>
                          <m:t>𝑳</m:t>
                        </m:r>
                      </m:sub>
                      <m:sup>
                        <m:r>
                          <a:rPr lang="en-US" b="1" i="1">
                            <a:solidFill>
                              <a:schemeClr val="tx1">
                                <a:lumMod val="95000"/>
                                <a:lumOff val="5000"/>
                              </a:schemeClr>
                            </a:solidFill>
                            <a:latin typeface="Cambria Math" panose="02040503050406030204" pitchFamily="18" charset="0"/>
                          </a:rPr>
                          <m:t>′</m:t>
                        </m:r>
                      </m:sup>
                    </m:sSubSup>
                  </m:oMath>
                </a14:m>
                <a:endParaRPr lang="en-US" dirty="0"/>
              </a:p>
            </p:txBody>
          </p:sp>
        </mc:Choice>
        <mc:Fallback xmlns="">
          <p:sp>
            <p:nvSpPr>
              <p:cNvPr id="2" name="Content Placeholder 2"/>
              <p:cNvSpPr txBox="1">
                <a:spLocks noRot="1" noChangeAspect="1" noMove="1" noResize="1" noEditPoints="1" noAdjustHandles="1" noChangeArrowheads="1" noChangeShapeType="1" noTextEdit="1"/>
              </p:cNvSpPr>
              <p:nvPr/>
            </p:nvSpPr>
            <p:spPr>
              <a:xfrm>
                <a:off x="934033" y="958011"/>
                <a:ext cx="7914000" cy="5991225"/>
              </a:xfrm>
              <a:prstGeom prst="rect">
                <a:avLst/>
              </a:prstGeom>
              <a:blipFill>
                <a:blip r:embed="rId2"/>
                <a:stretch>
                  <a:fillRect l="-616" t="-5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1700857" y="3953623"/>
                <a:ext cx="1938223" cy="106311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lumMod val="95000"/>
                        <a:lumOff val="5000"/>
                      </a:prstClr>
                    </a:solidFill>
                    <a:effectLst/>
                    <a:uLnTx/>
                    <a:uFillTx/>
                    <a:latin typeface="Gill Sans MT" panose="020B0502020104020203"/>
                    <a:ea typeface="+mn-ea"/>
                    <a:cs typeface="+mn-cs"/>
                  </a:rPr>
                  <a:t>      </a:t>
                </a:r>
                <a14:m>
                  <m:oMath xmlns:m="http://schemas.openxmlformats.org/officeDocument/2006/math">
                    <m:sSubSup>
                      <m:sSubSupPr>
                        <m:ctrlPr>
                          <a:rPr kumimoji="0" lang="en-US" sz="1800" b="1"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mn-ea"/>
                            <a:cs typeface="+mn-cs"/>
                          </a:rPr>
                        </m:ctrlPr>
                      </m:sSubSupPr>
                      <m:e>
                        <m:r>
                          <a:rPr kumimoji="0" lang="en-US" sz="1800" b="1"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mn-ea"/>
                            <a:cs typeface="+mn-cs"/>
                          </a:rPr>
                          <m:t> </m:t>
                        </m:r>
                        <m:r>
                          <a:rPr kumimoji="0" lang="en-US" sz="1800" b="1"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mn-ea"/>
                            <a:cs typeface="+mn-cs"/>
                          </a:rPr>
                          <m:t>𝒒</m:t>
                        </m:r>
                      </m:e>
                      <m:sub>
                        <m:r>
                          <a:rPr kumimoji="0" lang="en-US" sz="1800" b="1"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mn-ea"/>
                            <a:cs typeface="+mn-cs"/>
                          </a:rPr>
                          <m:t>𝑨𝒆</m:t>
                        </m:r>
                      </m:sub>
                      <m:sup>
                        <m:r>
                          <a:rPr kumimoji="0" lang="en-US" sz="1800" b="1"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mn-ea"/>
                            <a:cs typeface="+mn-cs"/>
                          </a:rPr>
                          <m:t>∗</m:t>
                        </m:r>
                      </m:sup>
                    </m:sSubSup>
                    <m:r>
                      <a:rPr kumimoji="0" lang="en-US" sz="1800" b="1"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mn-ea"/>
                        <a:cs typeface="+mn-cs"/>
                      </a:rPr>
                      <m:t>=</m:t>
                    </m:r>
                    <m:sSubSup>
                      <m:sSubSupPr>
                        <m:ctrlPr>
                          <a:rPr kumimoji="0" lang="en-US" sz="1800" b="1"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mn-ea"/>
                            <a:cs typeface="+mn-cs"/>
                          </a:rPr>
                        </m:ctrlPr>
                      </m:sSubSupPr>
                      <m:e>
                        <m:r>
                          <a:rPr kumimoji="0" lang="en-US" sz="1800" b="1"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mn-ea"/>
                            <a:cs typeface="+mn-cs"/>
                          </a:rPr>
                          <m:t>𝑲</m:t>
                        </m:r>
                        <m:r>
                          <a:rPr kumimoji="0" lang="en-US" sz="1800" b="1"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mn-ea"/>
                            <a:cs typeface="+mn-cs"/>
                          </a:rPr>
                          <m:t>  </m:t>
                        </m:r>
                        <m:r>
                          <a:rPr kumimoji="0" lang="en-US" sz="1800" b="1"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mn-ea"/>
                            <a:cs typeface="+mn-cs"/>
                          </a:rPr>
                          <m:t>𝑪</m:t>
                        </m:r>
                      </m:e>
                      <m:sub>
                        <m:r>
                          <a:rPr kumimoji="0" lang="en-US" sz="1800" b="1"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mn-ea"/>
                            <a:cs typeface="+mn-cs"/>
                          </a:rPr>
                          <m:t>𝑨𝒆</m:t>
                        </m:r>
                      </m:sub>
                      <m:sup>
                        <m:r>
                          <a:rPr kumimoji="0" lang="en-US" sz="1800" b="1"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mn-ea"/>
                            <a:cs typeface="+mn-cs"/>
                          </a:rPr>
                          <m:t>𝟏</m:t>
                        </m:r>
                        <m:r>
                          <a:rPr kumimoji="0" lang="en-US" sz="1800" b="1"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mn-ea"/>
                            <a:cs typeface="+mn-cs"/>
                          </a:rPr>
                          <m:t>/</m:t>
                        </m:r>
                        <m:r>
                          <a:rPr kumimoji="0" lang="en-US" sz="1800" b="1"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mn-ea"/>
                            <a:cs typeface="+mn-cs"/>
                          </a:rPr>
                          <m:t>𝒏</m:t>
                        </m:r>
                      </m:sup>
                    </m:sSubSup>
                  </m:oMath>
                </a14:m>
                <a:endParaRPr kumimoji="0" lang="en-US" sz="1800" b="1" i="0" u="none" strike="noStrike" kern="1200" cap="none" spc="0" normalizeH="0" baseline="0" noProof="0" dirty="0">
                  <a:ln>
                    <a:noFill/>
                  </a:ln>
                  <a:solidFill>
                    <a:prstClr val="black">
                      <a:lumMod val="95000"/>
                      <a:lumOff val="5000"/>
                    </a:prstClr>
                  </a:solidFill>
                  <a:effectLst/>
                  <a:uLnTx/>
                  <a:uFillTx/>
                  <a:latin typeface="Gill Sans MT" panose="020B0502020104020203"/>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 </a:t>
                </a:r>
                <a14:m>
                  <m:oMath xmlns:m="http://schemas.openxmlformats.org/officeDocument/2006/math">
                    <m:sSubSup>
                      <m:sSubSupPr>
                        <m:ctrlPr>
                          <a:rPr kumimoji="0" lang="en-US" sz="1800" b="1"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mn-ea"/>
                            <a:cs typeface="+mn-cs"/>
                          </a:rPr>
                        </m:ctrlPr>
                      </m:sSubSupPr>
                      <m:e>
                        <m:r>
                          <a:rPr kumimoji="0" lang="en-US" sz="1800" b="1"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mn-ea"/>
                            <a:cs typeface="+mn-cs"/>
                          </a:rPr>
                          <m:t>𝒐𝒓</m:t>
                        </m:r>
                        <m:r>
                          <a:rPr kumimoji="0" lang="en-US" sz="1800" b="1"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mn-ea"/>
                            <a:cs typeface="+mn-cs"/>
                          </a:rPr>
                          <m:t>  </m:t>
                        </m:r>
                        <m:r>
                          <a:rPr kumimoji="0" lang="en-US" sz="1800" b="1"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mn-ea"/>
                            <a:cs typeface="+mn-cs"/>
                          </a:rPr>
                          <m:t>𝒒</m:t>
                        </m:r>
                      </m:e>
                      <m:sub>
                        <m:r>
                          <a:rPr kumimoji="0" lang="en-US" sz="1800" b="1"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mn-ea"/>
                            <a:cs typeface="+mn-cs"/>
                          </a:rPr>
                          <m:t>𝑨𝒆</m:t>
                        </m:r>
                      </m:sub>
                      <m:sup>
                        <m:r>
                          <a:rPr kumimoji="0" lang="en-US" sz="1800" b="1"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mn-ea"/>
                            <a:cs typeface="+mn-cs"/>
                          </a:rPr>
                          <m:t>∗</m:t>
                        </m:r>
                      </m:sup>
                    </m:sSubSup>
                    <m:r>
                      <a:rPr kumimoji="0" lang="en-US" sz="1800" b="1"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mn-ea"/>
                        <a:cs typeface="+mn-cs"/>
                      </a:rPr>
                      <m:t>=</m:t>
                    </m:r>
                    <m:sSubSup>
                      <m:sSubSupPr>
                        <m:ctrlPr>
                          <a:rPr kumimoji="0" lang="en-US" sz="1800" b="1" i="1" u="none" strike="noStrike" kern="1200" cap="none" spc="0" normalizeH="0" baseline="0" noProof="0">
                            <a:ln>
                              <a:noFill/>
                            </a:ln>
                            <a:solidFill>
                              <a:prstClr val="black">
                                <a:lumMod val="95000"/>
                                <a:lumOff val="5000"/>
                              </a:prstClr>
                            </a:solidFill>
                            <a:effectLst/>
                            <a:uLnTx/>
                            <a:uFillTx/>
                            <a:latin typeface="Cambria Math" panose="02040503050406030204" pitchFamily="18" charset="0"/>
                            <a:ea typeface="+mn-ea"/>
                            <a:cs typeface="+mn-cs"/>
                          </a:rPr>
                        </m:ctrlPr>
                      </m:sSubSupPr>
                      <m:e>
                        <m:sSup>
                          <m:sSupPr>
                            <m:ctrlPr>
                              <a:rPr kumimoji="0" lang="en-US" sz="1800" b="1"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mn-ea"/>
                                <a:cs typeface="+mn-cs"/>
                              </a:rPr>
                            </m:ctrlPr>
                          </m:sSupPr>
                          <m:e>
                            <m:r>
                              <a:rPr kumimoji="0" lang="en-US" sz="1800" b="1" i="1" u="none" strike="noStrike" kern="1200" cap="none" spc="0" normalizeH="0" baseline="0" noProof="0">
                                <a:ln>
                                  <a:noFill/>
                                </a:ln>
                                <a:solidFill>
                                  <a:prstClr val="black">
                                    <a:lumMod val="95000"/>
                                    <a:lumOff val="5000"/>
                                  </a:prstClr>
                                </a:solidFill>
                                <a:effectLst/>
                                <a:uLnTx/>
                                <a:uFillTx/>
                                <a:latin typeface="Cambria Math" panose="02040503050406030204" pitchFamily="18" charset="0"/>
                                <a:ea typeface="+mn-ea"/>
                                <a:cs typeface="+mn-cs"/>
                              </a:rPr>
                              <m:t>𝑲</m:t>
                            </m:r>
                          </m:e>
                          <m:sup>
                            <m:r>
                              <a:rPr kumimoji="0" lang="en-US" sz="1800" b="1"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mn-ea"/>
                                <a:cs typeface="+mn-cs"/>
                              </a:rPr>
                              <m:t>′</m:t>
                            </m:r>
                          </m:sup>
                        </m:sSup>
                        <m:r>
                          <a:rPr kumimoji="0" lang="en-US" sz="1800" b="1"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mn-ea"/>
                            <a:cs typeface="+mn-cs"/>
                          </a:rPr>
                          <m:t>𝒑</m:t>
                        </m:r>
                      </m:e>
                      <m:sub>
                        <m:r>
                          <a:rPr kumimoji="0" lang="en-US" sz="1800" b="1" i="1" u="none" strike="noStrike" kern="1200" cap="none" spc="0" normalizeH="0" baseline="0" noProof="0">
                            <a:ln>
                              <a:noFill/>
                            </a:ln>
                            <a:solidFill>
                              <a:prstClr val="black">
                                <a:lumMod val="95000"/>
                                <a:lumOff val="5000"/>
                              </a:prstClr>
                            </a:solidFill>
                            <a:effectLst/>
                            <a:uLnTx/>
                            <a:uFillTx/>
                            <a:latin typeface="Cambria Math" panose="02040503050406030204" pitchFamily="18" charset="0"/>
                            <a:ea typeface="+mn-ea"/>
                            <a:cs typeface="+mn-cs"/>
                          </a:rPr>
                          <m:t>𝑨</m:t>
                        </m:r>
                        <m:r>
                          <a:rPr kumimoji="0" lang="en-US" sz="1800" b="1"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mn-ea"/>
                            <a:cs typeface="+mn-cs"/>
                          </a:rPr>
                          <m:t>𝒆</m:t>
                        </m:r>
                      </m:sub>
                      <m:sup>
                        <m:r>
                          <a:rPr kumimoji="0" lang="en-US" sz="1800" b="1"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mn-ea"/>
                            <a:cs typeface="+mn-cs"/>
                          </a:rPr>
                          <m:t>𝟏</m:t>
                        </m:r>
                        <m:r>
                          <a:rPr kumimoji="0" lang="en-US" sz="1800" b="1"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mn-ea"/>
                            <a:cs typeface="+mn-cs"/>
                          </a:rPr>
                          <m:t>/</m:t>
                        </m:r>
                        <m:r>
                          <a:rPr kumimoji="0" lang="en-US" sz="1800" b="1" i="1" u="none" strike="noStrike" kern="1200" cap="none" spc="0" normalizeH="0" baseline="0" noProof="0">
                            <a:ln>
                              <a:noFill/>
                            </a:ln>
                            <a:solidFill>
                              <a:prstClr val="black">
                                <a:lumMod val="95000"/>
                                <a:lumOff val="5000"/>
                              </a:prstClr>
                            </a:solidFill>
                            <a:effectLst/>
                            <a:uLnTx/>
                            <a:uFillTx/>
                            <a:latin typeface="Cambria Math" panose="02040503050406030204" pitchFamily="18" charset="0"/>
                            <a:ea typeface="+mn-ea"/>
                            <a:cs typeface="+mn-cs"/>
                          </a:rPr>
                          <m:t>𝒏</m:t>
                        </m:r>
                      </m:sup>
                    </m:sSubSup>
                  </m:oMath>
                </a14:m>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mc:Choice>
        <mc:Fallback xmlns="">
          <p:sp>
            <p:nvSpPr>
              <p:cNvPr id="3" name="Rectangle 2"/>
              <p:cNvSpPr>
                <a:spLocks noRot="1" noChangeAspect="1" noMove="1" noResize="1" noEditPoints="1" noAdjustHandles="1" noChangeArrowheads="1" noChangeShapeType="1" noTextEdit="1"/>
              </p:cNvSpPr>
              <p:nvPr/>
            </p:nvSpPr>
            <p:spPr>
              <a:xfrm>
                <a:off x="1700857" y="3953623"/>
                <a:ext cx="1938223" cy="1063112"/>
              </a:xfrm>
              <a:prstGeom prst="rect">
                <a:avLst/>
              </a:prstGeom>
              <a:blipFill>
                <a:blip r:embed="rId3"/>
                <a:stretch>
                  <a:fillRect b="-5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623975" y="3234587"/>
                <a:ext cx="5181483" cy="147732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Sup>
                      <m:sSubSupPr>
                        <m:ctrlPr>
                          <a:rPr kumimoji="0" lang="en-US" sz="1800" b="1"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mn-ea"/>
                            <a:cs typeface="+mn-cs"/>
                          </a:rPr>
                        </m:ctrlPr>
                      </m:sSubSupPr>
                      <m:e>
                        <m:r>
                          <a:rPr kumimoji="0" lang="en-US" sz="1800" b="1"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mn-ea"/>
                            <a:cs typeface="+mn-cs"/>
                          </a:rPr>
                          <m:t> </m:t>
                        </m:r>
                        <m:r>
                          <a:rPr kumimoji="0" lang="en-US" sz="1800" b="1"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mn-ea"/>
                            <a:cs typeface="+mn-cs"/>
                          </a:rPr>
                          <m:t>𝒒</m:t>
                        </m:r>
                      </m:e>
                      <m:sub>
                        <m:r>
                          <a:rPr kumimoji="0" lang="en-US" sz="1800" b="1"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mn-ea"/>
                            <a:cs typeface="+mn-cs"/>
                          </a:rPr>
                          <m:t>𝑨𝒆</m:t>
                        </m:r>
                      </m:sub>
                      <m:sup>
                        <m:r>
                          <a:rPr kumimoji="0" lang="en-US" sz="1800" b="1"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mn-ea"/>
                            <a:cs typeface="+mn-cs"/>
                          </a:rPr>
                          <m:t>∗</m:t>
                        </m:r>
                      </m:sup>
                    </m:sSubSup>
                    <m:r>
                      <a:rPr kumimoji="0" lang="en-US" sz="1800" b="0" i="0"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mn-ea"/>
                        <a:cs typeface="+mn-cs"/>
                      </a:rPr>
                      <m:t>: </m:t>
                    </m:r>
                  </m:oMath>
                </a14:m>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maximum mass of </a:t>
                </a:r>
                <a:r>
                  <a:rPr kumimoji="0" lang="en-US" sz="1800" b="0" i="0" u="none" strike="noStrike" kern="1200" cap="none" spc="0" normalizeH="0" baseline="0" noProof="0" dirty="0" err="1">
                    <a:ln>
                      <a:noFill/>
                    </a:ln>
                    <a:solidFill>
                      <a:prstClr val="black"/>
                    </a:solidFill>
                    <a:effectLst/>
                    <a:uLnTx/>
                    <a:uFillTx/>
                    <a:latin typeface="Gill Sans MT" panose="020B0502020104020203"/>
                    <a:ea typeface="+mn-ea"/>
                    <a:cs typeface="+mn-cs"/>
                  </a:rPr>
                  <a:t>adsorbate</a:t>
                </a: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 A that can be held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        by a unit mass of the adsorbent (g/g)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 </a:t>
                </a:r>
                <a14:m>
                  <m:oMath xmlns:m="http://schemas.openxmlformats.org/officeDocument/2006/math">
                    <m:sSub>
                      <m:sSubPr>
                        <m:ctrlPr>
                          <a:rPr kumimoji="0" lang="en-US" sz="1800" b="1"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mn-ea"/>
                            <a:cs typeface="+mn-cs"/>
                          </a:rPr>
                        </m:ctrlPr>
                      </m:sSubPr>
                      <m:e>
                        <m:r>
                          <a:rPr kumimoji="0" lang="en-US" sz="1800" b="1"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mn-ea"/>
                            <a:cs typeface="+mn-cs"/>
                          </a:rPr>
                          <m:t>𝑪</m:t>
                        </m:r>
                      </m:e>
                      <m:sub>
                        <m:r>
                          <a:rPr kumimoji="0" lang="en-US" sz="1800" b="1" i="1" u="none" strike="noStrike" kern="1200" cap="none" spc="0" normalizeH="0" baseline="0" noProof="0">
                            <a:ln>
                              <a:noFill/>
                            </a:ln>
                            <a:solidFill>
                              <a:prstClr val="black">
                                <a:lumMod val="95000"/>
                                <a:lumOff val="5000"/>
                              </a:prstClr>
                            </a:solidFill>
                            <a:effectLst/>
                            <a:uLnTx/>
                            <a:uFillTx/>
                            <a:latin typeface="Cambria Math" panose="02040503050406030204" pitchFamily="18" charset="0"/>
                            <a:ea typeface="+mn-ea"/>
                            <a:cs typeface="+mn-cs"/>
                          </a:rPr>
                          <m:t>𝑨</m:t>
                        </m:r>
                        <m:r>
                          <a:rPr kumimoji="0" lang="en-US" sz="1800" b="1" i="1" u="none" strike="noStrike" kern="1200" cap="none" spc="0" normalizeH="0" baseline="0" noProof="0">
                            <a:ln>
                              <a:noFill/>
                            </a:ln>
                            <a:solidFill>
                              <a:prstClr val="black">
                                <a:lumMod val="95000"/>
                                <a:lumOff val="5000"/>
                              </a:prstClr>
                            </a:solidFill>
                            <a:effectLst/>
                            <a:uLnTx/>
                            <a:uFillTx/>
                            <a:latin typeface="Cambria Math" panose="02040503050406030204" pitchFamily="18" charset="0"/>
                            <a:ea typeface="+mn-ea"/>
                            <a:cs typeface="+mn-cs"/>
                          </a:rPr>
                          <m:t> </m:t>
                        </m:r>
                      </m:sub>
                    </m:sSub>
                    <m:r>
                      <a:rPr kumimoji="0" lang="en-US" sz="1800" b="0" i="0"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concentration of A in gas or liquid phase (g/l)</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1800" b="1"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mn-ea"/>
                            <a:cs typeface="+mn-cs"/>
                          </a:rPr>
                        </m:ctrlPr>
                      </m:sSubPr>
                      <m:e>
                        <m:r>
                          <a:rPr kumimoji="0" lang="en-US" sz="1800" b="1"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mn-ea"/>
                            <a:cs typeface="+mn-cs"/>
                          </a:rPr>
                          <m:t>  </m:t>
                        </m:r>
                        <m:r>
                          <a:rPr kumimoji="0" lang="en-US" sz="1800" b="1"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mn-ea"/>
                            <a:cs typeface="+mn-cs"/>
                          </a:rPr>
                          <m:t>𝒑</m:t>
                        </m:r>
                      </m:e>
                      <m:sub>
                        <m:r>
                          <a:rPr kumimoji="0" lang="en-US" sz="1800" b="1" i="1" u="none" strike="noStrike" kern="1200" cap="none" spc="0" normalizeH="0" baseline="0" noProof="0">
                            <a:ln>
                              <a:noFill/>
                            </a:ln>
                            <a:solidFill>
                              <a:prstClr val="black">
                                <a:lumMod val="95000"/>
                                <a:lumOff val="5000"/>
                              </a:prstClr>
                            </a:solidFill>
                            <a:effectLst/>
                            <a:uLnTx/>
                            <a:uFillTx/>
                            <a:latin typeface="Cambria Math" panose="02040503050406030204" pitchFamily="18" charset="0"/>
                            <a:ea typeface="+mn-ea"/>
                            <a:cs typeface="+mn-cs"/>
                          </a:rPr>
                          <m:t>𝑨</m:t>
                        </m:r>
                        <m:r>
                          <a:rPr kumimoji="0" lang="en-US" sz="1800" b="1" i="1" u="none" strike="noStrike" kern="1200" cap="none" spc="0" normalizeH="0" baseline="0" noProof="0">
                            <a:ln>
                              <a:noFill/>
                            </a:ln>
                            <a:solidFill>
                              <a:prstClr val="black">
                                <a:lumMod val="95000"/>
                                <a:lumOff val="5000"/>
                              </a:prstClr>
                            </a:solidFill>
                            <a:effectLst/>
                            <a:uLnTx/>
                            <a:uFillTx/>
                            <a:latin typeface="Cambria Math" panose="02040503050406030204" pitchFamily="18" charset="0"/>
                            <a:ea typeface="+mn-ea"/>
                            <a:cs typeface="+mn-cs"/>
                          </a:rPr>
                          <m:t> </m:t>
                        </m:r>
                      </m:sub>
                    </m:sSub>
                    <m:r>
                      <a:rPr kumimoji="0" lang="en-US" sz="1800" b="0" i="0"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partial pressure of A in gas phase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  K, </a:t>
                </a:r>
                <a14:m>
                  <m:oMath xmlns:m="http://schemas.openxmlformats.org/officeDocument/2006/math">
                    <m:sSup>
                      <m:sSupPr>
                        <m:ctrlPr>
                          <a:rPr kumimoji="0" lang="en-US" sz="1800" b="1" i="1" u="none" strike="noStrike" kern="1200" cap="none" spc="0" normalizeH="0" baseline="0" noProof="0">
                            <a:ln>
                              <a:noFill/>
                            </a:ln>
                            <a:solidFill>
                              <a:prstClr val="black">
                                <a:lumMod val="95000"/>
                                <a:lumOff val="5000"/>
                              </a:prstClr>
                            </a:solidFill>
                            <a:effectLst/>
                            <a:uLnTx/>
                            <a:uFillTx/>
                            <a:latin typeface="Cambria Math" panose="02040503050406030204" pitchFamily="18" charset="0"/>
                            <a:ea typeface="+mn-ea"/>
                            <a:cs typeface="+mn-cs"/>
                          </a:rPr>
                        </m:ctrlPr>
                      </m:sSupPr>
                      <m:e>
                        <m:r>
                          <a:rPr kumimoji="0" lang="en-US" sz="1800" b="1" i="1" u="none" strike="noStrike" kern="1200" cap="none" spc="0" normalizeH="0" baseline="0" noProof="0">
                            <a:ln>
                              <a:noFill/>
                            </a:ln>
                            <a:solidFill>
                              <a:prstClr val="black">
                                <a:lumMod val="95000"/>
                                <a:lumOff val="5000"/>
                              </a:prstClr>
                            </a:solidFill>
                            <a:effectLst/>
                            <a:uLnTx/>
                            <a:uFillTx/>
                            <a:latin typeface="Cambria Math" panose="02040503050406030204" pitchFamily="18" charset="0"/>
                            <a:ea typeface="+mn-ea"/>
                            <a:cs typeface="+mn-cs"/>
                          </a:rPr>
                          <m:t>𝑲</m:t>
                        </m:r>
                      </m:e>
                      <m:sup>
                        <m:r>
                          <a:rPr kumimoji="0" lang="en-US" sz="1800" b="1" i="1" u="none" strike="noStrike" kern="1200" cap="none" spc="0" normalizeH="0" baseline="0" noProof="0">
                            <a:ln>
                              <a:noFill/>
                            </a:ln>
                            <a:solidFill>
                              <a:prstClr val="black">
                                <a:lumMod val="95000"/>
                                <a:lumOff val="5000"/>
                              </a:prstClr>
                            </a:solidFill>
                            <a:effectLst/>
                            <a:uLnTx/>
                            <a:uFillTx/>
                            <a:latin typeface="Cambria Math" panose="02040503050406030204" pitchFamily="18" charset="0"/>
                            <a:ea typeface="+mn-ea"/>
                            <a:cs typeface="+mn-cs"/>
                          </a:rPr>
                          <m:t>′</m:t>
                        </m:r>
                      </m:sup>
                    </m:sSup>
                    <m:r>
                      <a:rPr kumimoji="0" lang="en-US" sz="1800" b="1"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mn-ea"/>
                        <a:cs typeface="+mn-cs"/>
                      </a:rPr>
                      <m:t>, </m:t>
                    </m:r>
                    <m:r>
                      <a:rPr kumimoji="0" lang="en-US" sz="1800" b="1"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mn-ea"/>
                        <a:cs typeface="+mn-cs"/>
                      </a:rPr>
                      <m:t>𝒏</m:t>
                    </m:r>
                  </m:oMath>
                </a14:m>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 </a:t>
                </a:r>
                <a:r>
                  <a:rPr kumimoji="0" lang="en-US" sz="1800" b="0" i="0" u="none" strike="noStrike" kern="1200" cap="none" spc="0" normalizeH="0" baseline="0" noProof="0" dirty="0" err="1">
                    <a:ln>
                      <a:noFill/>
                    </a:ln>
                    <a:solidFill>
                      <a:prstClr val="black"/>
                    </a:solidFill>
                    <a:effectLst/>
                    <a:uLnTx/>
                    <a:uFillTx/>
                    <a:latin typeface="Gill Sans MT" panose="020B0502020104020203"/>
                    <a:ea typeface="+mn-ea"/>
                    <a:cs typeface="+mn-cs"/>
                  </a:rPr>
                  <a:t>Freundlich</a:t>
                </a: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 constant</a:t>
                </a:r>
              </a:p>
            </p:txBody>
          </p:sp>
        </mc:Choice>
        <mc:Fallback xmlns="">
          <p:sp>
            <p:nvSpPr>
              <p:cNvPr id="4" name="Rectangle 3"/>
              <p:cNvSpPr>
                <a:spLocks noRot="1" noChangeAspect="1" noMove="1" noResize="1" noEditPoints="1" noAdjustHandles="1" noChangeArrowheads="1" noChangeShapeType="1" noTextEdit="1"/>
              </p:cNvSpPr>
              <p:nvPr/>
            </p:nvSpPr>
            <p:spPr>
              <a:xfrm>
                <a:off x="3623975" y="3234587"/>
                <a:ext cx="5181483" cy="1477328"/>
              </a:xfrm>
              <a:prstGeom prst="rect">
                <a:avLst/>
              </a:prstGeom>
              <a:blipFill>
                <a:blip r:embed="rId4"/>
                <a:stretch>
                  <a:fillRect t="-2479" r="-118" b="-5785"/>
                </a:stretch>
              </a:blipFill>
            </p:spPr>
            <p:txBody>
              <a:bodyPr/>
              <a:lstStyle/>
              <a:p>
                <a:r>
                  <a:rPr lang="en-US">
                    <a:noFill/>
                  </a:rPr>
                  <a:t> </a:t>
                </a:r>
              </a:p>
            </p:txBody>
          </p:sp>
        </mc:Fallback>
      </mc:AlternateContent>
      <p:pic>
        <p:nvPicPr>
          <p:cNvPr id="6" name="Picture 2" descr="Image result for adsorp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0390" y="746850"/>
            <a:ext cx="3125582" cy="185737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0752992" y="2331501"/>
            <a:ext cx="1439008" cy="33855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B050"/>
                </a:solidFill>
                <a:effectLst/>
                <a:uLnTx/>
                <a:uFillTx/>
                <a:latin typeface="Gill Sans MT" panose="020B0502020104020203"/>
                <a:ea typeface="+mn-ea"/>
                <a:cs typeface="+mn-cs"/>
              </a:rPr>
              <a:t>(Adsorbent)</a:t>
            </a:r>
          </a:p>
        </p:txBody>
      </p:sp>
      <p:sp>
        <p:nvSpPr>
          <p:cNvPr id="8" name="Rectangle 7"/>
          <p:cNvSpPr/>
          <p:nvPr/>
        </p:nvSpPr>
        <p:spPr>
          <a:xfrm>
            <a:off x="10810531" y="788734"/>
            <a:ext cx="1238938" cy="33855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Gill Sans MT" panose="020B0502020104020203"/>
                <a:ea typeface="+mn-ea"/>
                <a:cs typeface="+mn-cs"/>
              </a:rPr>
              <a:t>(</a:t>
            </a:r>
            <a:r>
              <a:rPr kumimoji="0" lang="en-US" sz="1600" b="0" i="0" u="none" strike="noStrike" kern="1200" cap="none" spc="0" normalizeH="0" baseline="0" noProof="0" dirty="0" err="1">
                <a:ln>
                  <a:noFill/>
                </a:ln>
                <a:solidFill>
                  <a:srgbClr val="FF0000"/>
                </a:solidFill>
                <a:effectLst/>
                <a:uLnTx/>
                <a:uFillTx/>
                <a:latin typeface="Gill Sans MT" panose="020B0502020104020203"/>
                <a:ea typeface="+mn-ea"/>
                <a:cs typeface="+mn-cs"/>
              </a:rPr>
              <a:t>Adsorbate</a:t>
            </a:r>
            <a:r>
              <a:rPr kumimoji="0" lang="en-US" sz="1600" b="0" i="0" u="none" strike="noStrike" kern="1200" cap="none" spc="0" normalizeH="0" baseline="0" noProof="0" dirty="0">
                <a:ln>
                  <a:noFill/>
                </a:ln>
                <a:solidFill>
                  <a:srgbClr val="FF0000"/>
                </a:solidFill>
                <a:effectLst/>
                <a:uLnTx/>
                <a:uFillTx/>
                <a:latin typeface="Gill Sans MT" panose="020B0502020104020203"/>
                <a:ea typeface="+mn-ea"/>
                <a:cs typeface="+mn-cs"/>
              </a:rPr>
              <a:t>)</a:t>
            </a:r>
          </a:p>
        </p:txBody>
      </p:sp>
      <p:pic>
        <p:nvPicPr>
          <p:cNvPr id="9" name="Picture 8"/>
          <p:cNvPicPr>
            <a:picLocks noChangeAspect="1"/>
          </p:cNvPicPr>
          <p:nvPr/>
        </p:nvPicPr>
        <p:blipFill>
          <a:blip r:embed="rId6"/>
          <a:stretch>
            <a:fillRect/>
          </a:stretch>
        </p:blipFill>
        <p:spPr>
          <a:xfrm>
            <a:off x="8977969" y="4054681"/>
            <a:ext cx="2085975" cy="2095500"/>
          </a:xfrm>
          <a:prstGeom prst="rect">
            <a:avLst/>
          </a:prstGeom>
        </p:spPr>
      </p:pic>
      <p:sp>
        <p:nvSpPr>
          <p:cNvPr id="10" name="Rectangle 9"/>
          <p:cNvSpPr/>
          <p:nvPr/>
        </p:nvSpPr>
        <p:spPr>
          <a:xfrm>
            <a:off x="8977969" y="6374368"/>
            <a:ext cx="2095445" cy="369332"/>
          </a:xfrm>
          <a:prstGeom prst="rect">
            <a:avLst/>
          </a:prstGeom>
        </p:spPr>
        <p:txBody>
          <a:bodyPr wrap="none">
            <a:spAutoFit/>
          </a:bodyPr>
          <a:lstStyle/>
          <a:p>
            <a:r>
              <a:rPr lang="en-US" dirty="0">
                <a:solidFill>
                  <a:srgbClr val="7030A0"/>
                </a:solidFill>
              </a:rPr>
              <a:t>Langmuir isotherm</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8351693" y="4972946"/>
                <a:ext cx="5613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b="1" i="1">
                              <a:solidFill>
                                <a:schemeClr val="tx1">
                                  <a:lumMod val="95000"/>
                                  <a:lumOff val="5000"/>
                                </a:schemeClr>
                              </a:solidFill>
                              <a:latin typeface="Cambria Math" panose="02040503050406030204" pitchFamily="18" charset="0"/>
                            </a:rPr>
                          </m:ctrlPr>
                        </m:sSubSupPr>
                        <m:e>
                          <m:r>
                            <a:rPr lang="en-US" b="1" i="1">
                              <a:solidFill>
                                <a:schemeClr val="tx1">
                                  <a:lumMod val="95000"/>
                                  <a:lumOff val="5000"/>
                                </a:schemeClr>
                              </a:solidFill>
                              <a:latin typeface="Cambria Math" panose="02040503050406030204" pitchFamily="18" charset="0"/>
                            </a:rPr>
                            <m:t> </m:t>
                          </m:r>
                          <m:r>
                            <a:rPr lang="en-US" b="1" i="1">
                              <a:solidFill>
                                <a:schemeClr val="tx1">
                                  <a:lumMod val="95000"/>
                                  <a:lumOff val="5000"/>
                                </a:schemeClr>
                              </a:solidFill>
                              <a:latin typeface="Cambria Math" panose="02040503050406030204" pitchFamily="18" charset="0"/>
                            </a:rPr>
                            <m:t>𝒒</m:t>
                          </m:r>
                        </m:e>
                        <m:sub>
                          <m:r>
                            <a:rPr lang="en-US" b="1" i="1">
                              <a:solidFill>
                                <a:schemeClr val="tx1">
                                  <a:lumMod val="95000"/>
                                  <a:lumOff val="5000"/>
                                </a:schemeClr>
                              </a:solidFill>
                              <a:latin typeface="Cambria Math" panose="02040503050406030204" pitchFamily="18" charset="0"/>
                            </a:rPr>
                            <m:t>𝑨</m:t>
                          </m:r>
                        </m:sub>
                        <m:sup>
                          <m:r>
                            <a:rPr lang="en-US" b="1" i="1">
                              <a:solidFill>
                                <a:schemeClr val="tx1">
                                  <a:lumMod val="95000"/>
                                  <a:lumOff val="5000"/>
                                </a:schemeClr>
                              </a:solidFill>
                              <a:latin typeface="Cambria Math" panose="02040503050406030204" pitchFamily="18" charset="0"/>
                            </a:rPr>
                            <m:t>∗</m:t>
                          </m:r>
                        </m:sup>
                      </m:sSubSup>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8351693" y="4972946"/>
                <a:ext cx="561308" cy="369332"/>
              </a:xfrm>
              <a:prstGeom prst="rect">
                <a:avLst/>
              </a:prstGeom>
              <a:blipFill>
                <a:blip r:embed="rId7"/>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9817336" y="6005036"/>
                <a:ext cx="64466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tx1">
                                  <a:lumMod val="95000"/>
                                  <a:lumOff val="5000"/>
                                </a:schemeClr>
                              </a:solidFill>
                              <a:latin typeface="Cambria Math" panose="02040503050406030204" pitchFamily="18" charset="0"/>
                            </a:rPr>
                          </m:ctrlPr>
                        </m:sSubPr>
                        <m:e>
                          <m:r>
                            <a:rPr lang="en-US" b="1" i="1">
                              <a:solidFill>
                                <a:schemeClr val="tx1">
                                  <a:lumMod val="95000"/>
                                  <a:lumOff val="5000"/>
                                </a:schemeClr>
                              </a:solidFill>
                              <a:latin typeface="Cambria Math" panose="02040503050406030204" pitchFamily="18" charset="0"/>
                            </a:rPr>
                            <m:t>𝑪</m:t>
                          </m:r>
                        </m:e>
                        <m:sub>
                          <m:r>
                            <a:rPr lang="en-US" b="1" i="1">
                              <a:solidFill>
                                <a:schemeClr val="tx1">
                                  <a:lumMod val="95000"/>
                                  <a:lumOff val="5000"/>
                                </a:schemeClr>
                              </a:solidFill>
                              <a:latin typeface="Cambria Math" panose="02040503050406030204" pitchFamily="18" charset="0"/>
                            </a:rPr>
                            <m:t>𝑨</m:t>
                          </m:r>
                          <m:r>
                            <a:rPr lang="en-US" b="1" i="1" smtClean="0">
                              <a:solidFill>
                                <a:schemeClr val="tx1">
                                  <a:lumMod val="95000"/>
                                  <a:lumOff val="5000"/>
                                </a:schemeClr>
                              </a:solidFill>
                              <a:latin typeface="Cambria Math" panose="02040503050406030204" pitchFamily="18" charset="0"/>
                            </a:rPr>
                            <m:t>𝒆</m:t>
                          </m:r>
                          <m:r>
                            <a:rPr lang="en-US" b="1" i="1">
                              <a:solidFill>
                                <a:schemeClr val="tx1">
                                  <a:lumMod val="95000"/>
                                  <a:lumOff val="5000"/>
                                </a:schemeClr>
                              </a:solidFill>
                              <a:latin typeface="Cambria Math" panose="02040503050406030204" pitchFamily="18" charset="0"/>
                            </a:rPr>
                            <m:t> </m:t>
                          </m:r>
                        </m:sub>
                      </m:sSub>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9817336" y="6005036"/>
                <a:ext cx="644664" cy="369332"/>
              </a:xfrm>
              <a:prstGeom prst="rect">
                <a:avLst/>
              </a:prstGeom>
              <a:blipFill>
                <a:blip r:embed="rId8"/>
                <a:stretch>
                  <a:fillRect b="-1639"/>
                </a:stretch>
              </a:blipFill>
            </p:spPr>
            <p:txBody>
              <a:bodyPr/>
              <a:lstStyle/>
              <a:p>
                <a:r>
                  <a:rPr lang="en-US">
                    <a:noFill/>
                  </a:rPr>
                  <a:t> </a:t>
                </a:r>
              </a:p>
            </p:txBody>
          </p:sp>
        </mc:Fallback>
      </mc:AlternateContent>
    </p:spTree>
    <p:extLst>
      <p:ext uri="{BB962C8B-B14F-4D97-AF65-F5344CB8AC3E}">
        <p14:creationId xmlns:p14="http://schemas.microsoft.com/office/powerpoint/2010/main" val="2286449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18986" y="1256548"/>
            <a:ext cx="8829219" cy="5601452"/>
          </a:xfrm>
          <a:prstGeom prst="rect">
            <a:avLst/>
          </a:prstGeom>
        </p:spPr>
      </p:pic>
      <p:sp>
        <p:nvSpPr>
          <p:cNvPr id="5" name="Rectangle 4"/>
          <p:cNvSpPr/>
          <p:nvPr/>
        </p:nvSpPr>
        <p:spPr>
          <a:xfrm>
            <a:off x="419725" y="599608"/>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Commercial available adsorbent</a:t>
            </a:r>
            <a:endParaRPr lang="en-US" sz="3600" dirty="0">
              <a:solidFill>
                <a:schemeClr val="bg1"/>
              </a:solidFill>
            </a:endParaRPr>
          </a:p>
        </p:txBody>
      </p:sp>
    </p:spTree>
    <p:extLst>
      <p:ext uri="{BB962C8B-B14F-4D97-AF65-F5344CB8AC3E}">
        <p14:creationId xmlns:p14="http://schemas.microsoft.com/office/powerpoint/2010/main" val="1193038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431739" y="1536481"/>
                <a:ext cx="10589931" cy="3477875"/>
              </a:xfrm>
              <a:prstGeom prst="rect">
                <a:avLst/>
              </a:prstGeom>
            </p:spPr>
            <p:txBody>
              <a:bodyPr wrap="square">
                <a:spAutoFit/>
              </a:bodyPr>
              <a:lstStyle/>
              <a:p>
                <a:r>
                  <a:rPr lang="en-US" sz="2000" dirty="0"/>
                  <a:t>Cell-free fermentation liquor contains 8 x 10</a:t>
                </a:r>
                <a:r>
                  <a:rPr lang="en-US" sz="2000" baseline="30000" dirty="0"/>
                  <a:t>-5</a:t>
                </a:r>
                <a:r>
                  <a:rPr lang="en-US" sz="2000" dirty="0"/>
                  <a:t> mol/L  immunoglobulin G. It is proposed to</a:t>
                </a:r>
              </a:p>
              <a:p>
                <a:r>
                  <a:rPr lang="en-US" sz="2000" dirty="0"/>
                  <a:t>recover at least 90% of this antibody by adsorption on synthetic, nonpolar resin. Experimental equilibrium data are correlated as follows:</a:t>
                </a:r>
              </a:p>
              <a:p>
                <a:endParaRPr lang="en-US" sz="2000" dirty="0">
                  <a:latin typeface="AdvP1854"/>
                </a:endParaRPr>
              </a:p>
              <a:p>
                <a:endParaRPr lang="en-US" sz="2000" dirty="0">
                  <a:latin typeface="AdvMacMthSyN"/>
                </a:endParaRPr>
              </a:p>
              <a:p>
                <a:endParaRPr lang="en-US" sz="2000" dirty="0"/>
              </a:p>
              <a:p>
                <a:endParaRPr lang="en-US" sz="2000" dirty="0"/>
              </a:p>
              <a:p>
                <a:r>
                  <a:rPr lang="en-US" sz="2000" dirty="0"/>
                  <a:t> </a:t>
                </a:r>
              </a:p>
              <a:p>
                <a:r>
                  <a:rPr lang="en-US" sz="2000" dirty="0"/>
                  <a:t>where </a:t>
                </a:r>
                <a14:m>
                  <m:oMath xmlns:m="http://schemas.openxmlformats.org/officeDocument/2006/math">
                    <m:sSubSup>
                      <m:sSubSupPr>
                        <m:ctrlPr>
                          <a:rPr lang="en-US" sz="2000" b="1" i="1">
                            <a:solidFill>
                              <a:schemeClr val="tx1">
                                <a:lumMod val="95000"/>
                                <a:lumOff val="5000"/>
                              </a:schemeClr>
                            </a:solidFill>
                            <a:latin typeface="Cambria Math" panose="02040503050406030204" pitchFamily="18" charset="0"/>
                          </a:rPr>
                        </m:ctrlPr>
                      </m:sSubSupPr>
                      <m:e>
                        <m:r>
                          <a:rPr lang="en-US" sz="2000" b="1" i="1" smtClean="0">
                            <a:solidFill>
                              <a:schemeClr val="tx1">
                                <a:lumMod val="95000"/>
                                <a:lumOff val="5000"/>
                              </a:schemeClr>
                            </a:solidFill>
                            <a:latin typeface="Cambria Math" panose="02040503050406030204" pitchFamily="18" charset="0"/>
                          </a:rPr>
                          <m:t>𝒒</m:t>
                        </m:r>
                      </m:e>
                      <m:sub>
                        <m:r>
                          <a:rPr lang="en-US" sz="2000" b="1" i="1">
                            <a:solidFill>
                              <a:schemeClr val="tx1">
                                <a:lumMod val="95000"/>
                                <a:lumOff val="5000"/>
                              </a:schemeClr>
                            </a:solidFill>
                            <a:latin typeface="Cambria Math" panose="02040503050406030204" pitchFamily="18" charset="0"/>
                          </a:rPr>
                          <m:t>𝑨𝒆</m:t>
                        </m:r>
                      </m:sub>
                      <m:sup>
                        <m:r>
                          <a:rPr lang="en-US" sz="2000" b="1" i="1">
                            <a:solidFill>
                              <a:schemeClr val="tx1">
                                <a:lumMod val="95000"/>
                                <a:lumOff val="5000"/>
                              </a:schemeClr>
                            </a:solidFill>
                            <a:latin typeface="Cambria Math" panose="02040503050406030204" pitchFamily="18" charset="0"/>
                          </a:rPr>
                          <m:t>∗</m:t>
                        </m:r>
                      </m:sup>
                    </m:sSubSup>
                  </m:oMath>
                </a14:m>
                <a:r>
                  <a:rPr lang="en-US" sz="2000" dirty="0"/>
                  <a:t> is the moles of solute adsorbed per cm</a:t>
                </a:r>
                <a:r>
                  <a:rPr lang="en-US" sz="2000" baseline="30000" dirty="0"/>
                  <a:t>3</a:t>
                </a:r>
                <a:r>
                  <a:rPr lang="en-US" sz="2000" dirty="0"/>
                  <a:t> of adsorbent and </a:t>
                </a:r>
                <a:r>
                  <a:rPr lang="en-US" sz="2000" dirty="0" err="1"/>
                  <a:t>C</a:t>
                </a:r>
                <a:r>
                  <a:rPr lang="en-US" sz="2000" baseline="-25000" dirty="0" err="1"/>
                  <a:t>Ae</a:t>
                </a:r>
                <a:r>
                  <a:rPr lang="en-US" sz="2000" dirty="0"/>
                  <a:t> is the liquid-phase solute concentration in mol/L at equilibrium. What minimum quantity of resin is required to treat 2 m</a:t>
                </a:r>
                <a:r>
                  <a:rPr lang="en-US" sz="2000" baseline="30000" dirty="0"/>
                  <a:t>3</a:t>
                </a:r>
                <a:r>
                  <a:rPr lang="en-US" sz="2000" dirty="0"/>
                  <a:t> of fermentation liquor in a single-stage mixed tank?</a:t>
                </a:r>
              </a:p>
            </p:txBody>
          </p:sp>
        </mc:Choice>
        <mc:Fallback xmlns="">
          <p:sp>
            <p:nvSpPr>
              <p:cNvPr id="2" name="Rectangle 1"/>
              <p:cNvSpPr>
                <a:spLocks noRot="1" noChangeAspect="1" noMove="1" noResize="1" noEditPoints="1" noAdjustHandles="1" noChangeArrowheads="1" noChangeShapeType="1" noTextEdit="1"/>
              </p:cNvSpPr>
              <p:nvPr/>
            </p:nvSpPr>
            <p:spPr>
              <a:xfrm>
                <a:off x="1431739" y="1536481"/>
                <a:ext cx="10589931" cy="3477875"/>
              </a:xfrm>
              <a:prstGeom prst="rect">
                <a:avLst/>
              </a:prstGeom>
              <a:blipFill>
                <a:blip r:embed="rId2"/>
                <a:stretch>
                  <a:fillRect l="-633" t="-701" b="-22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4561840" y="2711097"/>
                <a:ext cx="1935145" cy="1128642"/>
              </a:xfrm>
              <a:prstGeom prst="rect">
                <a:avLst/>
              </a:prstGeom>
            </p:spPr>
            <p:txBody>
              <a:bodyPr wrap="none">
                <a:spAutoFit/>
              </a:bodyPr>
              <a:lstStyle/>
              <a:p>
                <a:r>
                  <a:rPr lang="en-US" b="1" dirty="0">
                    <a:solidFill>
                      <a:schemeClr val="tx1">
                        <a:lumMod val="95000"/>
                        <a:lumOff val="5000"/>
                      </a:schemeClr>
                    </a:solidFill>
                  </a:rPr>
                  <a:t>      </a:t>
                </a:r>
                <a14:m>
                  <m:oMath xmlns:m="http://schemas.openxmlformats.org/officeDocument/2006/math">
                    <m:sSubSup>
                      <m:sSubSupPr>
                        <m:ctrlPr>
                          <a:rPr lang="en-US" b="1" i="1" smtClean="0">
                            <a:solidFill>
                              <a:schemeClr val="tx1">
                                <a:lumMod val="95000"/>
                                <a:lumOff val="5000"/>
                              </a:schemeClr>
                            </a:solidFill>
                            <a:latin typeface="Cambria Math" panose="02040503050406030204" pitchFamily="18" charset="0"/>
                          </a:rPr>
                        </m:ctrlPr>
                      </m:sSubSupPr>
                      <m:e>
                        <m:r>
                          <a:rPr lang="en-US" b="1" i="1" smtClean="0">
                            <a:solidFill>
                              <a:schemeClr val="tx1">
                                <a:lumMod val="95000"/>
                                <a:lumOff val="5000"/>
                              </a:schemeClr>
                            </a:solidFill>
                            <a:latin typeface="Cambria Math" panose="02040503050406030204" pitchFamily="18" charset="0"/>
                          </a:rPr>
                          <m:t>𝒒</m:t>
                        </m:r>
                      </m:e>
                      <m:sub>
                        <m:r>
                          <a:rPr lang="en-US" b="1" i="1" smtClean="0">
                            <a:solidFill>
                              <a:schemeClr val="tx1">
                                <a:lumMod val="95000"/>
                                <a:lumOff val="5000"/>
                              </a:schemeClr>
                            </a:solidFill>
                            <a:latin typeface="Cambria Math" panose="02040503050406030204" pitchFamily="18" charset="0"/>
                          </a:rPr>
                          <m:t>𝑨𝒆</m:t>
                        </m:r>
                      </m:sub>
                      <m:sup>
                        <m:r>
                          <a:rPr lang="en-US" b="1" i="1" smtClean="0">
                            <a:solidFill>
                              <a:schemeClr val="tx1">
                                <a:lumMod val="95000"/>
                                <a:lumOff val="5000"/>
                              </a:schemeClr>
                            </a:solidFill>
                            <a:latin typeface="Cambria Math" panose="02040503050406030204" pitchFamily="18" charset="0"/>
                          </a:rPr>
                          <m:t>∗</m:t>
                        </m:r>
                      </m:sup>
                    </m:sSubSup>
                    <m:r>
                      <a:rPr lang="en-US" b="1" i="1" smtClean="0">
                        <a:solidFill>
                          <a:schemeClr val="tx1">
                            <a:lumMod val="95000"/>
                            <a:lumOff val="5000"/>
                          </a:schemeClr>
                        </a:solidFill>
                        <a:latin typeface="Cambria Math" panose="02040503050406030204" pitchFamily="18" charset="0"/>
                      </a:rPr>
                      <m:t>=</m:t>
                    </m:r>
                    <m:sSubSup>
                      <m:sSubSupPr>
                        <m:ctrlPr>
                          <a:rPr lang="en-US" b="1" i="1" smtClean="0">
                            <a:solidFill>
                              <a:schemeClr val="tx1">
                                <a:lumMod val="95000"/>
                                <a:lumOff val="5000"/>
                              </a:schemeClr>
                            </a:solidFill>
                            <a:latin typeface="Cambria Math" panose="02040503050406030204" pitchFamily="18" charset="0"/>
                          </a:rPr>
                        </m:ctrlPr>
                      </m:sSubSupPr>
                      <m:e>
                        <m:sSub>
                          <m:sSubPr>
                            <m:ctrlPr>
                              <a:rPr lang="en-US" b="1" i="1" smtClean="0">
                                <a:solidFill>
                                  <a:schemeClr val="tx1">
                                    <a:lumMod val="95000"/>
                                    <a:lumOff val="5000"/>
                                  </a:schemeClr>
                                </a:solidFill>
                                <a:latin typeface="Cambria Math" panose="02040503050406030204" pitchFamily="18" charset="0"/>
                              </a:rPr>
                            </m:ctrlPr>
                          </m:sSubPr>
                          <m:e>
                            <m:r>
                              <a:rPr lang="en-US" b="1" i="1" smtClean="0">
                                <a:solidFill>
                                  <a:schemeClr val="tx1">
                                    <a:lumMod val="95000"/>
                                    <a:lumOff val="5000"/>
                                  </a:schemeClr>
                                </a:solidFill>
                                <a:latin typeface="Cambria Math" panose="02040503050406030204" pitchFamily="18" charset="0"/>
                              </a:rPr>
                              <m:t>𝑲</m:t>
                            </m:r>
                          </m:e>
                          <m:sub>
                            <m:r>
                              <a:rPr lang="en-US" b="1" i="1" smtClean="0">
                                <a:solidFill>
                                  <a:schemeClr val="tx1">
                                    <a:lumMod val="95000"/>
                                    <a:lumOff val="5000"/>
                                  </a:schemeClr>
                                </a:solidFill>
                                <a:latin typeface="Cambria Math" panose="02040503050406030204" pitchFamily="18" charset="0"/>
                              </a:rPr>
                              <m:t>𝑭</m:t>
                            </m:r>
                          </m:sub>
                        </m:sSub>
                        <m:r>
                          <a:rPr lang="en-US" b="1" i="1" smtClean="0">
                            <a:solidFill>
                              <a:schemeClr val="tx1">
                                <a:lumMod val="95000"/>
                                <a:lumOff val="5000"/>
                              </a:schemeClr>
                            </a:solidFill>
                            <a:latin typeface="Cambria Math" panose="02040503050406030204" pitchFamily="18" charset="0"/>
                          </a:rPr>
                          <m:t> </m:t>
                        </m:r>
                        <m:r>
                          <a:rPr lang="en-US" b="1" i="1" smtClean="0">
                            <a:solidFill>
                              <a:schemeClr val="tx1">
                                <a:lumMod val="95000"/>
                                <a:lumOff val="5000"/>
                              </a:schemeClr>
                            </a:solidFill>
                            <a:latin typeface="Cambria Math" panose="02040503050406030204" pitchFamily="18" charset="0"/>
                          </a:rPr>
                          <m:t>𝑪</m:t>
                        </m:r>
                      </m:e>
                      <m:sub>
                        <m:r>
                          <a:rPr lang="en-US" b="1" i="1" smtClean="0">
                            <a:solidFill>
                              <a:schemeClr val="tx1">
                                <a:lumMod val="95000"/>
                                <a:lumOff val="5000"/>
                              </a:schemeClr>
                            </a:solidFill>
                            <a:latin typeface="Cambria Math" panose="02040503050406030204" pitchFamily="18" charset="0"/>
                          </a:rPr>
                          <m:t>𝑨𝒆</m:t>
                        </m:r>
                      </m:sub>
                      <m:sup>
                        <m:f>
                          <m:fPr>
                            <m:ctrlPr>
                              <a:rPr lang="en-US" b="1" i="1" smtClean="0">
                                <a:solidFill>
                                  <a:schemeClr val="tx1">
                                    <a:lumMod val="95000"/>
                                    <a:lumOff val="5000"/>
                                  </a:schemeClr>
                                </a:solidFill>
                                <a:latin typeface="Cambria Math" panose="02040503050406030204" pitchFamily="18" charset="0"/>
                              </a:rPr>
                            </m:ctrlPr>
                          </m:fPr>
                          <m:num>
                            <m:r>
                              <a:rPr lang="en-US" b="1" i="1" smtClean="0">
                                <a:solidFill>
                                  <a:schemeClr val="tx1">
                                    <a:lumMod val="95000"/>
                                    <a:lumOff val="5000"/>
                                  </a:schemeClr>
                                </a:solidFill>
                                <a:latin typeface="Cambria Math" panose="02040503050406030204" pitchFamily="18" charset="0"/>
                              </a:rPr>
                              <m:t>𝟏</m:t>
                            </m:r>
                          </m:num>
                          <m:den>
                            <m:r>
                              <a:rPr lang="en-US" b="1" i="1" smtClean="0">
                                <a:solidFill>
                                  <a:schemeClr val="tx1">
                                    <a:lumMod val="95000"/>
                                    <a:lumOff val="5000"/>
                                  </a:schemeClr>
                                </a:solidFill>
                                <a:latin typeface="Cambria Math" panose="02040503050406030204" pitchFamily="18" charset="0"/>
                              </a:rPr>
                              <m:t>𝒏</m:t>
                            </m:r>
                          </m:den>
                        </m:f>
                      </m:sup>
                    </m:sSubSup>
                  </m:oMath>
                </a14:m>
                <a:endParaRPr lang="en-US" b="1" dirty="0">
                  <a:solidFill>
                    <a:schemeClr val="tx1">
                      <a:lumMod val="95000"/>
                      <a:lumOff val="5000"/>
                    </a:schemeClr>
                  </a:solidFill>
                </a:endParaRPr>
              </a:p>
              <a:p>
                <a:r>
                  <a:rPr lang="en-US" b="1" dirty="0">
                    <a:solidFill>
                      <a:schemeClr val="tx1">
                        <a:lumMod val="95000"/>
                        <a:lumOff val="5000"/>
                      </a:schemeClr>
                    </a:solidFill>
                  </a:rPr>
                  <a:t>      K</a:t>
                </a:r>
                <a:r>
                  <a:rPr lang="en-US" b="1" baseline="-25000" dirty="0">
                    <a:solidFill>
                      <a:schemeClr val="tx1">
                        <a:lumMod val="95000"/>
                        <a:lumOff val="5000"/>
                      </a:schemeClr>
                    </a:solidFill>
                  </a:rPr>
                  <a:t>F</a:t>
                </a:r>
                <a:r>
                  <a:rPr lang="en-US" b="1" dirty="0">
                    <a:solidFill>
                      <a:schemeClr val="tx1">
                        <a:lumMod val="95000"/>
                        <a:lumOff val="5000"/>
                      </a:schemeClr>
                    </a:solidFill>
                  </a:rPr>
                  <a:t>=5.5 x 10</a:t>
                </a:r>
                <a:r>
                  <a:rPr lang="en-US" b="1" baseline="30000" dirty="0">
                    <a:solidFill>
                      <a:schemeClr val="tx1">
                        <a:lumMod val="95000"/>
                        <a:lumOff val="5000"/>
                      </a:schemeClr>
                    </a:solidFill>
                  </a:rPr>
                  <a:t>-5</a:t>
                </a:r>
              </a:p>
              <a:p>
                <a:r>
                  <a:rPr lang="en-US" b="1" dirty="0">
                    <a:solidFill>
                      <a:schemeClr val="tx1">
                        <a:lumMod val="95000"/>
                        <a:lumOff val="5000"/>
                      </a:schemeClr>
                    </a:solidFill>
                  </a:rPr>
                  <a:t>      n=2.86</a:t>
                </a:r>
              </a:p>
            </p:txBody>
          </p:sp>
        </mc:Choice>
        <mc:Fallback xmlns="">
          <p:sp>
            <p:nvSpPr>
              <p:cNvPr id="3" name="Rectangle 2"/>
              <p:cNvSpPr>
                <a:spLocks noRot="1" noChangeAspect="1" noMove="1" noResize="1" noEditPoints="1" noAdjustHandles="1" noChangeArrowheads="1" noChangeShapeType="1" noTextEdit="1"/>
              </p:cNvSpPr>
              <p:nvPr/>
            </p:nvSpPr>
            <p:spPr>
              <a:xfrm>
                <a:off x="4561840" y="2711097"/>
                <a:ext cx="1935145" cy="1128642"/>
              </a:xfrm>
              <a:prstGeom prst="rect">
                <a:avLst/>
              </a:prstGeom>
              <a:blipFill>
                <a:blip r:embed="rId3"/>
                <a:stretch>
                  <a:fillRect b="-8108"/>
                </a:stretch>
              </a:blipFill>
            </p:spPr>
            <p:txBody>
              <a:bodyPr/>
              <a:lstStyle/>
              <a:p>
                <a:r>
                  <a:rPr lang="en-US">
                    <a:noFill/>
                  </a:rPr>
                  <a:t> </a:t>
                </a:r>
              </a:p>
            </p:txBody>
          </p:sp>
        </mc:Fallback>
      </mc:AlternateContent>
      <p:sp>
        <p:nvSpPr>
          <p:cNvPr id="4" name="Rectangle 3"/>
          <p:cNvSpPr/>
          <p:nvPr/>
        </p:nvSpPr>
        <p:spPr>
          <a:xfrm>
            <a:off x="419725" y="599608"/>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Problem: Adsorption</a:t>
            </a:r>
            <a:endParaRPr lang="en-US" sz="3600" dirty="0">
              <a:solidFill>
                <a:schemeClr val="bg1"/>
              </a:solidFill>
            </a:endParaRPr>
          </a:p>
        </p:txBody>
      </p:sp>
    </p:spTree>
    <p:extLst>
      <p:ext uri="{BB962C8B-B14F-4D97-AF65-F5344CB8AC3E}">
        <p14:creationId xmlns:p14="http://schemas.microsoft.com/office/powerpoint/2010/main" val="4255129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798536" y="1184224"/>
                <a:ext cx="10589931" cy="2862322"/>
              </a:xfrm>
              <a:prstGeom prst="rect">
                <a:avLst/>
              </a:prstGeom>
            </p:spPr>
            <p:txBody>
              <a:bodyPr wrap="square">
                <a:spAutoFit/>
              </a:bodyPr>
              <a:lstStyle/>
              <a:p>
                <a:r>
                  <a:rPr lang="en-US" dirty="0"/>
                  <a:t>Cell-free fermentation liquor contains 8 x 10</a:t>
                </a:r>
                <a:r>
                  <a:rPr lang="en-US" baseline="30000" dirty="0"/>
                  <a:t>-5</a:t>
                </a:r>
                <a:r>
                  <a:rPr lang="en-US" dirty="0"/>
                  <a:t> mol/L  immunoglobulin G. It is proposed to</a:t>
                </a:r>
              </a:p>
              <a:p>
                <a:r>
                  <a:rPr lang="en-US" dirty="0"/>
                  <a:t>recover at least 90% of this antibody by adsorption on synthetic, nonpolar resin. Experimental equilibrium data are correlated as follows:</a:t>
                </a:r>
              </a:p>
              <a:p>
                <a:endParaRPr lang="en-US" dirty="0">
                  <a:latin typeface="AdvP1854"/>
                </a:endParaRPr>
              </a:p>
              <a:p>
                <a:endParaRPr lang="en-US" dirty="0">
                  <a:latin typeface="AdvMacMthSyN"/>
                </a:endParaRPr>
              </a:p>
              <a:p>
                <a:endParaRPr lang="en-US" dirty="0"/>
              </a:p>
              <a:p>
                <a:endParaRPr lang="en-US" dirty="0"/>
              </a:p>
              <a:p>
                <a:r>
                  <a:rPr lang="en-US" dirty="0"/>
                  <a:t> where </a:t>
                </a:r>
                <a14:m>
                  <m:oMath xmlns:m="http://schemas.openxmlformats.org/officeDocument/2006/math">
                    <m:sSubSup>
                      <m:sSubSupPr>
                        <m:ctrlPr>
                          <a:rPr lang="en-US" b="1" i="1">
                            <a:solidFill>
                              <a:schemeClr val="tx1">
                                <a:lumMod val="95000"/>
                                <a:lumOff val="5000"/>
                              </a:schemeClr>
                            </a:solidFill>
                            <a:latin typeface="Cambria Math" panose="02040503050406030204" pitchFamily="18" charset="0"/>
                          </a:rPr>
                        </m:ctrlPr>
                      </m:sSubSupPr>
                      <m:e>
                        <m:r>
                          <a:rPr lang="en-US" b="1" i="1" smtClean="0">
                            <a:solidFill>
                              <a:schemeClr val="tx1">
                                <a:lumMod val="95000"/>
                                <a:lumOff val="5000"/>
                              </a:schemeClr>
                            </a:solidFill>
                            <a:latin typeface="Cambria Math" panose="02040503050406030204" pitchFamily="18" charset="0"/>
                          </a:rPr>
                          <m:t>𝒒</m:t>
                        </m:r>
                      </m:e>
                      <m:sub>
                        <m:r>
                          <a:rPr lang="en-US" b="1" i="1">
                            <a:solidFill>
                              <a:schemeClr val="tx1">
                                <a:lumMod val="95000"/>
                                <a:lumOff val="5000"/>
                              </a:schemeClr>
                            </a:solidFill>
                            <a:latin typeface="Cambria Math" panose="02040503050406030204" pitchFamily="18" charset="0"/>
                          </a:rPr>
                          <m:t>𝑨𝒆</m:t>
                        </m:r>
                      </m:sub>
                      <m:sup>
                        <m:r>
                          <a:rPr lang="en-US" b="1" i="1">
                            <a:solidFill>
                              <a:schemeClr val="tx1">
                                <a:lumMod val="95000"/>
                                <a:lumOff val="5000"/>
                              </a:schemeClr>
                            </a:solidFill>
                            <a:latin typeface="Cambria Math" panose="02040503050406030204" pitchFamily="18" charset="0"/>
                          </a:rPr>
                          <m:t>∗</m:t>
                        </m:r>
                      </m:sup>
                    </m:sSubSup>
                  </m:oMath>
                </a14:m>
                <a:r>
                  <a:rPr lang="en-US" dirty="0"/>
                  <a:t> is the moles of solute adsorbed per cm</a:t>
                </a:r>
                <a:r>
                  <a:rPr lang="en-US" baseline="30000" dirty="0"/>
                  <a:t>3</a:t>
                </a:r>
                <a:r>
                  <a:rPr lang="en-US" dirty="0"/>
                  <a:t> of adsorbent and </a:t>
                </a:r>
                <a:r>
                  <a:rPr lang="en-US" dirty="0" err="1"/>
                  <a:t>C</a:t>
                </a:r>
                <a:r>
                  <a:rPr lang="en-US" baseline="-25000" dirty="0" err="1"/>
                  <a:t>Ae</a:t>
                </a:r>
                <a:r>
                  <a:rPr lang="en-US" dirty="0"/>
                  <a:t> is the liquid-phase solute concentration in mol/L at equilibrium. What minimum quantity of resin is required to treat 2 m</a:t>
                </a:r>
                <a:r>
                  <a:rPr lang="en-US" baseline="30000" dirty="0"/>
                  <a:t>3</a:t>
                </a:r>
                <a:r>
                  <a:rPr lang="en-US" dirty="0"/>
                  <a:t> of fermentation liquor in a single-stage mixed tank?</a:t>
                </a:r>
              </a:p>
            </p:txBody>
          </p:sp>
        </mc:Choice>
        <mc:Fallback xmlns="">
          <p:sp>
            <p:nvSpPr>
              <p:cNvPr id="2" name="Rectangle 1"/>
              <p:cNvSpPr>
                <a:spLocks noRot="1" noChangeAspect="1" noMove="1" noResize="1" noEditPoints="1" noAdjustHandles="1" noChangeArrowheads="1" noChangeShapeType="1" noTextEdit="1"/>
              </p:cNvSpPr>
              <p:nvPr/>
            </p:nvSpPr>
            <p:spPr>
              <a:xfrm>
                <a:off x="798536" y="1184224"/>
                <a:ext cx="10589931" cy="2862322"/>
              </a:xfrm>
              <a:prstGeom prst="rect">
                <a:avLst/>
              </a:prstGeom>
              <a:blipFill>
                <a:blip r:embed="rId2"/>
                <a:stretch>
                  <a:fillRect l="-518" t="-1064" b="-23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4776993" y="1888359"/>
                <a:ext cx="1981633" cy="1128642"/>
              </a:xfrm>
              <a:prstGeom prst="rect">
                <a:avLst/>
              </a:prstGeom>
            </p:spPr>
            <p:txBody>
              <a:bodyPr wrap="none">
                <a:spAutoFit/>
              </a:bodyPr>
              <a:lstStyle/>
              <a:p>
                <a:r>
                  <a:rPr lang="en-US" b="1" dirty="0">
                    <a:solidFill>
                      <a:schemeClr val="tx1">
                        <a:lumMod val="95000"/>
                        <a:lumOff val="5000"/>
                      </a:schemeClr>
                    </a:solidFill>
                  </a:rPr>
                  <a:t>      </a:t>
                </a:r>
                <a14:m>
                  <m:oMath xmlns:m="http://schemas.openxmlformats.org/officeDocument/2006/math">
                    <m:sSubSup>
                      <m:sSubSupPr>
                        <m:ctrlPr>
                          <a:rPr lang="en-US" b="1" i="1" smtClean="0">
                            <a:solidFill>
                              <a:schemeClr val="tx1">
                                <a:lumMod val="95000"/>
                                <a:lumOff val="5000"/>
                              </a:schemeClr>
                            </a:solidFill>
                            <a:latin typeface="Cambria Math" panose="02040503050406030204" pitchFamily="18" charset="0"/>
                          </a:rPr>
                        </m:ctrlPr>
                      </m:sSubSupPr>
                      <m:e>
                        <m:r>
                          <a:rPr lang="en-US" b="1" i="1" smtClean="0">
                            <a:solidFill>
                              <a:schemeClr val="tx1">
                                <a:lumMod val="95000"/>
                                <a:lumOff val="5000"/>
                              </a:schemeClr>
                            </a:solidFill>
                            <a:latin typeface="Cambria Math" panose="02040503050406030204" pitchFamily="18" charset="0"/>
                          </a:rPr>
                          <m:t>𝒒</m:t>
                        </m:r>
                      </m:e>
                      <m:sub>
                        <m:r>
                          <a:rPr lang="en-US" b="1" i="1" smtClean="0">
                            <a:solidFill>
                              <a:schemeClr val="tx1">
                                <a:lumMod val="95000"/>
                                <a:lumOff val="5000"/>
                              </a:schemeClr>
                            </a:solidFill>
                            <a:latin typeface="Cambria Math" panose="02040503050406030204" pitchFamily="18" charset="0"/>
                          </a:rPr>
                          <m:t>𝑨𝒆</m:t>
                        </m:r>
                      </m:sub>
                      <m:sup>
                        <m:r>
                          <a:rPr lang="en-US" b="1" i="1" smtClean="0">
                            <a:solidFill>
                              <a:schemeClr val="tx1">
                                <a:lumMod val="95000"/>
                                <a:lumOff val="5000"/>
                              </a:schemeClr>
                            </a:solidFill>
                            <a:latin typeface="Cambria Math" panose="02040503050406030204" pitchFamily="18" charset="0"/>
                          </a:rPr>
                          <m:t>∗</m:t>
                        </m:r>
                      </m:sup>
                    </m:sSubSup>
                    <m:r>
                      <a:rPr lang="en-US" b="1" i="1" smtClean="0">
                        <a:solidFill>
                          <a:schemeClr val="tx1">
                            <a:lumMod val="95000"/>
                            <a:lumOff val="5000"/>
                          </a:schemeClr>
                        </a:solidFill>
                        <a:latin typeface="Cambria Math" panose="02040503050406030204" pitchFamily="18" charset="0"/>
                      </a:rPr>
                      <m:t>=</m:t>
                    </m:r>
                    <m:sSubSup>
                      <m:sSubSupPr>
                        <m:ctrlPr>
                          <a:rPr lang="en-US" b="1" i="1" smtClean="0">
                            <a:solidFill>
                              <a:schemeClr val="tx1">
                                <a:lumMod val="95000"/>
                                <a:lumOff val="5000"/>
                              </a:schemeClr>
                            </a:solidFill>
                            <a:latin typeface="Cambria Math" panose="02040503050406030204" pitchFamily="18" charset="0"/>
                          </a:rPr>
                        </m:ctrlPr>
                      </m:sSubSupPr>
                      <m:e>
                        <m:sSub>
                          <m:sSubPr>
                            <m:ctrlPr>
                              <a:rPr lang="en-US" b="1" i="1" smtClean="0">
                                <a:solidFill>
                                  <a:schemeClr val="tx1">
                                    <a:lumMod val="95000"/>
                                    <a:lumOff val="5000"/>
                                  </a:schemeClr>
                                </a:solidFill>
                                <a:latin typeface="Cambria Math" panose="02040503050406030204" pitchFamily="18" charset="0"/>
                              </a:rPr>
                            </m:ctrlPr>
                          </m:sSubPr>
                          <m:e>
                            <m:r>
                              <a:rPr lang="en-US" b="1" i="1" smtClean="0">
                                <a:solidFill>
                                  <a:schemeClr val="tx1">
                                    <a:lumMod val="95000"/>
                                    <a:lumOff val="5000"/>
                                  </a:schemeClr>
                                </a:solidFill>
                                <a:latin typeface="Cambria Math" panose="02040503050406030204" pitchFamily="18" charset="0"/>
                              </a:rPr>
                              <m:t>𝑲</m:t>
                            </m:r>
                          </m:e>
                          <m:sub>
                            <m:r>
                              <a:rPr lang="en-US" b="1" i="1" smtClean="0">
                                <a:solidFill>
                                  <a:schemeClr val="tx1">
                                    <a:lumMod val="95000"/>
                                    <a:lumOff val="5000"/>
                                  </a:schemeClr>
                                </a:solidFill>
                                <a:latin typeface="Cambria Math" panose="02040503050406030204" pitchFamily="18" charset="0"/>
                              </a:rPr>
                              <m:t>𝑭</m:t>
                            </m:r>
                          </m:sub>
                        </m:sSub>
                        <m:r>
                          <a:rPr lang="en-US" b="1" i="1" smtClean="0">
                            <a:solidFill>
                              <a:schemeClr val="tx1">
                                <a:lumMod val="95000"/>
                                <a:lumOff val="5000"/>
                              </a:schemeClr>
                            </a:solidFill>
                            <a:latin typeface="Cambria Math" panose="02040503050406030204" pitchFamily="18" charset="0"/>
                          </a:rPr>
                          <m:t> </m:t>
                        </m:r>
                        <m:r>
                          <a:rPr lang="en-US" b="1" i="1" smtClean="0">
                            <a:solidFill>
                              <a:schemeClr val="tx1">
                                <a:lumMod val="95000"/>
                                <a:lumOff val="5000"/>
                              </a:schemeClr>
                            </a:solidFill>
                            <a:latin typeface="Cambria Math" panose="02040503050406030204" pitchFamily="18" charset="0"/>
                          </a:rPr>
                          <m:t>𝑪</m:t>
                        </m:r>
                      </m:e>
                      <m:sub>
                        <m:r>
                          <a:rPr lang="en-US" b="1" i="1" smtClean="0">
                            <a:solidFill>
                              <a:schemeClr val="tx1">
                                <a:lumMod val="95000"/>
                                <a:lumOff val="5000"/>
                              </a:schemeClr>
                            </a:solidFill>
                            <a:latin typeface="Cambria Math" panose="02040503050406030204" pitchFamily="18" charset="0"/>
                          </a:rPr>
                          <m:t>𝑨𝒆</m:t>
                        </m:r>
                      </m:sub>
                      <m:sup>
                        <m:f>
                          <m:fPr>
                            <m:ctrlPr>
                              <a:rPr lang="en-US" b="1" i="1" smtClean="0">
                                <a:solidFill>
                                  <a:schemeClr val="tx1">
                                    <a:lumMod val="95000"/>
                                    <a:lumOff val="5000"/>
                                  </a:schemeClr>
                                </a:solidFill>
                                <a:latin typeface="Cambria Math" panose="02040503050406030204" pitchFamily="18" charset="0"/>
                              </a:rPr>
                            </m:ctrlPr>
                          </m:fPr>
                          <m:num>
                            <m:r>
                              <a:rPr lang="en-US" b="1" i="1" smtClean="0">
                                <a:solidFill>
                                  <a:schemeClr val="tx1">
                                    <a:lumMod val="95000"/>
                                    <a:lumOff val="5000"/>
                                  </a:schemeClr>
                                </a:solidFill>
                                <a:latin typeface="Cambria Math" panose="02040503050406030204" pitchFamily="18" charset="0"/>
                              </a:rPr>
                              <m:t>𝟏</m:t>
                            </m:r>
                          </m:num>
                          <m:den>
                            <m:r>
                              <a:rPr lang="en-US" b="1" i="1" smtClean="0">
                                <a:solidFill>
                                  <a:schemeClr val="tx1">
                                    <a:lumMod val="95000"/>
                                    <a:lumOff val="5000"/>
                                  </a:schemeClr>
                                </a:solidFill>
                                <a:latin typeface="Cambria Math" panose="02040503050406030204" pitchFamily="18" charset="0"/>
                              </a:rPr>
                              <m:t>𝒏</m:t>
                            </m:r>
                          </m:den>
                        </m:f>
                      </m:sup>
                    </m:sSubSup>
                  </m:oMath>
                </a14:m>
                <a:endParaRPr lang="en-US" b="1" dirty="0">
                  <a:solidFill>
                    <a:schemeClr val="tx1">
                      <a:lumMod val="95000"/>
                      <a:lumOff val="5000"/>
                    </a:schemeClr>
                  </a:solidFill>
                </a:endParaRPr>
              </a:p>
              <a:p>
                <a:r>
                  <a:rPr lang="en-US" b="1" dirty="0">
                    <a:solidFill>
                      <a:schemeClr val="tx1">
                        <a:lumMod val="95000"/>
                        <a:lumOff val="5000"/>
                      </a:schemeClr>
                    </a:solidFill>
                  </a:rPr>
                  <a:t>      K</a:t>
                </a:r>
                <a:r>
                  <a:rPr lang="en-US" b="1" baseline="-25000" dirty="0">
                    <a:solidFill>
                      <a:schemeClr val="tx1">
                        <a:lumMod val="95000"/>
                        <a:lumOff val="5000"/>
                      </a:schemeClr>
                    </a:solidFill>
                  </a:rPr>
                  <a:t>F</a:t>
                </a:r>
                <a:r>
                  <a:rPr lang="en-US" b="1" dirty="0">
                    <a:solidFill>
                      <a:schemeClr val="tx1">
                        <a:lumMod val="95000"/>
                        <a:lumOff val="5000"/>
                      </a:schemeClr>
                    </a:solidFill>
                  </a:rPr>
                  <a:t>=5.5 x 10</a:t>
                </a:r>
                <a:r>
                  <a:rPr lang="en-US" b="1" baseline="30000" dirty="0">
                    <a:solidFill>
                      <a:schemeClr val="tx1">
                        <a:lumMod val="95000"/>
                        <a:lumOff val="5000"/>
                      </a:schemeClr>
                    </a:solidFill>
                  </a:rPr>
                  <a:t>-5</a:t>
                </a:r>
              </a:p>
              <a:p>
                <a:r>
                  <a:rPr lang="en-US" b="1" dirty="0">
                    <a:solidFill>
                      <a:schemeClr val="tx1">
                        <a:lumMod val="95000"/>
                        <a:lumOff val="5000"/>
                      </a:schemeClr>
                    </a:solidFill>
                  </a:rPr>
                  <a:t>      n=2.86</a:t>
                </a:r>
              </a:p>
            </p:txBody>
          </p:sp>
        </mc:Choice>
        <mc:Fallback xmlns="">
          <p:sp>
            <p:nvSpPr>
              <p:cNvPr id="3" name="Rectangle 2"/>
              <p:cNvSpPr>
                <a:spLocks noRot="1" noChangeAspect="1" noMove="1" noResize="1" noEditPoints="1" noAdjustHandles="1" noChangeArrowheads="1" noChangeShapeType="1" noTextEdit="1"/>
              </p:cNvSpPr>
              <p:nvPr/>
            </p:nvSpPr>
            <p:spPr>
              <a:xfrm>
                <a:off x="4776993" y="1888359"/>
                <a:ext cx="1981633" cy="1128642"/>
              </a:xfrm>
              <a:prstGeom prst="rect">
                <a:avLst/>
              </a:prstGeom>
              <a:blipFill>
                <a:blip r:embed="rId3"/>
                <a:stretch>
                  <a:fillRect b="-8108"/>
                </a:stretch>
              </a:blipFill>
            </p:spPr>
            <p:txBody>
              <a:bodyPr/>
              <a:lstStyle/>
              <a:p>
                <a:r>
                  <a:rPr lang="en-US">
                    <a:noFill/>
                  </a:rPr>
                  <a:t> </a:t>
                </a:r>
              </a:p>
            </p:txBody>
          </p:sp>
        </mc:Fallback>
      </mc:AlternateContent>
      <p:sp>
        <p:nvSpPr>
          <p:cNvPr id="4" name="Rectangle 3"/>
          <p:cNvSpPr/>
          <p:nvPr/>
        </p:nvSpPr>
        <p:spPr>
          <a:xfrm>
            <a:off x="419725" y="599608"/>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Problem: Adsorption</a:t>
            </a:r>
            <a:endParaRPr lang="en-US" sz="3600" dirty="0">
              <a:solidFill>
                <a:schemeClr val="bg1"/>
              </a:solidFill>
            </a:endParaRPr>
          </a:p>
        </p:txBody>
      </p:sp>
      <mc:AlternateContent xmlns:mc="http://schemas.openxmlformats.org/markup-compatibility/2006" xmlns:a14="http://schemas.microsoft.com/office/drawing/2010/main">
        <mc:Choice Requires="a14">
          <p:sp>
            <p:nvSpPr>
              <p:cNvPr id="5" name="Rectangle 4"/>
              <p:cNvSpPr/>
              <p:nvPr/>
            </p:nvSpPr>
            <p:spPr>
              <a:xfrm>
                <a:off x="798536" y="4046546"/>
                <a:ext cx="11172496" cy="2811091"/>
              </a:xfrm>
              <a:prstGeom prst="rect">
                <a:avLst/>
              </a:prstGeom>
            </p:spPr>
            <p:txBody>
              <a:bodyPr wrap="square">
                <a:spAutoFit/>
              </a:bodyPr>
              <a:lstStyle/>
              <a:p>
                <a:r>
                  <a:rPr lang="en-US" b="1" dirty="0">
                    <a:solidFill>
                      <a:srgbClr val="FF0000"/>
                    </a:solidFill>
                    <a:latin typeface="AdvP1491"/>
                  </a:rPr>
                  <a:t>Solution:</a:t>
                </a:r>
              </a:p>
              <a:p>
                <a:r>
                  <a:rPr lang="en-US" dirty="0">
                    <a:latin typeface="AdvP1491"/>
                  </a:rPr>
                  <a:t>Residual concentration in the liquid is: </a:t>
                </a:r>
                <a:r>
                  <a:rPr lang="en-US" dirty="0"/>
                  <a:t>8 x 10</a:t>
                </a:r>
                <a:r>
                  <a:rPr lang="en-US" baseline="30000" dirty="0"/>
                  <a:t>-5</a:t>
                </a:r>
                <a:r>
                  <a:rPr lang="en-US" dirty="0"/>
                  <a:t> *0.1 = 8 x 10</a:t>
                </a:r>
                <a:r>
                  <a:rPr lang="en-US" baseline="30000" dirty="0"/>
                  <a:t>-6</a:t>
                </a:r>
                <a:r>
                  <a:rPr lang="en-US" dirty="0"/>
                  <a:t> mol/L</a:t>
                </a:r>
              </a:p>
              <a:p>
                <a:pPr/>
                <a14:m>
                  <m:oMathPara xmlns:m="http://schemas.openxmlformats.org/officeDocument/2006/math">
                    <m:oMathParaPr>
                      <m:jc m:val="centerGroup"/>
                    </m:oMathParaPr>
                    <m:oMath xmlns:m="http://schemas.openxmlformats.org/officeDocument/2006/math">
                      <m:sSubSup>
                        <m:sSubSupPr>
                          <m:ctrlPr>
                            <a:rPr lang="en-US" b="1" i="1">
                              <a:solidFill>
                                <a:schemeClr val="tx1">
                                  <a:lumMod val="95000"/>
                                  <a:lumOff val="5000"/>
                                </a:schemeClr>
                              </a:solidFill>
                              <a:latin typeface="Cambria Math" panose="02040503050406030204" pitchFamily="18" charset="0"/>
                            </a:rPr>
                          </m:ctrlPr>
                        </m:sSubSupPr>
                        <m:e>
                          <m:r>
                            <a:rPr lang="en-US" b="1" i="1" smtClean="0">
                              <a:solidFill>
                                <a:schemeClr val="tx1">
                                  <a:lumMod val="95000"/>
                                  <a:lumOff val="5000"/>
                                </a:schemeClr>
                              </a:solidFill>
                              <a:latin typeface="Cambria Math" panose="02040503050406030204" pitchFamily="18" charset="0"/>
                            </a:rPr>
                            <m:t>𝒒</m:t>
                          </m:r>
                        </m:e>
                        <m:sub>
                          <m:r>
                            <a:rPr lang="en-US" b="1" i="1">
                              <a:solidFill>
                                <a:schemeClr val="tx1">
                                  <a:lumMod val="95000"/>
                                  <a:lumOff val="5000"/>
                                </a:schemeClr>
                              </a:solidFill>
                              <a:latin typeface="Cambria Math" panose="02040503050406030204" pitchFamily="18" charset="0"/>
                            </a:rPr>
                            <m:t>𝑨𝒆</m:t>
                          </m:r>
                        </m:sub>
                        <m:sup>
                          <m:r>
                            <a:rPr lang="en-US" b="1" i="1">
                              <a:solidFill>
                                <a:schemeClr val="tx1">
                                  <a:lumMod val="95000"/>
                                  <a:lumOff val="5000"/>
                                </a:schemeClr>
                              </a:solidFill>
                              <a:latin typeface="Cambria Math" panose="02040503050406030204" pitchFamily="18" charset="0"/>
                            </a:rPr>
                            <m:t>∗</m:t>
                          </m:r>
                        </m:sup>
                      </m:sSubSup>
                      <m:r>
                        <a:rPr lang="en-US" b="1" i="1">
                          <a:solidFill>
                            <a:schemeClr val="tx1">
                              <a:lumMod val="95000"/>
                              <a:lumOff val="5000"/>
                            </a:schemeClr>
                          </a:solidFill>
                          <a:latin typeface="Cambria Math" panose="02040503050406030204" pitchFamily="18" charset="0"/>
                        </a:rPr>
                        <m:t>=</m:t>
                      </m:r>
                      <m:sSubSup>
                        <m:sSubSupPr>
                          <m:ctrlPr>
                            <a:rPr lang="en-US" b="1" i="1">
                              <a:solidFill>
                                <a:schemeClr val="tx1">
                                  <a:lumMod val="95000"/>
                                  <a:lumOff val="5000"/>
                                </a:schemeClr>
                              </a:solidFill>
                              <a:latin typeface="Cambria Math" panose="02040503050406030204" pitchFamily="18" charset="0"/>
                            </a:rPr>
                          </m:ctrlPr>
                        </m:sSubSupPr>
                        <m:e>
                          <m:sSub>
                            <m:sSubPr>
                              <m:ctrlPr>
                                <a:rPr lang="en-US" b="1" i="1">
                                  <a:solidFill>
                                    <a:schemeClr val="tx1">
                                      <a:lumMod val="95000"/>
                                      <a:lumOff val="5000"/>
                                    </a:schemeClr>
                                  </a:solidFill>
                                  <a:latin typeface="Cambria Math" panose="02040503050406030204" pitchFamily="18" charset="0"/>
                                </a:rPr>
                              </m:ctrlPr>
                            </m:sSubPr>
                            <m:e>
                              <m:r>
                                <a:rPr lang="en-US" b="1" i="1">
                                  <a:solidFill>
                                    <a:schemeClr val="tx1">
                                      <a:lumMod val="95000"/>
                                      <a:lumOff val="5000"/>
                                    </a:schemeClr>
                                  </a:solidFill>
                                  <a:latin typeface="Cambria Math" panose="02040503050406030204" pitchFamily="18" charset="0"/>
                                </a:rPr>
                                <m:t>𝑲</m:t>
                              </m:r>
                            </m:e>
                            <m:sub>
                              <m:r>
                                <a:rPr lang="en-US" b="1" i="1">
                                  <a:solidFill>
                                    <a:schemeClr val="tx1">
                                      <a:lumMod val="95000"/>
                                      <a:lumOff val="5000"/>
                                    </a:schemeClr>
                                  </a:solidFill>
                                  <a:latin typeface="Cambria Math" panose="02040503050406030204" pitchFamily="18" charset="0"/>
                                </a:rPr>
                                <m:t>𝑭</m:t>
                              </m:r>
                            </m:sub>
                          </m:sSub>
                          <m:r>
                            <a:rPr lang="en-US" b="1" i="1">
                              <a:solidFill>
                                <a:schemeClr val="tx1">
                                  <a:lumMod val="95000"/>
                                  <a:lumOff val="5000"/>
                                </a:schemeClr>
                              </a:solidFill>
                              <a:latin typeface="Cambria Math" panose="02040503050406030204" pitchFamily="18" charset="0"/>
                            </a:rPr>
                            <m:t> </m:t>
                          </m:r>
                          <m:r>
                            <a:rPr lang="en-US" b="1" i="1">
                              <a:solidFill>
                                <a:schemeClr val="tx1">
                                  <a:lumMod val="95000"/>
                                  <a:lumOff val="5000"/>
                                </a:schemeClr>
                              </a:solidFill>
                              <a:latin typeface="Cambria Math" panose="02040503050406030204" pitchFamily="18" charset="0"/>
                            </a:rPr>
                            <m:t>𝑪</m:t>
                          </m:r>
                        </m:e>
                        <m:sub>
                          <m:r>
                            <a:rPr lang="en-US" b="1" i="1">
                              <a:solidFill>
                                <a:schemeClr val="tx1">
                                  <a:lumMod val="95000"/>
                                  <a:lumOff val="5000"/>
                                </a:schemeClr>
                              </a:solidFill>
                              <a:latin typeface="Cambria Math" panose="02040503050406030204" pitchFamily="18" charset="0"/>
                            </a:rPr>
                            <m:t>𝑨𝒆</m:t>
                          </m:r>
                        </m:sub>
                        <m:sup>
                          <m:f>
                            <m:fPr>
                              <m:ctrlPr>
                                <a:rPr lang="en-US" b="1" i="1">
                                  <a:solidFill>
                                    <a:schemeClr val="tx1">
                                      <a:lumMod val="95000"/>
                                      <a:lumOff val="5000"/>
                                    </a:schemeClr>
                                  </a:solidFill>
                                  <a:latin typeface="Cambria Math" panose="02040503050406030204" pitchFamily="18" charset="0"/>
                                </a:rPr>
                              </m:ctrlPr>
                            </m:fPr>
                            <m:num>
                              <m:r>
                                <a:rPr lang="en-US" b="1" i="1">
                                  <a:solidFill>
                                    <a:schemeClr val="tx1">
                                      <a:lumMod val="95000"/>
                                      <a:lumOff val="5000"/>
                                    </a:schemeClr>
                                  </a:solidFill>
                                  <a:latin typeface="Cambria Math" panose="02040503050406030204" pitchFamily="18" charset="0"/>
                                </a:rPr>
                                <m:t>𝟏</m:t>
                              </m:r>
                            </m:num>
                            <m:den>
                              <m:r>
                                <a:rPr lang="en-US" b="1" i="1">
                                  <a:solidFill>
                                    <a:schemeClr val="tx1">
                                      <a:lumMod val="95000"/>
                                      <a:lumOff val="5000"/>
                                    </a:schemeClr>
                                  </a:solidFill>
                                  <a:latin typeface="Cambria Math" panose="02040503050406030204" pitchFamily="18" charset="0"/>
                                </a:rPr>
                                <m:t>𝒏</m:t>
                              </m:r>
                            </m:den>
                          </m:f>
                        </m:sup>
                      </m:sSubSup>
                    </m:oMath>
                  </m:oMathPara>
                </a14:m>
                <a:endParaRPr lang="en-US" dirty="0">
                  <a:latin typeface="AdvP1491"/>
                </a:endParaRPr>
              </a:p>
              <a:p>
                <a:r>
                  <a:rPr lang="en-US" dirty="0">
                    <a:latin typeface="AdvP1491"/>
                  </a:rPr>
                  <a:t>					 </a:t>
                </a:r>
                <a:r>
                  <a:rPr lang="en-US" b="1" dirty="0">
                    <a:solidFill>
                      <a:schemeClr val="tx1">
                        <a:lumMod val="95000"/>
                        <a:lumOff val="5000"/>
                      </a:schemeClr>
                    </a:solidFill>
                  </a:rPr>
                  <a:t>             =5.5 x 10</a:t>
                </a:r>
                <a:r>
                  <a:rPr lang="en-US" b="1" baseline="30000" dirty="0">
                    <a:solidFill>
                      <a:schemeClr val="tx1">
                        <a:lumMod val="95000"/>
                        <a:lumOff val="5000"/>
                      </a:schemeClr>
                    </a:solidFill>
                  </a:rPr>
                  <a:t>-5</a:t>
                </a:r>
                <a:r>
                  <a:rPr lang="en-US" dirty="0">
                    <a:latin typeface="AdvP1491"/>
                  </a:rPr>
                  <a:t> * (</a:t>
                </a:r>
                <a:r>
                  <a:rPr lang="en-US" dirty="0"/>
                  <a:t>8 x 10</a:t>
                </a:r>
                <a:r>
                  <a:rPr lang="en-US" baseline="30000" dirty="0"/>
                  <a:t>-6</a:t>
                </a:r>
                <a:r>
                  <a:rPr lang="en-US" dirty="0"/>
                  <a:t> </a:t>
                </a:r>
                <a:r>
                  <a:rPr lang="en-US" dirty="0">
                    <a:latin typeface="AdvP1491"/>
                  </a:rPr>
                  <a:t>)^(1/2.86)= 9.05 x 10</a:t>
                </a:r>
                <a:r>
                  <a:rPr lang="en-US" baseline="30000" dirty="0">
                    <a:latin typeface="AdvP1491"/>
                  </a:rPr>
                  <a:t>-7</a:t>
                </a:r>
                <a:r>
                  <a:rPr lang="en-US" dirty="0">
                    <a:latin typeface="AdvP1491"/>
                  </a:rPr>
                  <a:t> mol/cm3</a:t>
                </a:r>
              </a:p>
              <a:p>
                <a:endParaRPr lang="en-US" dirty="0">
                  <a:latin typeface="AdvP1491"/>
                </a:endParaRPr>
              </a:p>
              <a:p>
                <a:r>
                  <a:rPr lang="en-US" dirty="0">
                    <a:latin typeface="AdvP1491"/>
                  </a:rPr>
                  <a:t>The amount of adsorbed antibody=0.9 * </a:t>
                </a:r>
                <a:r>
                  <a:rPr lang="en-US" dirty="0"/>
                  <a:t>8 x 10</a:t>
                </a:r>
                <a:r>
                  <a:rPr lang="en-US" baseline="30000" dirty="0"/>
                  <a:t>-5</a:t>
                </a:r>
                <a:r>
                  <a:rPr lang="en-US" dirty="0"/>
                  <a:t> </a:t>
                </a:r>
                <a:r>
                  <a:rPr lang="en-US" dirty="0">
                    <a:latin typeface="AdvP1491"/>
                  </a:rPr>
                  <a:t>* 2 *1000= 0.144 mol</a:t>
                </a:r>
              </a:p>
              <a:p>
                <a:endParaRPr lang="en-US" dirty="0">
                  <a:latin typeface="AdvP1491"/>
                </a:endParaRPr>
              </a:p>
              <a:p>
                <a:r>
                  <a:rPr lang="en-US" dirty="0">
                    <a:latin typeface="AdvP1491"/>
                  </a:rPr>
                  <a:t>Adsorbent required= 0.144/(9.05 x 10</a:t>
                </a:r>
                <a:r>
                  <a:rPr lang="en-US" baseline="30000" dirty="0">
                    <a:latin typeface="AdvP1491"/>
                  </a:rPr>
                  <a:t>-7</a:t>
                </a:r>
                <a:r>
                  <a:rPr lang="en-US" dirty="0">
                    <a:latin typeface="AdvP1491"/>
                  </a:rPr>
                  <a:t> )= 1.59 x 10</a:t>
                </a:r>
                <a:r>
                  <a:rPr lang="en-US" baseline="30000" dirty="0">
                    <a:latin typeface="AdvP1491"/>
                  </a:rPr>
                  <a:t>5</a:t>
                </a:r>
                <a:r>
                  <a:rPr lang="en-US" dirty="0">
                    <a:latin typeface="AdvP1491"/>
                  </a:rPr>
                  <a:t> cm</a:t>
                </a:r>
                <a:r>
                  <a:rPr lang="en-US" baseline="30000" dirty="0">
                    <a:latin typeface="AdvP1491"/>
                  </a:rPr>
                  <a:t>3</a:t>
                </a:r>
                <a:r>
                  <a:rPr lang="en-US" dirty="0">
                    <a:latin typeface="AdvP1491"/>
                  </a:rPr>
                  <a:t> =0.16 m</a:t>
                </a:r>
                <a:r>
                  <a:rPr lang="en-US" baseline="30000" dirty="0">
                    <a:latin typeface="AdvP1491"/>
                  </a:rPr>
                  <a:t>3</a:t>
                </a:r>
              </a:p>
              <a:p>
                <a:endParaRPr lang="en-US" dirty="0">
                  <a:latin typeface="AdvP1491"/>
                </a:endParaRPr>
              </a:p>
            </p:txBody>
          </p:sp>
        </mc:Choice>
        <mc:Fallback xmlns="">
          <p:sp>
            <p:nvSpPr>
              <p:cNvPr id="5" name="Rectangle 4"/>
              <p:cNvSpPr>
                <a:spLocks noRot="1" noChangeAspect="1" noMove="1" noResize="1" noEditPoints="1" noAdjustHandles="1" noChangeArrowheads="1" noChangeShapeType="1" noTextEdit="1"/>
              </p:cNvSpPr>
              <p:nvPr/>
            </p:nvSpPr>
            <p:spPr>
              <a:xfrm>
                <a:off x="798536" y="4046546"/>
                <a:ext cx="11172496" cy="2811091"/>
              </a:xfrm>
              <a:prstGeom prst="rect">
                <a:avLst/>
              </a:prstGeom>
              <a:blipFill>
                <a:blip r:embed="rId4"/>
                <a:stretch>
                  <a:fillRect l="-491" t="-1302"/>
                </a:stretch>
              </a:blipFill>
            </p:spPr>
            <p:txBody>
              <a:bodyPr/>
              <a:lstStyle/>
              <a:p>
                <a:r>
                  <a:rPr lang="en-US">
                    <a:noFill/>
                  </a:rPr>
                  <a:t> </a:t>
                </a:r>
              </a:p>
            </p:txBody>
          </p:sp>
        </mc:Fallback>
      </mc:AlternateContent>
    </p:spTree>
    <p:extLst>
      <p:ext uri="{BB962C8B-B14F-4D97-AF65-F5344CB8AC3E}">
        <p14:creationId xmlns:p14="http://schemas.microsoft.com/office/powerpoint/2010/main" val="335346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9725" y="599608"/>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Filtration</a:t>
            </a:r>
          </a:p>
        </p:txBody>
      </p:sp>
      <p:sp>
        <p:nvSpPr>
          <p:cNvPr id="3" name="Rectangle 2"/>
          <p:cNvSpPr/>
          <p:nvPr/>
        </p:nvSpPr>
        <p:spPr>
          <a:xfrm>
            <a:off x="302159" y="1525025"/>
            <a:ext cx="7457179" cy="4524315"/>
          </a:xfrm>
          <a:prstGeom prst="rect">
            <a:avLst/>
          </a:prstGeom>
        </p:spPr>
        <p:txBody>
          <a:bodyPr wrap="square">
            <a:spAutoFit/>
          </a:bodyPr>
          <a:lstStyle/>
          <a:p>
            <a:pPr marL="285750" indent="-285750">
              <a:buFont typeface="Arial" panose="020B0604020202020204" pitchFamily="34" charset="0"/>
              <a:buChar char="•"/>
            </a:pPr>
            <a:r>
              <a:rPr lang="en-US" dirty="0">
                <a:solidFill>
                  <a:srgbClr val="231F20"/>
                </a:solidFill>
                <a:latin typeface="TimesTen-Roman"/>
              </a:rPr>
              <a:t>In filtration, solid particles are separated from fluid –solid mixture. In this process solid </a:t>
            </a:r>
            <a:r>
              <a:rPr lang="en-US" dirty="0"/>
              <a:t>particles suspended in a liquid passes through a porous medium (</a:t>
            </a:r>
            <a:r>
              <a:rPr lang="en-US" dirty="0">
                <a:solidFill>
                  <a:srgbClr val="FF0000"/>
                </a:solidFill>
              </a:rPr>
              <a:t>filter medium or filter cloth</a:t>
            </a:r>
            <a:r>
              <a:rPr lang="en-US" dirty="0"/>
              <a:t>) which retains the particles. Most of the liquid passes through the medium (e.g., a filter) to form the </a:t>
            </a:r>
            <a:r>
              <a:rPr lang="en-US" i="1" dirty="0">
                <a:solidFill>
                  <a:srgbClr val="FF0000"/>
                </a:solidFill>
              </a:rPr>
              <a:t>filtrate</a:t>
            </a:r>
            <a:r>
              <a:rPr lang="en-US" i="1" dirty="0"/>
              <a:t>,</a:t>
            </a:r>
            <a:r>
              <a:rPr lang="en-US" dirty="0"/>
              <a:t> and the solids are deposited on the filter to form the filter cake.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Filtration can be performed using either vacuum or positive-pressure equipment.</a:t>
            </a:r>
          </a:p>
          <a:p>
            <a:endParaRPr lang="en-US" dirty="0"/>
          </a:p>
          <a:p>
            <a:pPr marL="285750" indent="-285750">
              <a:buFont typeface="Arial" panose="020B0604020202020204" pitchFamily="34" charset="0"/>
              <a:buChar char="•"/>
            </a:pPr>
            <a:r>
              <a:rPr lang="en-US" i="1" dirty="0">
                <a:solidFill>
                  <a:srgbClr val="FF0000"/>
                </a:solidFill>
              </a:rPr>
              <a:t>Use in Cell removal: </a:t>
            </a:r>
            <a:r>
              <a:rPr lang="en-US" dirty="0"/>
              <a:t>A common first step in product recovery is removal of cells from the fermentation liquor. This is necessary if the biomass itself is the desired product, e.g. bakers' yeast, or if the product is contained within the cells. Removal of cells can also assist recovery of product from the liquid phase. Filtration and centrifugation are typical unit operations for cell removal.</a:t>
            </a:r>
          </a:p>
        </p:txBody>
      </p:sp>
      <p:pic>
        <p:nvPicPr>
          <p:cNvPr id="5" name="Picture 4"/>
          <p:cNvPicPr>
            <a:picLocks noChangeAspect="1"/>
          </p:cNvPicPr>
          <p:nvPr/>
        </p:nvPicPr>
        <p:blipFill>
          <a:blip r:embed="rId2"/>
          <a:stretch>
            <a:fillRect/>
          </a:stretch>
        </p:blipFill>
        <p:spPr>
          <a:xfrm>
            <a:off x="7602583" y="1525025"/>
            <a:ext cx="4275410" cy="4848225"/>
          </a:xfrm>
          <a:prstGeom prst="rect">
            <a:avLst/>
          </a:prstGeom>
        </p:spPr>
      </p:pic>
    </p:spTree>
    <p:extLst>
      <p:ext uri="{BB962C8B-B14F-4D97-AF65-F5344CB8AC3E}">
        <p14:creationId xmlns:p14="http://schemas.microsoft.com/office/powerpoint/2010/main" val="1204384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1776" y="778422"/>
            <a:ext cx="10987229" cy="5170646"/>
          </a:xfrm>
          <a:prstGeom prst="rect">
            <a:avLst/>
          </a:prstGeom>
        </p:spPr>
        <p:txBody>
          <a:bodyPr wrap="square">
            <a:spAutoFit/>
          </a:bodyPr>
          <a:lstStyle/>
          <a:p>
            <a:pPr>
              <a:lnSpc>
                <a:spcPct val="150000"/>
              </a:lnSpc>
            </a:pPr>
            <a:r>
              <a:rPr lang="en-US" sz="2000" dirty="0">
                <a:latin typeface="Times New Roman" panose="02020603050405020304" pitchFamily="18" charset="0"/>
              </a:rPr>
              <a:t>A fermentation slurry containing </a:t>
            </a:r>
            <a:r>
              <a:rPr lang="en-US" sz="2000" i="1" dirty="0">
                <a:latin typeface="Times New Roman" panose="02020603050405020304" pitchFamily="18" charset="0"/>
              </a:rPr>
              <a:t>Streptomyces </a:t>
            </a:r>
            <a:r>
              <a:rPr lang="en-US" sz="2000" i="1" dirty="0" err="1">
                <a:latin typeface="Times New Roman" panose="02020603050405020304" pitchFamily="18" charset="0"/>
              </a:rPr>
              <a:t>kanamyceticus</a:t>
            </a:r>
            <a:r>
              <a:rPr lang="en-US" sz="2000" i="1" dirty="0">
                <a:latin typeface="Times New Roman" panose="02020603050405020304" pitchFamily="18" charset="0"/>
              </a:rPr>
              <a:t> </a:t>
            </a:r>
            <a:r>
              <a:rPr lang="en-US" sz="2000" dirty="0">
                <a:latin typeface="Times New Roman" panose="02020603050405020304" pitchFamily="18" charset="0"/>
              </a:rPr>
              <a:t>cells is filtered using a continuous rotary vacuum filter. 120 kg h</a:t>
            </a:r>
            <a:r>
              <a:rPr lang="en-US" sz="2000" baseline="30000" dirty="0">
                <a:latin typeface="Times New Roman" panose="02020603050405020304" pitchFamily="18" charset="0"/>
              </a:rPr>
              <a:t>-1</a:t>
            </a:r>
            <a:r>
              <a:rPr lang="en-US" sz="2000" dirty="0">
                <a:latin typeface="Times New Roman" panose="02020603050405020304" pitchFamily="18" charset="0"/>
              </a:rPr>
              <a:t>slurry is fed to the filter; 1 kg slurry contains 60 g cell solids. To improve filtration rates, particles of diatomaceous-earth filter aid are added at a rate of 10 kg h</a:t>
            </a:r>
            <a:r>
              <a:rPr lang="en-US" sz="2000" baseline="30000" dirty="0">
                <a:latin typeface="Times New Roman" panose="02020603050405020304" pitchFamily="18" charset="0"/>
              </a:rPr>
              <a:t>-1</a:t>
            </a:r>
            <a:r>
              <a:rPr lang="en-US" sz="2000" dirty="0">
                <a:latin typeface="Times New Roman" panose="02020603050405020304" pitchFamily="18" charset="0"/>
              </a:rPr>
              <a:t>. The concentration of kanamycin in the slurry is 0.05% by weight. Liquid filtrate is collected at a rate of 112 kg h</a:t>
            </a:r>
            <a:r>
              <a:rPr lang="en-US" sz="2000" baseline="30000" dirty="0">
                <a:latin typeface="Times New Roman" panose="02020603050405020304" pitchFamily="18" charset="0"/>
              </a:rPr>
              <a:t>-1</a:t>
            </a:r>
            <a:r>
              <a:rPr lang="en-US" sz="2000" dirty="0">
                <a:latin typeface="Times New Roman" panose="02020603050405020304" pitchFamily="18" charset="0"/>
              </a:rPr>
              <a:t>; the concentration of kanamycin in the filtrate is 0.045% (w/w). Filter cake containing cells and filter aid is continuously removed from the filter cloth.</a:t>
            </a:r>
          </a:p>
          <a:p>
            <a:pPr>
              <a:lnSpc>
                <a:spcPct val="150000"/>
              </a:lnSpc>
            </a:pPr>
            <a:endParaRPr lang="en-US" sz="2000" dirty="0">
              <a:latin typeface="Times New Roman" panose="02020603050405020304" pitchFamily="18" charset="0"/>
            </a:endParaRPr>
          </a:p>
          <a:p>
            <a:pPr marL="457200" indent="-457200">
              <a:lnSpc>
                <a:spcPct val="150000"/>
              </a:lnSpc>
              <a:buAutoNum type="alphaLcParenBoth"/>
            </a:pPr>
            <a:r>
              <a:rPr lang="en-US" sz="2000" dirty="0">
                <a:latin typeface="Times New Roman" panose="02020603050405020304" pitchFamily="18" charset="0"/>
              </a:rPr>
              <a:t>What percentage of liquid (water) is present in the filter cake?</a:t>
            </a:r>
          </a:p>
          <a:p>
            <a:pPr marL="457200" indent="-457200">
              <a:lnSpc>
                <a:spcPct val="150000"/>
              </a:lnSpc>
              <a:buAutoNum type="alphaLcParenBoth"/>
            </a:pPr>
            <a:endParaRPr lang="en-US" sz="2000" dirty="0">
              <a:latin typeface="Times New Roman" panose="02020603050405020304" pitchFamily="18" charset="0"/>
            </a:endParaRPr>
          </a:p>
          <a:p>
            <a:pPr>
              <a:lnSpc>
                <a:spcPct val="150000"/>
              </a:lnSpc>
            </a:pPr>
            <a:r>
              <a:rPr lang="en-US" sz="2000" dirty="0">
                <a:latin typeface="Times New Roman" panose="02020603050405020304" pitchFamily="18" charset="0"/>
              </a:rPr>
              <a:t>(b) If the concentration of kanamycin in the filter-cake liquid is the same as in the filtrate, how much kanamycin is adsorbed per kg filter aid? Assume kanamycin is not adsorbed by the cell</a:t>
            </a:r>
            <a:endParaRPr lang="en-US" sz="2000" dirty="0"/>
          </a:p>
        </p:txBody>
      </p:sp>
    </p:spTree>
    <p:extLst>
      <p:ext uri="{BB962C8B-B14F-4D97-AF65-F5344CB8AC3E}">
        <p14:creationId xmlns:p14="http://schemas.microsoft.com/office/powerpoint/2010/main" val="4031336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42000"/>
                    </a14:imgEffect>
                  </a14:imgLayer>
                </a14:imgProps>
              </a:ext>
            </a:extLst>
          </a:blip>
          <a:stretch>
            <a:fillRect/>
          </a:stretch>
        </p:blipFill>
        <p:spPr>
          <a:xfrm>
            <a:off x="636823" y="1269810"/>
            <a:ext cx="10272307" cy="4762500"/>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558080" y="1484280"/>
              <a:ext cx="9787320" cy="4781160"/>
            </p14:xfrm>
          </p:contentPart>
        </mc:Choice>
        <mc:Fallback xmlns="">
          <p:pic>
            <p:nvPicPr>
              <p:cNvPr id="3" name="Ink 2"/>
              <p:cNvPicPr/>
              <p:nvPr/>
            </p:nvPicPr>
            <p:blipFill>
              <a:blip r:embed="rId5"/>
              <a:stretch>
                <a:fillRect/>
              </a:stretch>
            </p:blipFill>
            <p:spPr>
              <a:xfrm>
                <a:off x="1549800" y="1474920"/>
                <a:ext cx="9801360" cy="4801680"/>
              </a:xfrm>
              <a:prstGeom prst="rect">
                <a:avLst/>
              </a:prstGeom>
            </p:spPr>
          </p:pic>
        </mc:Fallback>
      </mc:AlternateContent>
    </p:spTree>
    <p:extLst>
      <p:ext uri="{BB962C8B-B14F-4D97-AF65-F5344CB8AC3E}">
        <p14:creationId xmlns:p14="http://schemas.microsoft.com/office/powerpoint/2010/main" val="363496308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F956FD13CD8848B4580499D01366DC" ma:contentTypeVersion="2" ma:contentTypeDescription="Create a new document." ma:contentTypeScope="" ma:versionID="90c42b7cc7fe52b0689b96b980dcfa6b">
  <xsd:schema xmlns:xsd="http://www.w3.org/2001/XMLSchema" xmlns:xs="http://www.w3.org/2001/XMLSchema" xmlns:p="http://schemas.microsoft.com/office/2006/metadata/properties" xmlns:ns2="27852407-7cbe-4f37-a29e-557c20509378" targetNamespace="http://schemas.microsoft.com/office/2006/metadata/properties" ma:root="true" ma:fieldsID="a3a931e53aebc7c1296e930a51b7984e" ns2:_="">
    <xsd:import namespace="27852407-7cbe-4f37-a29e-557c2050937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852407-7cbe-4f37-a29e-557c205093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DB3B15B-4EFF-4437-92F8-A0ACB25F3A1A}"/>
</file>

<file path=customXml/itemProps2.xml><?xml version="1.0" encoding="utf-8"?>
<ds:datastoreItem xmlns:ds="http://schemas.openxmlformats.org/officeDocument/2006/customXml" ds:itemID="{689F259A-6F13-42C2-AF50-5BA418AF9EC2}"/>
</file>

<file path=customXml/itemProps3.xml><?xml version="1.0" encoding="utf-8"?>
<ds:datastoreItem xmlns:ds="http://schemas.openxmlformats.org/officeDocument/2006/customXml" ds:itemID="{A3E421AD-69A6-42EC-BD1E-A1B5B241A5FD}"/>
</file>

<file path=docProps/app.xml><?xml version="1.0" encoding="utf-8"?>
<Properties xmlns="http://schemas.openxmlformats.org/officeDocument/2006/extended-properties" xmlns:vt="http://schemas.openxmlformats.org/officeDocument/2006/docPropsVTypes">
  <Template>TM04033919[[fn=Circuit]]</Template>
  <TotalTime>21800</TotalTime>
  <Words>1181</Words>
  <Application>Microsoft Office PowerPoint</Application>
  <PresentationFormat>Widescreen</PresentationFormat>
  <Paragraphs>130</Paragraphs>
  <Slides>11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AdvMacMthSyN</vt:lpstr>
      <vt:lpstr>AdvP1491</vt:lpstr>
      <vt:lpstr>AdvP1854</vt:lpstr>
      <vt:lpstr>Arial</vt:lpstr>
      <vt:lpstr>Calibri</vt:lpstr>
      <vt:lpstr>Cambria Math</vt:lpstr>
      <vt:lpstr>Gill Sans MT</vt:lpstr>
      <vt:lpstr>Times New Roman</vt:lpstr>
      <vt:lpstr>TimesTen-Roman</vt:lpstr>
      <vt:lpstr>Wingdings</vt:lpstr>
      <vt:lpstr>Wingdings 2</vt:lpstr>
      <vt:lpstr>Dividend</vt:lpstr>
      <vt:lpstr>BT201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IITG</dc:creator>
  <cp:lastModifiedBy>soumen maiti</cp:lastModifiedBy>
  <cp:revision>407</cp:revision>
  <cp:lastPrinted>2021-08-11T04:26:22Z</cp:lastPrinted>
  <dcterms:created xsi:type="dcterms:W3CDTF">2021-02-04T11:25:09Z</dcterms:created>
  <dcterms:modified xsi:type="dcterms:W3CDTF">2022-08-26T07:18:44Z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0x01010056F956FD13CD8848B4580499D01366DC</vt:lpwstr>
  </property>
</Properties>
</file>