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sldIdLst>
    <p:sldId id="256" r:id="rId5"/>
    <p:sldId id="435" r:id="rId6"/>
    <p:sldId id="445" r:id="rId7"/>
    <p:sldId id="440" r:id="rId8"/>
    <p:sldId id="441" r:id="rId9"/>
    <p:sldId id="444" r:id="rId10"/>
    <p:sldId id="446" r:id="rId11"/>
    <p:sldId id="448" r:id="rId1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86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437DFF-01C0-4EDE-A591-3BB4C7F2E598}" v="26" dt="2022-09-05T14:40:01.526"/>
    <p1510:client id="{E9C74454-B745-4B94-A147-1D4FF4284E6C}" v="3" dt="2022-09-05T21:03:31.8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 KUMAR SAINI" userId="S::o.saini@iitg.ac.in::222d47af-0f31-4cde-abc5-f0a2f5c17c14" providerId="AD" clId="Web-{D9437DFF-01C0-4EDE-A591-3BB4C7F2E598}"/>
    <pc:docChg chg="modSld">
      <pc:chgData name="OM KUMAR SAINI" userId="S::o.saini@iitg.ac.in::222d47af-0f31-4cde-abc5-f0a2f5c17c14" providerId="AD" clId="Web-{D9437DFF-01C0-4EDE-A591-3BB4C7F2E598}" dt="2022-09-05T14:39:59.745" v="11" actId="20577"/>
      <pc:docMkLst>
        <pc:docMk/>
      </pc:docMkLst>
      <pc:sldChg chg="modSp">
        <pc:chgData name="OM KUMAR SAINI" userId="S::o.saini@iitg.ac.in::222d47af-0f31-4cde-abc5-f0a2f5c17c14" providerId="AD" clId="Web-{D9437DFF-01C0-4EDE-A591-3BB4C7F2E598}" dt="2022-09-05T14:39:59.745" v="11" actId="20577"/>
        <pc:sldMkLst>
          <pc:docMk/>
          <pc:sldMk cId="1507855635" sldId="445"/>
        </pc:sldMkLst>
        <pc:spChg chg="mod">
          <ac:chgData name="OM KUMAR SAINI" userId="S::o.saini@iitg.ac.in::222d47af-0f31-4cde-abc5-f0a2f5c17c14" providerId="AD" clId="Web-{D9437DFF-01C0-4EDE-A591-3BB4C7F2E598}" dt="2022-09-05T14:39:59.745" v="11" actId="20577"/>
          <ac:spMkLst>
            <pc:docMk/>
            <pc:sldMk cId="1507855635" sldId="445"/>
            <ac:spMk id="2" creationId="{00000000-0000-0000-0000-000000000000}"/>
          </ac:spMkLst>
        </pc:spChg>
      </pc:sldChg>
    </pc:docChg>
  </pc:docChgLst>
  <pc:docChgLst>
    <pc:chgData name="MUDAVATH NARESH NAYAK" userId="S::n.mudavath@iitg.ac.in::d0f41cbd-514e-4bd7-baa5-a27e0729dbed" providerId="AD" clId="Web-{E9C74454-B745-4B94-A147-1D4FF4284E6C}"/>
    <pc:docChg chg="modSld">
      <pc:chgData name="MUDAVATH NARESH NAYAK" userId="S::n.mudavath@iitg.ac.in::d0f41cbd-514e-4bd7-baa5-a27e0729dbed" providerId="AD" clId="Web-{E9C74454-B745-4B94-A147-1D4FF4284E6C}" dt="2022-09-05T21:03:31.814" v="2" actId="1076"/>
      <pc:docMkLst>
        <pc:docMk/>
      </pc:docMkLst>
      <pc:sldChg chg="modSp">
        <pc:chgData name="MUDAVATH NARESH NAYAK" userId="S::n.mudavath@iitg.ac.in::d0f41cbd-514e-4bd7-baa5-a27e0729dbed" providerId="AD" clId="Web-{E9C74454-B745-4B94-A147-1D4FF4284E6C}" dt="2022-09-05T21:03:31.814" v="2" actId="1076"/>
        <pc:sldMkLst>
          <pc:docMk/>
          <pc:sldMk cId="3823437213" sldId="435"/>
        </pc:sldMkLst>
        <pc:spChg chg="mod">
          <ac:chgData name="MUDAVATH NARESH NAYAK" userId="S::n.mudavath@iitg.ac.in::d0f41cbd-514e-4bd7-baa5-a27e0729dbed" providerId="AD" clId="Web-{E9C74454-B745-4B94-A147-1D4FF4284E6C}" dt="2022-09-05T21:03:31.814" v="2" actId="1076"/>
          <ac:spMkLst>
            <pc:docMk/>
            <pc:sldMk cId="3823437213" sldId="435"/>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8-25T05:01:05.681"/>
    </inkml:context>
    <inkml:brush xml:id="br0">
      <inkml:brushProperty name="width" value="0.05292" units="cm"/>
      <inkml:brushProperty name="height" value="0.05292" units="cm"/>
      <inkml:brushProperty name="color" value="#FF0000"/>
    </inkml:brush>
  </inkml:definitions>
  <inkml:trace contextRef="#ctx0" brushRef="#br0">16793 12484 0 0,'222'-59'0'125,"-220"75"0"-110,-2-10 0-15,0 11 0 16,0 0 0-16,-2-11 0 16,-3-2 0-16,2-4 0 15,-6 0 0-15,0 0 0 16,5-10 0-16,2 4 0 16,-1 6 0-16,-2 5 0 15,-1 16 0-15,2-6 0 16,-2 16 0-16,-4-21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35F22A8-0EC3-4E6C-8466-B73AB57EA72F}" type="datetimeFigureOut">
              <a:rPr lang="en-US" smtClean="0"/>
              <a:t>9/5/2022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1E28598-D3D6-40E7-9750-9909AC0D83B9}" type="slidenum">
              <a:rPr lang="en-US" smtClean="0"/>
              <a:t>‹#›</a:t>
            </a:fld>
            <a:endParaRPr lang="en-US"/>
          </a:p>
        </p:txBody>
      </p:sp>
    </p:spTree>
    <p:extLst>
      <p:ext uri="{BB962C8B-B14F-4D97-AF65-F5344CB8AC3E}">
        <p14:creationId xmlns:p14="http://schemas.microsoft.com/office/powerpoint/2010/main" val="93918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9/5/2022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9/5/2022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9/5/2022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9/5/2022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9/5/2022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9.png"/><Relationship Id="rId5" Type="http://schemas.openxmlformats.org/officeDocument/2006/relationships/image" Target="../media/image15.png"/><Relationship Id="rId10" Type="http://schemas.openxmlformats.org/officeDocument/2006/relationships/image" Target="../media/image28.png"/><Relationship Id="rId4" Type="http://schemas.openxmlformats.org/officeDocument/2006/relationships/image" Target="../media/image14.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733048"/>
            <a:ext cx="10993549" cy="1475013"/>
          </a:xfrm>
        </p:spPr>
        <p:txBody>
          <a:bodyPr/>
          <a:lstStyle/>
          <a:p>
            <a:r>
              <a:rPr lang="en-US" b="1"/>
              <a:t>BT201</a:t>
            </a:r>
          </a:p>
        </p:txBody>
      </p:sp>
      <p:sp>
        <p:nvSpPr>
          <p:cNvPr id="4" name="Subtitle 2"/>
          <p:cNvSpPr txBox="1">
            <a:spLocks/>
          </p:cNvSpPr>
          <p:nvPr/>
        </p:nvSpPr>
        <p:spPr>
          <a:xfrm>
            <a:off x="5286441" y="4424393"/>
            <a:ext cx="3154783"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1800" b="1">
                <a:solidFill>
                  <a:schemeClr val="bg1">
                    <a:lumMod val="95000"/>
                  </a:schemeClr>
                </a:solidFill>
              </a:rPr>
              <a:t>30/08/2022</a:t>
            </a:r>
          </a:p>
        </p:txBody>
      </p:sp>
      <p:sp>
        <p:nvSpPr>
          <p:cNvPr id="6" name="TextBox 5"/>
          <p:cNvSpPr txBox="1"/>
          <p:nvPr/>
        </p:nvSpPr>
        <p:spPr>
          <a:xfrm>
            <a:off x="2220685" y="3513908"/>
            <a:ext cx="8536311" cy="707886"/>
          </a:xfrm>
          <a:prstGeom prst="rect">
            <a:avLst/>
          </a:prstGeom>
          <a:noFill/>
        </p:spPr>
        <p:txBody>
          <a:bodyPr wrap="none" rtlCol="0">
            <a:spAutoFit/>
          </a:bodyPr>
          <a:lstStyle/>
          <a:p>
            <a:r>
              <a:rPr lang="en-US" sz="4000" b="1">
                <a:solidFill>
                  <a:srgbClr val="92D050"/>
                </a:solidFill>
              </a:rPr>
              <a:t>Biochemical Process Calculations</a:t>
            </a:r>
          </a:p>
        </p:txBody>
      </p:sp>
    </p:spTree>
    <p:extLst>
      <p:ext uri="{BB962C8B-B14F-4D97-AF65-F5344CB8AC3E}">
        <p14:creationId xmlns:p14="http://schemas.microsoft.com/office/powerpoint/2010/main" val="142537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Problem 1: Crystallization </a:t>
            </a:r>
            <a:endParaRPr lang="en-US" sz="3600">
              <a:solidFill>
                <a:schemeClr val="bg1"/>
              </a:solidFill>
            </a:endParaRPr>
          </a:p>
        </p:txBody>
      </p:sp>
      <p:sp>
        <p:nvSpPr>
          <p:cNvPr id="3" name="Rectangle 2"/>
          <p:cNvSpPr/>
          <p:nvPr/>
        </p:nvSpPr>
        <p:spPr>
          <a:xfrm>
            <a:off x="805006" y="1247033"/>
            <a:ext cx="9445447" cy="2950744"/>
          </a:xfrm>
          <a:prstGeom prst="rect">
            <a:avLst/>
          </a:prstGeom>
        </p:spPr>
        <p:txBody>
          <a:bodyPr wrap="square">
            <a:spAutoFit/>
          </a:bodyPr>
          <a:lstStyle/>
          <a:p>
            <a:pPr>
              <a:lnSpc>
                <a:spcPct val="150000"/>
              </a:lnSpc>
            </a:pPr>
            <a:r>
              <a:rPr lang="en-US">
                <a:latin typeface="TimesTen-Roman"/>
              </a:rPr>
              <a:t>A saturated MgSO</a:t>
            </a:r>
            <a:r>
              <a:rPr lang="en-US" baseline="-25000">
                <a:latin typeface="TimesTen-Roman"/>
              </a:rPr>
              <a:t>4</a:t>
            </a:r>
            <a:r>
              <a:rPr lang="en-US">
                <a:latin typeface="TimesTen-Roman"/>
              </a:rPr>
              <a:t> solution at 130 </a:t>
            </a:r>
            <a:r>
              <a:rPr lang="en-US">
                <a:latin typeface="Arial" panose="020B0604020202020204" pitchFamily="34" charset="0"/>
                <a:cs typeface="Arial" panose="020B0604020202020204" pitchFamily="34" charset="0"/>
              </a:rPr>
              <a:t>°</a:t>
            </a:r>
            <a:r>
              <a:rPr lang="en-US">
                <a:latin typeface="TimesTen-Roman"/>
              </a:rPr>
              <a:t>F is fed to a crystallizer operating at 50 </a:t>
            </a:r>
            <a:r>
              <a:rPr lang="en-US">
                <a:latin typeface="Arial" panose="020B0604020202020204" pitchFamily="34" charset="0"/>
                <a:cs typeface="Arial" panose="020B0604020202020204" pitchFamily="34" charset="0"/>
              </a:rPr>
              <a:t>°</a:t>
            </a:r>
            <a:r>
              <a:rPr lang="en-US">
                <a:latin typeface="TimesTen-Roman"/>
              </a:rPr>
              <a:t>F. The solution leaving the crystallizer is saturated. Magnesium sulfate </a:t>
            </a:r>
            <a:r>
              <a:rPr lang="en-US" err="1">
                <a:latin typeface="TimesTen-Roman"/>
              </a:rPr>
              <a:t>solubilities</a:t>
            </a:r>
            <a:r>
              <a:rPr lang="en-US">
                <a:latin typeface="TimesTen-Roman"/>
              </a:rPr>
              <a:t> are 35 </a:t>
            </a:r>
            <a:r>
              <a:rPr lang="en-US" err="1">
                <a:latin typeface="TimesTen-Roman"/>
              </a:rPr>
              <a:t>wt</a:t>
            </a:r>
            <a:r>
              <a:rPr lang="en-US">
                <a:latin typeface="TimesTen-Roman"/>
              </a:rPr>
              <a:t>% MgSO</a:t>
            </a:r>
            <a:r>
              <a:rPr lang="en-US" baseline="-25000">
                <a:latin typeface="TimesTen-Roman"/>
              </a:rPr>
              <a:t>4</a:t>
            </a:r>
            <a:r>
              <a:rPr lang="en-US">
                <a:latin typeface="TimesTen-Roman"/>
              </a:rPr>
              <a:t> at 130 </a:t>
            </a:r>
            <a:r>
              <a:rPr lang="en-US">
                <a:latin typeface="Arial" panose="020B0604020202020204" pitchFamily="34" charset="0"/>
                <a:cs typeface="Arial" panose="020B0604020202020204" pitchFamily="34" charset="0"/>
              </a:rPr>
              <a:t>°</a:t>
            </a:r>
            <a:r>
              <a:rPr lang="en-US">
                <a:latin typeface="TimesTen-Roman"/>
              </a:rPr>
              <a:t>F and 23 </a:t>
            </a:r>
            <a:r>
              <a:rPr lang="en-US" err="1">
                <a:latin typeface="TimesTen-Roman"/>
              </a:rPr>
              <a:t>wt</a:t>
            </a:r>
            <a:r>
              <a:rPr lang="en-US">
                <a:latin typeface="TimesTen-Roman"/>
              </a:rPr>
              <a:t>% MgSO</a:t>
            </a:r>
            <a:r>
              <a:rPr lang="en-US" baseline="-25000">
                <a:latin typeface="TimesTen-Roman"/>
              </a:rPr>
              <a:t>4</a:t>
            </a:r>
            <a:r>
              <a:rPr lang="en-US">
                <a:latin typeface="TimesTen-Roman"/>
              </a:rPr>
              <a:t> at 50 </a:t>
            </a:r>
            <a:r>
              <a:rPr lang="en-US">
                <a:latin typeface="Arial" panose="020B0604020202020204" pitchFamily="34" charset="0"/>
                <a:cs typeface="Arial" panose="020B0604020202020204" pitchFamily="34" charset="0"/>
              </a:rPr>
              <a:t>° </a:t>
            </a:r>
            <a:r>
              <a:rPr lang="en-US">
                <a:latin typeface="TimesTen-Roman"/>
              </a:rPr>
              <a:t>F.</a:t>
            </a:r>
          </a:p>
          <a:p>
            <a:pPr marL="285750" indent="-285750">
              <a:lnSpc>
                <a:spcPct val="150000"/>
              </a:lnSpc>
              <a:buFont typeface="Arial" panose="020B0604020202020204" pitchFamily="34" charset="0"/>
              <a:buChar char="•"/>
            </a:pPr>
            <a:r>
              <a:rPr lang="en-US">
                <a:latin typeface="TimesTen-Roman"/>
              </a:rPr>
              <a:t>Write the molecular formula for the crystalline product that forms. (See Table)</a:t>
            </a:r>
          </a:p>
          <a:p>
            <a:pPr marL="285750" indent="-285750">
              <a:lnSpc>
                <a:spcPct val="150000"/>
              </a:lnSpc>
              <a:buFont typeface="Arial" panose="020B0604020202020204" pitchFamily="34" charset="0"/>
              <a:buChar char="•"/>
            </a:pPr>
            <a:r>
              <a:rPr lang="en-US">
                <a:latin typeface="TimesTen-Roman"/>
              </a:rPr>
              <a:t>A production rate of 1000 kg/h of crystalline material is desired. Calculate (</a:t>
            </a:r>
            <a:r>
              <a:rPr lang="en-US" err="1">
                <a:latin typeface="TimesTen-Roman"/>
              </a:rPr>
              <a:t>i</a:t>
            </a:r>
            <a:r>
              <a:rPr lang="en-US">
                <a:latin typeface="TimesTen-Roman"/>
              </a:rPr>
              <a:t>) the required feed rate to the crystallizer (kg/h), and (ii) the rate (kg/h) at which anhydrous MgSO4 could be recovered from the crystals.</a:t>
            </a:r>
            <a:endParaRPr lang="en-US"/>
          </a:p>
        </p:txBody>
      </p:sp>
      <p:pic>
        <p:nvPicPr>
          <p:cNvPr id="4" name="Picture 3"/>
          <p:cNvPicPr>
            <a:picLocks noChangeAspect="1"/>
          </p:cNvPicPr>
          <p:nvPr/>
        </p:nvPicPr>
        <p:blipFill>
          <a:blip r:embed="rId2"/>
          <a:stretch>
            <a:fillRect/>
          </a:stretch>
        </p:blipFill>
        <p:spPr>
          <a:xfrm>
            <a:off x="423928" y="4603457"/>
            <a:ext cx="8441840" cy="2305595"/>
          </a:xfrm>
          <a:prstGeom prst="rect">
            <a:avLst/>
          </a:prstGeom>
        </p:spPr>
      </p:pic>
      <p:pic>
        <p:nvPicPr>
          <p:cNvPr id="5" name="Picture 4"/>
          <p:cNvPicPr>
            <a:picLocks noChangeAspect="1"/>
          </p:cNvPicPr>
          <p:nvPr/>
        </p:nvPicPr>
        <p:blipFill>
          <a:blip r:embed="rId3"/>
          <a:stretch>
            <a:fillRect/>
          </a:stretch>
        </p:blipFill>
        <p:spPr>
          <a:xfrm>
            <a:off x="3071918" y="4239292"/>
            <a:ext cx="2298790" cy="364165"/>
          </a:xfrm>
          <a:prstGeom prst="rect">
            <a:avLst/>
          </a:prstGeom>
        </p:spPr>
      </p:pic>
    </p:spTree>
    <p:extLst>
      <p:ext uri="{BB962C8B-B14F-4D97-AF65-F5344CB8AC3E}">
        <p14:creationId xmlns:p14="http://schemas.microsoft.com/office/powerpoint/2010/main" val="382343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0923" y="820189"/>
            <a:ext cx="10234863" cy="369332"/>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US">
                <a:latin typeface="TimesNewRomanPSMT"/>
              </a:rPr>
              <a:t>Salt that crystallizes is MgSO</a:t>
            </a:r>
            <a:r>
              <a:rPr lang="en-US" baseline="-25000">
                <a:latin typeface="TimesNewRomanPSMT"/>
              </a:rPr>
              <a:t>4</a:t>
            </a:r>
            <a:r>
              <a:rPr lang="en-US">
                <a:latin typeface="TimesNewRomanPSMT"/>
              </a:rPr>
              <a:t>.7H2O, which contains 48.8 </a:t>
            </a:r>
            <a:r>
              <a:rPr lang="en-US" err="1">
                <a:latin typeface="TimesNewRomanPSMT"/>
              </a:rPr>
              <a:t>wt</a:t>
            </a:r>
            <a:r>
              <a:rPr lang="en-US">
                <a:latin typeface="TimesNewRomanPSMT"/>
              </a:rPr>
              <a:t>% MgSO4</a:t>
            </a:r>
            <a:r>
              <a:rPr lang="en-US" sz="800">
                <a:latin typeface="TimesNewRomanPSMT"/>
              </a:rPr>
              <a:t>4. </a:t>
            </a:r>
            <a:endParaRPr lang="en-US"/>
          </a:p>
        </p:txBody>
      </p:sp>
      <p:pic>
        <p:nvPicPr>
          <p:cNvPr id="3" name="Picture 2"/>
          <p:cNvPicPr>
            <a:picLocks noChangeAspect="1"/>
          </p:cNvPicPr>
          <p:nvPr/>
        </p:nvPicPr>
        <p:blipFill>
          <a:blip r:embed="rId2"/>
          <a:stretch>
            <a:fillRect/>
          </a:stretch>
        </p:blipFill>
        <p:spPr>
          <a:xfrm>
            <a:off x="1100923" y="1539326"/>
            <a:ext cx="9097264" cy="2493324"/>
          </a:xfrm>
          <a:prstGeom prst="rect">
            <a:avLst/>
          </a:prstGeom>
        </p:spPr>
      </p:pic>
      <p:pic>
        <p:nvPicPr>
          <p:cNvPr id="4" name="Picture 3"/>
          <p:cNvPicPr>
            <a:picLocks noChangeAspect="1"/>
          </p:cNvPicPr>
          <p:nvPr/>
        </p:nvPicPr>
        <p:blipFill>
          <a:blip r:embed="rId3"/>
          <a:stretch>
            <a:fillRect/>
          </a:stretch>
        </p:blipFill>
        <p:spPr>
          <a:xfrm>
            <a:off x="983678" y="4189950"/>
            <a:ext cx="10469351" cy="2018345"/>
          </a:xfrm>
          <a:prstGeom prst="rect">
            <a:avLst/>
          </a:prstGeom>
        </p:spPr>
      </p:pic>
      <p:sp>
        <p:nvSpPr>
          <p:cNvPr id="5" name="TextBox 4"/>
          <p:cNvSpPr txBox="1"/>
          <p:nvPr/>
        </p:nvSpPr>
        <p:spPr>
          <a:xfrm>
            <a:off x="9721515" y="714173"/>
            <a:ext cx="1518364" cy="369332"/>
          </a:xfrm>
          <a:prstGeom prst="rect">
            <a:avLst/>
          </a:prstGeom>
          <a:noFill/>
        </p:spPr>
        <p:txBody>
          <a:bodyPr wrap="none" rtlCol="0">
            <a:spAutoFit/>
          </a:bodyPr>
          <a:lstStyle/>
          <a:p>
            <a:r>
              <a:rPr lang="en-US"/>
              <a:t>50 </a:t>
            </a:r>
            <a:r>
              <a:rPr lang="en-US">
                <a:latin typeface="Arial" panose="020B0604020202020204" pitchFamily="34" charset="0"/>
                <a:cs typeface="Arial" panose="020B0604020202020204" pitchFamily="34" charset="0"/>
              </a:rPr>
              <a:t>°</a:t>
            </a:r>
            <a:r>
              <a:rPr lang="en-US"/>
              <a:t>F=10 </a:t>
            </a:r>
            <a:r>
              <a:rPr lang="en-US">
                <a:latin typeface="Arial" panose="020B0604020202020204" pitchFamily="34" charset="0"/>
                <a:cs typeface="Arial" panose="020B0604020202020204" pitchFamily="34" charset="0"/>
              </a:rPr>
              <a:t>°</a:t>
            </a:r>
            <a:r>
              <a:rPr lang="en-US"/>
              <a:t>C </a:t>
            </a:r>
          </a:p>
        </p:txBody>
      </p:sp>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045480" y="4473000"/>
              <a:ext cx="81000" cy="47880"/>
            </p14:xfrm>
          </p:contentPart>
        </mc:Choice>
        <mc:Fallback xmlns="">
          <p:pic>
            <p:nvPicPr>
              <p:cNvPr id="6" name="Ink 5"/>
              <p:cNvPicPr/>
              <p:nvPr/>
            </p:nvPicPr>
            <p:blipFill>
              <a:blip r:embed="rId5"/>
              <a:stretch>
                <a:fillRect/>
              </a:stretch>
            </p:blipFill>
            <p:spPr>
              <a:xfrm>
                <a:off x="6036120" y="4463640"/>
                <a:ext cx="99720" cy="66600"/>
              </a:xfrm>
              <a:prstGeom prst="rect">
                <a:avLst/>
              </a:prstGeom>
            </p:spPr>
          </p:pic>
        </mc:Fallback>
      </mc:AlternateContent>
    </p:spTree>
    <p:extLst>
      <p:ext uri="{BB962C8B-B14F-4D97-AF65-F5344CB8AC3E}">
        <p14:creationId xmlns:p14="http://schemas.microsoft.com/office/powerpoint/2010/main" val="1507855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Problem 2: Distillation </a:t>
            </a:r>
            <a:endParaRPr lang="en-US" sz="3600">
              <a:solidFill>
                <a:schemeClr val="bg1"/>
              </a:solidFill>
            </a:endParaRPr>
          </a:p>
        </p:txBody>
      </p:sp>
      <p:sp>
        <p:nvSpPr>
          <p:cNvPr id="3" name="Rectangle 2"/>
          <p:cNvSpPr/>
          <p:nvPr/>
        </p:nvSpPr>
        <p:spPr>
          <a:xfrm>
            <a:off x="419725" y="1341709"/>
            <a:ext cx="11745319" cy="3323987"/>
          </a:xfrm>
          <a:prstGeom prst="rect">
            <a:avLst/>
          </a:prstGeom>
        </p:spPr>
        <p:txBody>
          <a:bodyPr wrap="square">
            <a:spAutoFit/>
          </a:bodyPr>
          <a:lstStyle/>
          <a:p>
            <a:pPr>
              <a:lnSpc>
                <a:spcPct val="150000"/>
              </a:lnSpc>
            </a:pPr>
            <a:r>
              <a:rPr lang="en-US" sz="2000">
                <a:latin typeface="TimesTen-Roman"/>
              </a:rPr>
              <a:t>One thousand kilograms per hour of a mixture containing equal parts by mass of methanol and water</a:t>
            </a:r>
          </a:p>
          <a:p>
            <a:pPr>
              <a:lnSpc>
                <a:spcPct val="150000"/>
              </a:lnSpc>
            </a:pPr>
            <a:r>
              <a:rPr lang="en-US" sz="2000">
                <a:latin typeface="TimesTen-Roman"/>
              </a:rPr>
              <a:t>is distilled. Product streams leave the top and the bottom of the distillation column. The flow rate of</a:t>
            </a:r>
          </a:p>
          <a:p>
            <a:pPr>
              <a:lnSpc>
                <a:spcPct val="150000"/>
              </a:lnSpc>
            </a:pPr>
            <a:r>
              <a:rPr lang="en-US" sz="2000">
                <a:latin typeface="TimesTen-Roman"/>
              </a:rPr>
              <a:t>the bottom stream is measured and found to be 673 kg/h, and the overhead stream is analyzed and</a:t>
            </a:r>
          </a:p>
          <a:p>
            <a:pPr>
              <a:lnSpc>
                <a:spcPct val="150000"/>
              </a:lnSpc>
            </a:pPr>
            <a:r>
              <a:rPr lang="en-US" sz="2000">
                <a:latin typeface="TimesTen-Roman"/>
              </a:rPr>
              <a:t>found to contain 96.0 </a:t>
            </a:r>
            <a:r>
              <a:rPr lang="en-US" sz="2000" err="1">
                <a:latin typeface="TimesTen-Roman"/>
              </a:rPr>
              <a:t>wt</a:t>
            </a:r>
            <a:r>
              <a:rPr lang="en-US" sz="2000">
                <a:latin typeface="TimesTen-Roman"/>
              </a:rPr>
              <a:t>% methanol.</a:t>
            </a:r>
          </a:p>
          <a:p>
            <a:pPr marL="342900" indent="-342900">
              <a:lnSpc>
                <a:spcPct val="150000"/>
              </a:lnSpc>
              <a:buFont typeface="Arial" panose="020B0604020202020204" pitchFamily="34" charset="0"/>
              <a:buChar char="•"/>
            </a:pPr>
            <a:r>
              <a:rPr lang="en-US" sz="2000">
                <a:latin typeface="TimesTen-Roman"/>
              </a:rPr>
              <a:t>Draw and label a flowchart of the process and do the degree-of-freedom analysis.</a:t>
            </a:r>
          </a:p>
          <a:p>
            <a:pPr marL="342900" indent="-342900">
              <a:lnSpc>
                <a:spcPct val="150000"/>
              </a:lnSpc>
              <a:buFont typeface="Arial" panose="020B0604020202020204" pitchFamily="34" charset="0"/>
              <a:buChar char="•"/>
            </a:pPr>
            <a:r>
              <a:rPr lang="en-US" sz="2000">
                <a:latin typeface="TimesTen-Roman"/>
              </a:rPr>
              <a:t>Calculate the mass and mole fractions of methanol and the molar flow rates of methanol and water in the bottom product stream.</a:t>
            </a:r>
          </a:p>
        </p:txBody>
      </p:sp>
    </p:spTree>
    <p:extLst>
      <p:ext uri="{BB962C8B-B14F-4D97-AF65-F5344CB8AC3E}">
        <p14:creationId xmlns:p14="http://schemas.microsoft.com/office/powerpoint/2010/main" val="349825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48126" y="761999"/>
            <a:ext cx="4589571" cy="4939969"/>
            <a:chOff x="2349229" y="633661"/>
            <a:chExt cx="5439945" cy="5827551"/>
          </a:xfrm>
        </p:grpSpPr>
        <p:sp>
          <p:nvSpPr>
            <p:cNvPr id="2" name="Rectangle 1"/>
            <p:cNvSpPr/>
            <p:nvPr/>
          </p:nvSpPr>
          <p:spPr>
            <a:xfrm>
              <a:off x="4700337" y="1844842"/>
              <a:ext cx="978568" cy="30319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 name="Straight Connector 3"/>
            <p:cNvCxnSpPr>
              <a:stCxn id="2" idx="0"/>
            </p:cNvCxnSpPr>
            <p:nvPr/>
          </p:nvCxnSpPr>
          <p:spPr>
            <a:xfrm flipV="1">
              <a:off x="5189621" y="978568"/>
              <a:ext cx="8021" cy="866274"/>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a:stCxn id="2" idx="2"/>
            </p:cNvCxnSpPr>
            <p:nvPr/>
          </p:nvCxnSpPr>
          <p:spPr>
            <a:xfrm flipH="1">
              <a:off x="5185610" y="4876801"/>
              <a:ext cx="4011" cy="568493"/>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2349229" y="2703502"/>
              <a:ext cx="2351108" cy="1314637"/>
            </a:xfrm>
            <a:prstGeom prst="rect">
              <a:avLst/>
            </a:prstGeom>
          </p:spPr>
        </p:pic>
        <p:pic>
          <p:nvPicPr>
            <p:cNvPr id="8" name="Picture 7"/>
            <p:cNvPicPr>
              <a:picLocks noChangeAspect="1"/>
            </p:cNvPicPr>
            <p:nvPr/>
          </p:nvPicPr>
          <p:blipFill>
            <a:blip r:embed="rId3"/>
            <a:stretch>
              <a:fillRect/>
            </a:stretch>
          </p:blipFill>
          <p:spPr>
            <a:xfrm>
              <a:off x="5221705" y="633661"/>
              <a:ext cx="2370931" cy="1203159"/>
            </a:xfrm>
            <a:prstGeom prst="rect">
              <a:avLst/>
            </a:prstGeom>
          </p:spPr>
        </p:pic>
        <p:pic>
          <p:nvPicPr>
            <p:cNvPr id="9" name="Picture 8"/>
            <p:cNvPicPr>
              <a:picLocks noChangeAspect="1"/>
            </p:cNvPicPr>
            <p:nvPr/>
          </p:nvPicPr>
          <p:blipFill>
            <a:blip r:embed="rId4"/>
            <a:stretch>
              <a:fillRect/>
            </a:stretch>
          </p:blipFill>
          <p:spPr>
            <a:xfrm>
              <a:off x="5209673" y="4939968"/>
              <a:ext cx="2579501" cy="1521244"/>
            </a:xfrm>
            <a:prstGeom prst="rect">
              <a:avLst/>
            </a:prstGeom>
          </p:spPr>
        </p:pic>
      </p:grpSp>
      <p:pic>
        <p:nvPicPr>
          <p:cNvPr id="14" name="Picture 13"/>
          <p:cNvPicPr>
            <a:picLocks noChangeAspect="1"/>
          </p:cNvPicPr>
          <p:nvPr/>
        </p:nvPicPr>
        <p:blipFill>
          <a:blip r:embed="rId5"/>
          <a:stretch>
            <a:fillRect/>
          </a:stretch>
        </p:blipFill>
        <p:spPr>
          <a:xfrm>
            <a:off x="7469211" y="761999"/>
            <a:ext cx="2204349" cy="1196904"/>
          </a:xfrm>
          <a:prstGeom prst="rect">
            <a:avLst/>
          </a:prstGeom>
        </p:spPr>
      </p:pic>
      <p:pic>
        <p:nvPicPr>
          <p:cNvPr id="15" name="Picture 14"/>
          <p:cNvPicPr>
            <a:picLocks noChangeAspect="1"/>
          </p:cNvPicPr>
          <p:nvPr/>
        </p:nvPicPr>
        <p:blipFill>
          <a:blip r:embed="rId6"/>
          <a:stretch>
            <a:fillRect/>
          </a:stretch>
        </p:blipFill>
        <p:spPr>
          <a:xfrm>
            <a:off x="4950772" y="2207743"/>
            <a:ext cx="7241228" cy="3781354"/>
          </a:xfrm>
          <a:prstGeom prst="rect">
            <a:avLst/>
          </a:prstGeom>
        </p:spPr>
      </p:pic>
    </p:spTree>
    <p:extLst>
      <p:ext uri="{BB962C8B-B14F-4D97-AF65-F5344CB8AC3E}">
        <p14:creationId xmlns:p14="http://schemas.microsoft.com/office/powerpoint/2010/main" val="39722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Problem 3: filtration</a:t>
            </a:r>
            <a:endParaRPr lang="en-US" sz="3600">
              <a:solidFill>
                <a:schemeClr val="bg1"/>
              </a:solidFill>
            </a:endParaRPr>
          </a:p>
        </p:txBody>
      </p:sp>
      <p:sp>
        <p:nvSpPr>
          <p:cNvPr id="4" name="Rectangle 3"/>
          <p:cNvSpPr/>
          <p:nvPr/>
        </p:nvSpPr>
        <p:spPr>
          <a:xfrm>
            <a:off x="599887" y="1571709"/>
            <a:ext cx="10260417" cy="3693319"/>
          </a:xfrm>
          <a:prstGeom prst="rect">
            <a:avLst/>
          </a:prstGeom>
        </p:spPr>
        <p:txBody>
          <a:bodyPr wrap="square">
            <a:spAutoFit/>
          </a:bodyPr>
          <a:lstStyle/>
          <a:p>
            <a:pPr algn="just"/>
            <a:r>
              <a:rPr lang="en-US"/>
              <a:t>Poly-3-hydroxybutyrate (PHB) is a biodegradable thermoplastic accumulated intracellularly by many microorganisms under </a:t>
            </a:r>
            <a:r>
              <a:rPr lang="en-US" err="1"/>
              <a:t>unfavourable</a:t>
            </a:r>
            <a:r>
              <a:rPr lang="en-US"/>
              <a:t> growth conditions. </a:t>
            </a:r>
            <a:r>
              <a:rPr lang="en-US" i="1" err="1"/>
              <a:t>Azotobacter</a:t>
            </a:r>
            <a:r>
              <a:rPr lang="en-US" i="1"/>
              <a:t> </a:t>
            </a:r>
            <a:r>
              <a:rPr lang="en-US" i="1" err="1"/>
              <a:t>chroococcum</a:t>
            </a:r>
            <a:r>
              <a:rPr lang="en-US" i="1"/>
              <a:t> </a:t>
            </a:r>
            <a:r>
              <a:rPr lang="en-US"/>
              <a:t>is being investigated for commercial PHB production using cheap soluble starch as the raw material and ammonia as the nitrogen source. Synthesis of PHB is observed to be growth associated with maximum production occurring when the culture is provided with limited oxygen. During steady-state continuous culture of </a:t>
            </a:r>
            <a:r>
              <a:rPr lang="en-US" i="1"/>
              <a:t>A. </a:t>
            </a:r>
            <a:r>
              <a:rPr lang="en-US" i="1" err="1"/>
              <a:t>chroococcum</a:t>
            </a:r>
            <a:r>
              <a:rPr lang="en-US"/>
              <a:t>, the concentration of cell is 5 % w/w and concentration of PHB in the cells is 40% w/w. The fermentation slurry containing </a:t>
            </a:r>
            <a:r>
              <a:rPr lang="en-US" i="1" err="1"/>
              <a:t>A.chroococcum</a:t>
            </a:r>
            <a:r>
              <a:rPr lang="en-US" i="1"/>
              <a:t> </a:t>
            </a:r>
            <a:r>
              <a:rPr lang="en-US"/>
              <a:t>cells is filtered using a continuous vacuum filter to recover the PHB. The inlet flow rate of slurry to the filter is 100 kg/h. Liquid filtrate is collected at a rate of 94  kg h</a:t>
            </a:r>
            <a:r>
              <a:rPr lang="en-US" baseline="30000"/>
              <a:t>-1. </a:t>
            </a:r>
            <a:r>
              <a:rPr lang="en-US"/>
              <a:t>Filter cake containing cells is continuously removed from the filter cloth. Drying is required to extract the PHB from cell. Drying cost is </a:t>
            </a:r>
            <a:r>
              <a:rPr lang="en-US" err="1"/>
              <a:t>Rs</a:t>
            </a:r>
            <a:r>
              <a:rPr lang="en-US"/>
              <a:t>. 100 to remove per kg of water from cell cake and the cost for extraction of PHB from dry cell is </a:t>
            </a:r>
            <a:r>
              <a:rPr lang="en-US" err="1"/>
              <a:t>Rs</a:t>
            </a:r>
            <a:r>
              <a:rPr lang="en-US"/>
              <a:t>. 80 to recover 100 gm of PHB. What would be the total  downstream processing cost to recover PHB for 10000 kg slurry processing. Assume the filtration pumping cost is </a:t>
            </a:r>
            <a:r>
              <a:rPr lang="en-US" err="1"/>
              <a:t>Rs</a:t>
            </a:r>
            <a:r>
              <a:rPr lang="en-US"/>
              <a:t>. 20 per hr. </a:t>
            </a:r>
          </a:p>
        </p:txBody>
      </p:sp>
    </p:spTree>
    <p:extLst>
      <p:ext uri="{BB962C8B-B14F-4D97-AF65-F5344CB8AC3E}">
        <p14:creationId xmlns:p14="http://schemas.microsoft.com/office/powerpoint/2010/main" val="2676967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2366" y="1254035"/>
            <a:ext cx="3043645" cy="15775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ight Arrow 2"/>
          <p:cNvSpPr/>
          <p:nvPr/>
        </p:nvSpPr>
        <p:spPr>
          <a:xfrm>
            <a:off x="2886891" y="1843175"/>
            <a:ext cx="1345475" cy="156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7276011" y="2011681"/>
            <a:ext cx="1345475" cy="156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5400000" flipV="1">
            <a:off x="5689570" y="2952100"/>
            <a:ext cx="343200" cy="174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4706312" y="3173358"/>
                <a:ext cx="3267689" cy="369332"/>
              </a:xfrm>
              <a:prstGeom prst="rect">
                <a:avLst/>
              </a:prstGeom>
              <a:noFill/>
            </p:spPr>
            <p:txBody>
              <a:bodyPr wrap="none" rtlCol="0">
                <a:spAutoFit/>
              </a:bodyPr>
              <a:lstStyle/>
              <a:p>
                <a:r>
                  <a:rPr lang="en-US"/>
                  <a:t>Filter cake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𝑐</m:t>
                            </m:r>
                          </m:sub>
                        </m:sSub>
                      </m:e>
                    </m:acc>
                  </m:oMath>
                </a14:m>
                <a:r>
                  <a:rPr lang="en-US"/>
                  <a:t>): (Cell + water)</a:t>
                </a:r>
              </a:p>
            </p:txBody>
          </p:sp>
        </mc:Choice>
        <mc:Fallback xmlns="">
          <p:sp>
            <p:nvSpPr>
              <p:cNvPr id="8" name="TextBox 7"/>
              <p:cNvSpPr txBox="1">
                <a:spLocks noRot="1" noChangeAspect="1" noMove="1" noResize="1" noEditPoints="1" noAdjustHandles="1" noChangeArrowheads="1" noChangeShapeType="1" noTextEdit="1"/>
              </p:cNvSpPr>
              <p:nvPr/>
            </p:nvSpPr>
            <p:spPr>
              <a:xfrm>
                <a:off x="4706312" y="3173358"/>
                <a:ext cx="3267689" cy="369332"/>
              </a:xfrm>
              <a:prstGeom prst="rect">
                <a:avLst/>
              </a:prstGeom>
              <a:blipFill>
                <a:blip r:embed="rId2"/>
                <a:stretch>
                  <a:fillRect l="-1493" t="-10000" r="-93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02107" y="1553814"/>
                <a:ext cx="1377493" cy="369332"/>
              </a:xfrm>
              <a:prstGeom prst="rect">
                <a:avLst/>
              </a:prstGeom>
            </p:spPr>
            <p:txBody>
              <a:bodyPr wrap="none">
                <a:spAutoFit/>
              </a:bodyPr>
              <a:lstStyle/>
              <a:p>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𝑠</m:t>
                            </m:r>
                          </m:sub>
                        </m:sSub>
                      </m:e>
                    </m:acc>
                  </m:oMath>
                </a14:m>
                <a:r>
                  <a:rPr lang="en-US"/>
                  <a:t>=100 g/h</a:t>
                </a:r>
              </a:p>
            </p:txBody>
          </p:sp>
        </mc:Choice>
        <mc:Fallback xmlns="">
          <p:sp>
            <p:nvSpPr>
              <p:cNvPr id="9" name="Rectangle 8"/>
              <p:cNvSpPr>
                <a:spLocks noRot="1" noChangeAspect="1" noMove="1" noResize="1" noEditPoints="1" noAdjustHandles="1" noChangeArrowheads="1" noChangeShapeType="1" noTextEdit="1"/>
              </p:cNvSpPr>
              <p:nvPr/>
            </p:nvSpPr>
            <p:spPr>
              <a:xfrm>
                <a:off x="402107" y="1553814"/>
                <a:ext cx="1377493" cy="369332"/>
              </a:xfrm>
              <a:prstGeom prst="rect">
                <a:avLst/>
              </a:prstGeom>
              <a:blipFill>
                <a:blip r:embed="rId3"/>
                <a:stretch>
                  <a:fillRect t="-10000" r="-309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767270" y="3546266"/>
                <a:ext cx="1254318" cy="369332"/>
              </a:xfrm>
              <a:prstGeom prst="rect">
                <a:avLst/>
              </a:prstGeom>
            </p:spPr>
            <p:txBody>
              <a:bodyPr wrap="none">
                <a:spAutoFit/>
              </a:bodyPr>
              <a:lstStyle/>
              <a:p>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𝑐</m:t>
                            </m:r>
                          </m:sub>
                        </m:sSub>
                      </m:e>
                    </m:acc>
                  </m:oMath>
                </a14:m>
                <a:r>
                  <a:rPr lang="en-US"/>
                  <a:t>=?? g/h</a:t>
                </a:r>
              </a:p>
            </p:txBody>
          </p:sp>
        </mc:Choice>
        <mc:Fallback xmlns="">
          <p:sp>
            <p:nvSpPr>
              <p:cNvPr id="10" name="Rectangle 9"/>
              <p:cNvSpPr>
                <a:spLocks noRot="1" noChangeAspect="1" noMove="1" noResize="1" noEditPoints="1" noAdjustHandles="1" noChangeArrowheads="1" noChangeShapeType="1" noTextEdit="1"/>
              </p:cNvSpPr>
              <p:nvPr/>
            </p:nvSpPr>
            <p:spPr>
              <a:xfrm>
                <a:off x="4767270" y="3546266"/>
                <a:ext cx="1254318" cy="369332"/>
              </a:xfrm>
              <a:prstGeom prst="rect">
                <a:avLst/>
              </a:prstGeom>
              <a:blipFill>
                <a:blip r:embed="rId4"/>
                <a:stretch>
                  <a:fillRect t="-10000" r="-388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948748" y="1652342"/>
                <a:ext cx="1255600" cy="391582"/>
              </a:xfrm>
              <a:prstGeom prst="rect">
                <a:avLst/>
              </a:prstGeom>
            </p:spPr>
            <p:txBody>
              <a:bodyPr wrap="none">
                <a:spAutoFit/>
              </a:bodyPr>
              <a:lstStyle/>
              <a:p>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𝑓</m:t>
                            </m:r>
                          </m:sub>
                        </m:sSub>
                      </m:e>
                    </m:acc>
                  </m:oMath>
                </a14:m>
                <a:r>
                  <a:rPr lang="en-US"/>
                  <a:t>=94 g/h</a:t>
                </a:r>
              </a:p>
            </p:txBody>
          </p:sp>
        </mc:Choice>
        <mc:Fallback xmlns="">
          <p:sp>
            <p:nvSpPr>
              <p:cNvPr id="11" name="Rectangle 10"/>
              <p:cNvSpPr>
                <a:spLocks noRot="1" noChangeAspect="1" noMove="1" noResize="1" noEditPoints="1" noAdjustHandles="1" noChangeArrowheads="1" noChangeShapeType="1" noTextEdit="1"/>
              </p:cNvSpPr>
              <p:nvPr/>
            </p:nvSpPr>
            <p:spPr>
              <a:xfrm>
                <a:off x="7948748" y="1652342"/>
                <a:ext cx="1255600" cy="391582"/>
              </a:xfrm>
              <a:prstGeom prst="rect">
                <a:avLst/>
              </a:prstGeom>
              <a:blipFill>
                <a:blip r:embed="rId5"/>
                <a:stretch>
                  <a:fillRect t="-7813" r="-3398"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948748" y="1284440"/>
                <a:ext cx="4018391" cy="391582"/>
              </a:xfrm>
              <a:prstGeom prst="rect">
                <a:avLst/>
              </a:prstGeom>
            </p:spPr>
            <p:txBody>
              <a:bodyPr wrap="square">
                <a:spAutoFit/>
              </a:bodyPr>
              <a:lstStyle/>
              <a:p>
                <a:r>
                  <a:rPr lang="en-US"/>
                  <a:t>Filtrate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𝑓</m:t>
                            </m:r>
                          </m:sub>
                        </m:sSub>
                      </m:e>
                    </m:acc>
                  </m:oMath>
                </a14:m>
                <a:r>
                  <a:rPr lang="en-US"/>
                  <a:t>):   (water)</a:t>
                </a:r>
              </a:p>
            </p:txBody>
          </p:sp>
        </mc:Choice>
        <mc:Fallback xmlns="">
          <p:sp>
            <p:nvSpPr>
              <p:cNvPr id="12" name="Rectangle 11"/>
              <p:cNvSpPr>
                <a:spLocks noRot="1" noChangeAspect="1" noMove="1" noResize="1" noEditPoints="1" noAdjustHandles="1" noChangeArrowheads="1" noChangeShapeType="1" noTextEdit="1"/>
              </p:cNvSpPr>
              <p:nvPr/>
            </p:nvSpPr>
            <p:spPr>
              <a:xfrm>
                <a:off x="7948748" y="1284440"/>
                <a:ext cx="4018391" cy="391582"/>
              </a:xfrm>
              <a:prstGeom prst="rect">
                <a:avLst/>
              </a:prstGeom>
              <a:blipFill>
                <a:blip r:embed="rId6"/>
                <a:stretch>
                  <a:fillRect l="-1366" t="-937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25913" y="1099528"/>
                <a:ext cx="4654059" cy="369332"/>
              </a:xfrm>
              <a:prstGeom prst="rect">
                <a:avLst/>
              </a:prstGeom>
            </p:spPr>
            <p:txBody>
              <a:bodyPr wrap="square">
                <a:spAutoFit/>
              </a:bodyPr>
              <a:lstStyle/>
              <a:p>
                <a:r>
                  <a:rPr lang="en-US"/>
                  <a:t>Slurry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𝑠</m:t>
                            </m:r>
                          </m:sub>
                        </m:sSub>
                      </m:e>
                    </m:acc>
                  </m:oMath>
                </a14:m>
                <a:r>
                  <a:rPr lang="en-US"/>
                  <a:t>):    (cell + water)</a:t>
                </a:r>
              </a:p>
            </p:txBody>
          </p:sp>
        </mc:Choice>
        <mc:Fallback xmlns="">
          <p:sp>
            <p:nvSpPr>
              <p:cNvPr id="13" name="Rectangle 12"/>
              <p:cNvSpPr>
                <a:spLocks noRot="1" noChangeAspect="1" noMove="1" noResize="1" noEditPoints="1" noAdjustHandles="1" noChangeArrowheads="1" noChangeShapeType="1" noTextEdit="1"/>
              </p:cNvSpPr>
              <p:nvPr/>
            </p:nvSpPr>
            <p:spPr>
              <a:xfrm>
                <a:off x="325913" y="1099528"/>
                <a:ext cx="4654059" cy="369332"/>
              </a:xfrm>
              <a:prstGeom prst="rect">
                <a:avLst/>
              </a:prstGeom>
              <a:blipFill>
                <a:blip r:embed="rId7"/>
                <a:stretch>
                  <a:fillRect l="-104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02107" y="2316389"/>
                <a:ext cx="2484783"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𝐻𝐵</m:t>
                    </m:r>
                    <m:r>
                      <a:rPr lang="en-US" b="0" i="1" smtClean="0">
                        <a:latin typeface="Cambria Math" panose="02040503050406030204" pitchFamily="18" charset="0"/>
                      </a:rPr>
                      <m:t>:</m:t>
                    </m:r>
                    <m:r>
                      <m:rPr>
                        <m:nor/>
                      </m:rPr>
                      <a:rPr lang="en-US" dirty="0"/>
                      <m:t>40%</m:t>
                    </m:r>
                  </m:oMath>
                </a14:m>
                <a:r>
                  <a:rPr lang="en-US"/>
                  <a:t> in cell (w/w)</a:t>
                </a:r>
              </a:p>
            </p:txBody>
          </p:sp>
        </mc:Choice>
        <mc:Fallback xmlns="">
          <p:sp>
            <p:nvSpPr>
              <p:cNvPr id="16" name="Rectangle 15"/>
              <p:cNvSpPr>
                <a:spLocks noRot="1" noChangeAspect="1" noMove="1" noResize="1" noEditPoints="1" noAdjustHandles="1" noChangeArrowheads="1" noChangeShapeType="1" noTextEdit="1"/>
              </p:cNvSpPr>
              <p:nvPr/>
            </p:nvSpPr>
            <p:spPr>
              <a:xfrm>
                <a:off x="402107" y="2316389"/>
                <a:ext cx="2484783" cy="369332"/>
              </a:xfrm>
              <a:prstGeom prst="rect">
                <a:avLst/>
              </a:prstGeom>
              <a:blipFill>
                <a:blip r:embed="rId8"/>
                <a:stretch>
                  <a:fillRect t="-9836" r="-122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325913" y="1923146"/>
                <a:ext cx="181338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cell</m:t>
                          </m:r>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b="0" i="0" smtClean="0">
                          <a:latin typeface="Cambria Math" panose="02040503050406030204" pitchFamily="18" charset="0"/>
                        </a:rPr>
                        <m:t>=0.05</m:t>
                      </m:r>
                    </m:oMath>
                  </m:oMathPara>
                </a14:m>
                <a:endParaRPr lang="en-US"/>
              </a:p>
            </p:txBody>
          </p:sp>
        </mc:Choice>
        <mc:Fallback xmlns="">
          <p:sp>
            <p:nvSpPr>
              <p:cNvPr id="17" name="Rectangle 16"/>
              <p:cNvSpPr>
                <a:spLocks noRot="1" noChangeAspect="1" noMove="1" noResize="1" noEditPoints="1" noAdjustHandles="1" noChangeArrowheads="1" noChangeShapeType="1" noTextEdit="1"/>
              </p:cNvSpPr>
              <p:nvPr/>
            </p:nvSpPr>
            <p:spPr>
              <a:xfrm>
                <a:off x="325913" y="1923146"/>
                <a:ext cx="1813382" cy="381515"/>
              </a:xfrm>
              <a:prstGeom prst="rect">
                <a:avLst/>
              </a:prstGeom>
              <a:blipFill>
                <a:blip r:embed="rId9"/>
                <a:stretch>
                  <a:fillRect/>
                </a:stretch>
              </a:blipFill>
            </p:spPr>
            <p:txBody>
              <a:bodyPr/>
              <a:lstStyle/>
              <a:p>
                <a:r>
                  <a:rPr lang="en-US">
                    <a:noFill/>
                  </a:rPr>
                  <a:t> </a:t>
                </a:r>
              </a:p>
            </p:txBody>
          </p:sp>
        </mc:Fallback>
      </mc:AlternateContent>
      <p:sp>
        <p:nvSpPr>
          <p:cNvPr id="19" name="Rectangle 18"/>
          <p:cNvSpPr/>
          <p:nvPr/>
        </p:nvSpPr>
        <p:spPr>
          <a:xfrm>
            <a:off x="60058" y="4956219"/>
            <a:ext cx="2512226" cy="1200329"/>
          </a:xfrm>
          <a:prstGeom prst="rect">
            <a:avLst/>
          </a:prstGeom>
        </p:spPr>
        <p:txBody>
          <a:bodyPr wrap="none">
            <a:spAutoFit/>
          </a:bodyPr>
          <a:lstStyle/>
          <a:p>
            <a:r>
              <a:rPr lang="en-US" b="1" u="sng"/>
              <a:t>Total mass balance</a:t>
            </a:r>
          </a:p>
          <a:p>
            <a:endParaRPr lang="en-US"/>
          </a:p>
          <a:p>
            <a:r>
              <a:rPr lang="en-US"/>
              <a:t>Rate of In=Rate of out </a:t>
            </a:r>
          </a:p>
          <a:p>
            <a:endParaRPr lang="en-US"/>
          </a:p>
        </p:txBody>
      </p:sp>
      <mc:AlternateContent xmlns:mc="http://schemas.openxmlformats.org/markup-compatibility/2006" xmlns:a14="http://schemas.microsoft.com/office/drawing/2010/main">
        <mc:Choice Requires="a14">
          <p:sp>
            <p:nvSpPr>
              <p:cNvPr id="20" name="Rectangle 19"/>
              <p:cNvSpPr/>
              <p:nvPr/>
            </p:nvSpPr>
            <p:spPr>
              <a:xfrm>
                <a:off x="2633120" y="5164873"/>
                <a:ext cx="1961947" cy="6685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𝑠</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𝑓</m:t>
                              </m:r>
                            </m:sub>
                          </m:sSub>
                        </m:e>
                      </m:acc>
                      <m:r>
                        <a:rPr lang="en-US" b="0" i="0"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𝑐</m:t>
                              </m:r>
                            </m:sub>
                          </m:sSub>
                        </m:e>
                      </m:acc>
                    </m:oMath>
                  </m:oMathPara>
                </a14:m>
                <a:endParaRPr lang="en-US"/>
              </a:p>
              <a:p>
                <a:endParaRPr lang="en-US"/>
              </a:p>
            </p:txBody>
          </p:sp>
        </mc:Choice>
        <mc:Fallback xmlns="">
          <p:sp>
            <p:nvSpPr>
              <p:cNvPr id="20" name="Rectangle 19"/>
              <p:cNvSpPr>
                <a:spLocks noRot="1" noChangeAspect="1" noMove="1" noResize="1" noEditPoints="1" noAdjustHandles="1" noChangeArrowheads="1" noChangeShapeType="1" noTextEdit="1"/>
              </p:cNvSpPr>
              <p:nvPr/>
            </p:nvSpPr>
            <p:spPr>
              <a:xfrm>
                <a:off x="2633120" y="5164873"/>
                <a:ext cx="1961947" cy="66858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2670098" y="5552989"/>
                <a:ext cx="16326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r>
                        <a:rPr lang="en-US" i="1">
                          <a:latin typeface="Cambria Math" panose="02040503050406030204" pitchFamily="18" charset="0"/>
                        </a:rPr>
                        <m:t>=</m:t>
                      </m:r>
                      <m:r>
                        <a:rPr lang="en-US" b="0" i="0" smtClean="0">
                          <a:latin typeface="Cambria Math" panose="02040503050406030204" pitchFamily="18" charset="0"/>
                        </a:rPr>
                        <m:t>94</m:t>
                      </m:r>
                      <m:r>
                        <a:rPr lang="en-US">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𝑐</m:t>
                              </m:r>
                            </m:sub>
                          </m:sSub>
                        </m:e>
                      </m:acc>
                    </m:oMath>
                  </m:oMathPara>
                </a14:m>
                <a:endParaRPr lang="en-US"/>
              </a:p>
            </p:txBody>
          </p:sp>
        </mc:Choice>
        <mc:Fallback xmlns="">
          <p:sp>
            <p:nvSpPr>
              <p:cNvPr id="21" name="Rectangle 20"/>
              <p:cNvSpPr>
                <a:spLocks noRot="1" noChangeAspect="1" noMove="1" noResize="1" noEditPoints="1" noAdjustHandles="1" noChangeArrowheads="1" noChangeShapeType="1" noTextEdit="1"/>
              </p:cNvSpPr>
              <p:nvPr/>
            </p:nvSpPr>
            <p:spPr>
              <a:xfrm>
                <a:off x="2670098" y="5552989"/>
                <a:ext cx="163262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2815065" y="6029972"/>
                <a:ext cx="14963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𝑐</m:t>
                              </m:r>
                            </m:sub>
                          </m:sSub>
                        </m:e>
                      </m:acc>
                      <m:r>
                        <a:rPr lang="en-US" b="0" i="0" smtClean="0">
                          <a:latin typeface="Cambria Math" panose="02040503050406030204" pitchFamily="18" charset="0"/>
                        </a:rPr>
                        <m:t>=6 </m:t>
                      </m:r>
                      <m:r>
                        <m:rPr>
                          <m:sty m:val="p"/>
                        </m:rPr>
                        <a:rPr lang="en-US" b="0" i="0" smtClean="0">
                          <a:latin typeface="Cambria Math" panose="02040503050406030204" pitchFamily="18" charset="0"/>
                        </a:rPr>
                        <m:t>kg</m:t>
                      </m:r>
                      <m:r>
                        <a:rPr lang="en-US" b="0" i="0" smtClean="0">
                          <a:latin typeface="Cambria Math" panose="02040503050406030204" pitchFamily="18" charset="0"/>
                        </a:rPr>
                        <m:t>/</m:t>
                      </m:r>
                      <m:r>
                        <m:rPr>
                          <m:sty m:val="p"/>
                        </m:rPr>
                        <a:rPr lang="en-US" b="0" i="0" smtClean="0">
                          <a:latin typeface="Cambria Math" panose="02040503050406030204" pitchFamily="18" charset="0"/>
                        </a:rPr>
                        <m:t>h</m:t>
                      </m:r>
                    </m:oMath>
                  </m:oMathPara>
                </a14:m>
                <a:endParaRPr lang="en-US"/>
              </a:p>
            </p:txBody>
          </p:sp>
        </mc:Choice>
        <mc:Fallback xmlns="">
          <p:sp>
            <p:nvSpPr>
              <p:cNvPr id="22" name="Rectangle 21"/>
              <p:cNvSpPr>
                <a:spLocks noRot="1" noChangeAspect="1" noMove="1" noResize="1" noEditPoints="1" noAdjustHandles="1" noChangeArrowheads="1" noChangeShapeType="1" noTextEdit="1"/>
              </p:cNvSpPr>
              <p:nvPr/>
            </p:nvSpPr>
            <p:spPr>
              <a:xfrm>
                <a:off x="2815065" y="6029972"/>
                <a:ext cx="1496372" cy="369332"/>
              </a:xfrm>
              <a:prstGeom prst="rect">
                <a:avLst/>
              </a:prstGeom>
              <a:blipFill>
                <a:blip r:embed="rId12"/>
                <a:stretch>
                  <a:fillRect b="-14754"/>
                </a:stretch>
              </a:blipFill>
            </p:spPr>
            <p:txBody>
              <a:bodyPr/>
              <a:lstStyle/>
              <a:p>
                <a:r>
                  <a:rPr lang="en-US">
                    <a:noFill/>
                  </a:rPr>
                  <a:t> </a:t>
                </a:r>
              </a:p>
            </p:txBody>
          </p:sp>
        </mc:Fallback>
      </mc:AlternateContent>
      <p:sp>
        <p:nvSpPr>
          <p:cNvPr id="23" name="Rectangle 22"/>
          <p:cNvSpPr/>
          <p:nvPr/>
        </p:nvSpPr>
        <p:spPr>
          <a:xfrm>
            <a:off x="4609299" y="4905642"/>
            <a:ext cx="2394630" cy="369332"/>
          </a:xfrm>
          <a:prstGeom prst="rect">
            <a:avLst/>
          </a:prstGeom>
        </p:spPr>
        <p:txBody>
          <a:bodyPr wrap="none">
            <a:spAutoFit/>
          </a:bodyPr>
          <a:lstStyle/>
          <a:p>
            <a:r>
              <a:rPr lang="en-US" b="1" u="sng"/>
              <a:t>Water mass balance</a:t>
            </a:r>
          </a:p>
        </p:txBody>
      </p:sp>
      <mc:AlternateContent xmlns:mc="http://schemas.openxmlformats.org/markup-compatibility/2006" xmlns:a14="http://schemas.microsoft.com/office/drawing/2010/main">
        <mc:Choice Requires="a14">
          <p:sp>
            <p:nvSpPr>
              <p:cNvPr id="24" name="Rectangle 23"/>
              <p:cNvSpPr/>
              <p:nvPr/>
            </p:nvSpPr>
            <p:spPr>
              <a:xfrm>
                <a:off x="4409791" y="5341642"/>
                <a:ext cx="3076933" cy="688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𝑠</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𝑥</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𝑠</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𝑓</m:t>
                              </m:r>
                            </m:sub>
                          </m:sSub>
                        </m:e>
                      </m:acc>
                      <m:r>
                        <a:rPr lang="en-US" b="0" i="0"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𝑐</m:t>
                              </m:r>
                            </m:sub>
                          </m:sSub>
                        </m:e>
                      </m:acc>
                    </m:oMath>
                  </m:oMathPara>
                </a14:m>
                <a:endParaRPr lang="en-US"/>
              </a:p>
              <a:p>
                <a:endParaRPr lang="en-US"/>
              </a:p>
            </p:txBody>
          </p:sp>
        </mc:Choice>
        <mc:Fallback xmlns="">
          <p:sp>
            <p:nvSpPr>
              <p:cNvPr id="24" name="Rectangle 23"/>
              <p:cNvSpPr>
                <a:spLocks noRot="1" noChangeAspect="1" noMove="1" noResize="1" noEditPoints="1" noAdjustHandles="1" noChangeArrowheads="1" noChangeShapeType="1" noTextEdit="1"/>
              </p:cNvSpPr>
              <p:nvPr/>
            </p:nvSpPr>
            <p:spPr>
              <a:xfrm>
                <a:off x="4409791" y="5341642"/>
                <a:ext cx="3076933" cy="68833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4424817" y="5840411"/>
                <a:ext cx="3181448"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100∗</m:t>
                      </m:r>
                      <m:d>
                        <m:dPr>
                          <m:ctrlPr>
                            <a:rPr lang="en-US" b="0" i="1" smtClean="0">
                              <a:latin typeface="Cambria Math" panose="02040503050406030204" pitchFamily="18" charset="0"/>
                            </a:rPr>
                          </m:ctrlPr>
                        </m:dPr>
                        <m:e>
                          <m:r>
                            <a:rPr lang="en-US" b="0" i="1" smtClean="0">
                              <a:latin typeface="Cambria Math" panose="02040503050406030204" pitchFamily="18" charset="0"/>
                            </a:rPr>
                            <m:t>1−0.05</m:t>
                          </m:r>
                        </m:e>
                      </m:d>
                      <m:r>
                        <a:rPr lang="en-US" i="1">
                          <a:latin typeface="Cambria Math" panose="02040503050406030204" pitchFamily="18" charset="0"/>
                        </a:rPr>
                        <m:t>=</m:t>
                      </m:r>
                      <m:r>
                        <a:rPr lang="en-US" b="0" i="1" smtClean="0">
                          <a:latin typeface="Cambria Math" panose="02040503050406030204" pitchFamily="18" charset="0"/>
                        </a:rPr>
                        <m:t>94</m:t>
                      </m:r>
                      <m:r>
                        <a:rPr lang="en-US">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𝑐</m:t>
                              </m:r>
                            </m:sub>
                          </m:sSub>
                        </m:e>
                      </m:acc>
                    </m:oMath>
                  </m:oMathPara>
                </a14:m>
                <a:endParaRPr lang="en-US"/>
              </a:p>
            </p:txBody>
          </p:sp>
        </mc:Choice>
        <mc:Fallback xmlns="">
          <p:sp>
            <p:nvSpPr>
              <p:cNvPr id="25" name="Rectangle 24"/>
              <p:cNvSpPr>
                <a:spLocks noRot="1" noChangeAspect="1" noMove="1" noResize="1" noEditPoints="1" noAdjustHandles="1" noChangeArrowheads="1" noChangeShapeType="1" noTextEdit="1"/>
              </p:cNvSpPr>
              <p:nvPr/>
            </p:nvSpPr>
            <p:spPr>
              <a:xfrm>
                <a:off x="4424817" y="5840411"/>
                <a:ext cx="3181448" cy="381515"/>
              </a:xfrm>
              <a:prstGeom prst="rect">
                <a:avLst/>
              </a:prstGeom>
              <a:blipFill>
                <a:blip r:embed="rId14"/>
                <a:stretch>
                  <a:fillRect/>
                </a:stretch>
              </a:blipFill>
            </p:spPr>
            <p:txBody>
              <a:bodyPr/>
              <a:lstStyle/>
              <a:p>
                <a:r>
                  <a:rPr lang="en-US">
                    <a:noFill/>
                  </a:rPr>
                  <a:t> </a:t>
                </a:r>
              </a:p>
            </p:txBody>
          </p:sp>
        </mc:Fallback>
      </mc:AlternateContent>
      <p:cxnSp>
        <p:nvCxnSpPr>
          <p:cNvPr id="26" name="Straight Connector 25"/>
          <p:cNvCxnSpPr/>
          <p:nvPr/>
        </p:nvCxnSpPr>
        <p:spPr>
          <a:xfrm>
            <a:off x="4409791" y="5069074"/>
            <a:ext cx="0" cy="146433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4514208" y="6222040"/>
                <a:ext cx="167379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𝑐</m:t>
                              </m:r>
                            </m:sub>
                          </m:sSub>
                        </m:e>
                      </m:acc>
                      <m:r>
                        <a:rPr lang="en-US" b="0" i="0" smtClean="0">
                          <a:latin typeface="Cambria Math" panose="02040503050406030204" pitchFamily="18" charset="0"/>
                        </a:rPr>
                        <m:t>=1 </m:t>
                      </m:r>
                      <m:r>
                        <m:rPr>
                          <m:sty m:val="p"/>
                        </m:rPr>
                        <a:rPr lang="en-US" b="0" i="0" smtClean="0">
                          <a:latin typeface="Cambria Math" panose="02040503050406030204" pitchFamily="18" charset="0"/>
                        </a:rPr>
                        <m:t>kg</m:t>
                      </m:r>
                      <m:r>
                        <a:rPr lang="en-US" b="0" i="0" smtClean="0">
                          <a:latin typeface="Cambria Math" panose="02040503050406030204" pitchFamily="18" charset="0"/>
                        </a:rPr>
                        <m:t>/</m:t>
                      </m:r>
                      <m:r>
                        <m:rPr>
                          <m:sty m:val="p"/>
                        </m:rPr>
                        <a:rPr lang="en-US" b="0" i="0" smtClean="0">
                          <a:latin typeface="Cambria Math" panose="02040503050406030204" pitchFamily="18" charset="0"/>
                        </a:rPr>
                        <m:t>h</m:t>
                      </m:r>
                    </m:oMath>
                  </m:oMathPara>
                </a14:m>
                <a:endParaRPr lang="en-US" b="0"/>
              </a:p>
            </p:txBody>
          </p:sp>
        </mc:Choice>
        <mc:Fallback xmlns="">
          <p:sp>
            <p:nvSpPr>
              <p:cNvPr id="27" name="Rectangle 26"/>
              <p:cNvSpPr>
                <a:spLocks noRot="1" noChangeAspect="1" noMove="1" noResize="1" noEditPoints="1" noAdjustHandles="1" noChangeArrowheads="1" noChangeShapeType="1" noTextEdit="1"/>
              </p:cNvSpPr>
              <p:nvPr/>
            </p:nvSpPr>
            <p:spPr>
              <a:xfrm>
                <a:off x="4514208" y="6222040"/>
                <a:ext cx="1673792" cy="381515"/>
              </a:xfrm>
              <a:prstGeom prst="rect">
                <a:avLst/>
              </a:prstGeom>
              <a:blipFill>
                <a:blip r:embed="rId15"/>
                <a:stretch>
                  <a:fillRect b="-11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4746523" y="4333393"/>
                <a:ext cx="2484783"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𝐻𝐵</m:t>
                    </m:r>
                    <m:r>
                      <a:rPr lang="en-US" b="0" i="1" smtClean="0">
                        <a:latin typeface="Cambria Math" panose="02040503050406030204" pitchFamily="18" charset="0"/>
                      </a:rPr>
                      <m:t>:</m:t>
                    </m:r>
                    <m:r>
                      <m:rPr>
                        <m:nor/>
                      </m:rPr>
                      <a:rPr lang="en-US" dirty="0"/>
                      <m:t>40%</m:t>
                    </m:r>
                  </m:oMath>
                </a14:m>
                <a:r>
                  <a:rPr lang="en-US"/>
                  <a:t> in cell (w/w)</a:t>
                </a:r>
              </a:p>
            </p:txBody>
          </p:sp>
        </mc:Choice>
        <mc:Fallback xmlns="">
          <p:sp>
            <p:nvSpPr>
              <p:cNvPr id="29" name="Rectangle 28"/>
              <p:cNvSpPr>
                <a:spLocks noRot="1" noChangeAspect="1" noMove="1" noResize="1" noEditPoints="1" noAdjustHandles="1" noChangeArrowheads="1" noChangeShapeType="1" noTextEdit="1"/>
              </p:cNvSpPr>
              <p:nvPr/>
            </p:nvSpPr>
            <p:spPr>
              <a:xfrm>
                <a:off x="4746523" y="4333393"/>
                <a:ext cx="2484783" cy="369332"/>
              </a:xfrm>
              <a:prstGeom prst="rect">
                <a:avLst/>
              </a:prstGeom>
              <a:blipFill>
                <a:blip r:embed="rId16"/>
                <a:stretch>
                  <a:fillRect t="-10000" r="-1474"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697224" y="3938415"/>
                <a:ext cx="153779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𝑊𝑎𝑡𝑒𝑟</m:t>
                      </m:r>
                      <m:r>
                        <a:rPr lang="en-US" b="0" i="1" smtClean="0">
                          <a:latin typeface="Cambria Math" panose="02040503050406030204" pitchFamily="18" charset="0"/>
                        </a:rPr>
                        <m:t>: </m:t>
                      </m:r>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𝑐</m:t>
                              </m:r>
                            </m:sub>
                          </m:sSub>
                        </m:e>
                      </m:acc>
                    </m:oMath>
                  </m:oMathPara>
                </a14:m>
                <a:endParaRPr lang="en-US"/>
              </a:p>
            </p:txBody>
          </p:sp>
        </mc:Choice>
        <mc:Fallback xmlns="">
          <p:sp>
            <p:nvSpPr>
              <p:cNvPr id="30" name="Rectangle 29"/>
              <p:cNvSpPr>
                <a:spLocks noRot="1" noChangeAspect="1" noMove="1" noResize="1" noEditPoints="1" noAdjustHandles="1" noChangeArrowheads="1" noChangeShapeType="1" noTextEdit="1"/>
              </p:cNvSpPr>
              <p:nvPr/>
            </p:nvSpPr>
            <p:spPr>
              <a:xfrm>
                <a:off x="4697224" y="3938415"/>
                <a:ext cx="1537792" cy="381515"/>
              </a:xfrm>
              <a:prstGeom prst="rect">
                <a:avLst/>
              </a:prstGeom>
              <a:blipFill>
                <a:blip r:embed="rId17"/>
                <a:stretch>
                  <a:fillRect/>
                </a:stretch>
              </a:blipFill>
            </p:spPr>
            <p:txBody>
              <a:bodyPr/>
              <a:lstStyle/>
              <a:p>
                <a:r>
                  <a:rPr lang="en-US">
                    <a:noFill/>
                  </a:rPr>
                  <a:t> </a:t>
                </a:r>
              </a:p>
            </p:txBody>
          </p:sp>
        </mc:Fallback>
      </mc:AlternateContent>
      <p:sp>
        <p:nvSpPr>
          <p:cNvPr id="31" name="Rectangle 30"/>
          <p:cNvSpPr/>
          <p:nvPr/>
        </p:nvSpPr>
        <p:spPr>
          <a:xfrm>
            <a:off x="7960695" y="4864872"/>
            <a:ext cx="2249334" cy="369332"/>
          </a:xfrm>
          <a:prstGeom prst="rect">
            <a:avLst/>
          </a:prstGeom>
        </p:spPr>
        <p:txBody>
          <a:bodyPr wrap="none">
            <a:spAutoFit/>
          </a:bodyPr>
          <a:lstStyle/>
          <a:p>
            <a:r>
              <a:rPr lang="en-US" b="1" u="sng"/>
              <a:t>Cell  mass balance</a:t>
            </a:r>
          </a:p>
        </p:txBody>
      </p:sp>
      <mc:AlternateContent xmlns:mc="http://schemas.openxmlformats.org/markup-compatibility/2006" xmlns:a14="http://schemas.microsoft.com/office/drawing/2010/main">
        <mc:Choice Requires="a14">
          <p:sp>
            <p:nvSpPr>
              <p:cNvPr id="32" name="Rectangle 31"/>
              <p:cNvSpPr/>
              <p:nvPr/>
            </p:nvSpPr>
            <p:spPr>
              <a:xfrm>
                <a:off x="7657603" y="5437542"/>
                <a:ext cx="3076933" cy="9233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𝐶𝑒𝑙𝑙</m:t>
                      </m:r>
                      <m:r>
                        <a:rPr lang="en-US" b="0" i="1" smtClean="0">
                          <a:latin typeface="Cambria Math" panose="02040503050406030204" pitchFamily="18" charset="0"/>
                        </a:rPr>
                        <m:t> </m:t>
                      </m:r>
                      <m:r>
                        <a:rPr lang="en-US" b="0" i="1" smtClean="0">
                          <a:latin typeface="Cambria Math" panose="02040503050406030204" pitchFamily="18" charset="0"/>
                        </a:rPr>
                        <m:t>𝑟𝑒𝑣𝑜𝑣𝑒𝑟𝑦</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𝑓𝑖𝑙𝑡𝑒𝑟</m:t>
                      </m:r>
                      <m:r>
                        <a:rPr lang="en-US" b="0" i="1" smtClean="0">
                          <a:latin typeface="Cambria Math" panose="02040503050406030204" pitchFamily="18" charset="0"/>
                        </a:rPr>
                        <m:t> </m:t>
                      </m:r>
                      <m:r>
                        <a:rPr lang="en-US" b="0" i="1" smtClean="0">
                          <a:latin typeface="Cambria Math" panose="02040503050406030204" pitchFamily="18" charset="0"/>
                        </a:rPr>
                        <m:t>𝑐𝑎𝑘𝑒</m:t>
                      </m:r>
                    </m:oMath>
                  </m:oMathPara>
                </a14:m>
                <a:endParaRPr lang="en-US"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=6−1=5 </m:t>
                      </m:r>
                      <m:r>
                        <a:rPr lang="en-US" b="0" i="1" smtClean="0">
                          <a:latin typeface="Cambria Math" panose="02040503050406030204" pitchFamily="18" charset="0"/>
                        </a:rPr>
                        <m:t>𝑘𝑔</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 </m:t>
                      </m:r>
                    </m:oMath>
                  </m:oMathPara>
                </a14:m>
                <a:endParaRPr lang="en-US"/>
              </a:p>
              <a:p>
                <a:endParaRPr lang="en-US"/>
              </a:p>
            </p:txBody>
          </p:sp>
        </mc:Choice>
        <mc:Fallback xmlns="">
          <p:sp>
            <p:nvSpPr>
              <p:cNvPr id="32" name="Rectangle 31"/>
              <p:cNvSpPr>
                <a:spLocks noRot="1" noChangeAspect="1" noMove="1" noResize="1" noEditPoints="1" noAdjustHandles="1" noChangeArrowheads="1" noChangeShapeType="1" noTextEdit="1"/>
              </p:cNvSpPr>
              <p:nvPr/>
            </p:nvSpPr>
            <p:spPr>
              <a:xfrm>
                <a:off x="7657603" y="5437542"/>
                <a:ext cx="3076933" cy="923330"/>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7662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2366" y="1254035"/>
            <a:ext cx="3043645" cy="1192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ight Arrow 2"/>
          <p:cNvSpPr/>
          <p:nvPr/>
        </p:nvSpPr>
        <p:spPr>
          <a:xfrm>
            <a:off x="2886891" y="1843175"/>
            <a:ext cx="1345475" cy="156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7276011" y="2011681"/>
            <a:ext cx="1345475" cy="156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5400000" flipV="1">
            <a:off x="5669676" y="2590592"/>
            <a:ext cx="343200" cy="174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4645761" y="2832787"/>
                <a:ext cx="3267689" cy="369332"/>
              </a:xfrm>
              <a:prstGeom prst="rect">
                <a:avLst/>
              </a:prstGeom>
              <a:noFill/>
            </p:spPr>
            <p:txBody>
              <a:bodyPr wrap="none" rtlCol="0">
                <a:spAutoFit/>
              </a:bodyPr>
              <a:lstStyle/>
              <a:p>
                <a:r>
                  <a:rPr lang="en-US"/>
                  <a:t>Filter cake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𝑐</m:t>
                            </m:r>
                          </m:sub>
                        </m:sSub>
                      </m:e>
                    </m:acc>
                  </m:oMath>
                </a14:m>
                <a:r>
                  <a:rPr lang="en-US"/>
                  <a:t>): (Cell + water)</a:t>
                </a:r>
              </a:p>
            </p:txBody>
          </p:sp>
        </mc:Choice>
        <mc:Fallback xmlns="">
          <p:sp>
            <p:nvSpPr>
              <p:cNvPr id="8" name="TextBox 7"/>
              <p:cNvSpPr txBox="1">
                <a:spLocks noRot="1" noChangeAspect="1" noMove="1" noResize="1" noEditPoints="1" noAdjustHandles="1" noChangeArrowheads="1" noChangeShapeType="1" noTextEdit="1"/>
              </p:cNvSpPr>
              <p:nvPr/>
            </p:nvSpPr>
            <p:spPr>
              <a:xfrm>
                <a:off x="4645761" y="2832787"/>
                <a:ext cx="3267689" cy="369332"/>
              </a:xfrm>
              <a:prstGeom prst="rect">
                <a:avLst/>
              </a:prstGeom>
              <a:blipFill>
                <a:blip r:embed="rId2"/>
                <a:stretch>
                  <a:fillRect l="-1493" t="-10000" r="-93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02107" y="1553814"/>
                <a:ext cx="1377493" cy="369332"/>
              </a:xfrm>
              <a:prstGeom prst="rect">
                <a:avLst/>
              </a:prstGeom>
            </p:spPr>
            <p:txBody>
              <a:bodyPr wrap="none">
                <a:spAutoFit/>
              </a:bodyPr>
              <a:lstStyle/>
              <a:p>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𝑠</m:t>
                            </m:r>
                          </m:sub>
                        </m:sSub>
                      </m:e>
                    </m:acc>
                  </m:oMath>
                </a14:m>
                <a:r>
                  <a:rPr lang="en-US"/>
                  <a:t>=100 g/h</a:t>
                </a:r>
              </a:p>
            </p:txBody>
          </p:sp>
        </mc:Choice>
        <mc:Fallback xmlns="">
          <p:sp>
            <p:nvSpPr>
              <p:cNvPr id="9" name="Rectangle 8"/>
              <p:cNvSpPr>
                <a:spLocks noRot="1" noChangeAspect="1" noMove="1" noResize="1" noEditPoints="1" noAdjustHandles="1" noChangeArrowheads="1" noChangeShapeType="1" noTextEdit="1"/>
              </p:cNvSpPr>
              <p:nvPr/>
            </p:nvSpPr>
            <p:spPr>
              <a:xfrm>
                <a:off x="402107" y="1553814"/>
                <a:ext cx="1377493" cy="369332"/>
              </a:xfrm>
              <a:prstGeom prst="rect">
                <a:avLst/>
              </a:prstGeom>
              <a:blipFill>
                <a:blip r:embed="rId3"/>
                <a:stretch>
                  <a:fillRect t="-10000" r="-309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948748" y="1652342"/>
                <a:ext cx="1255600" cy="391582"/>
              </a:xfrm>
              <a:prstGeom prst="rect">
                <a:avLst/>
              </a:prstGeom>
            </p:spPr>
            <p:txBody>
              <a:bodyPr wrap="none">
                <a:spAutoFit/>
              </a:bodyPr>
              <a:lstStyle/>
              <a:p>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𝑓</m:t>
                            </m:r>
                          </m:sub>
                        </m:sSub>
                      </m:e>
                    </m:acc>
                  </m:oMath>
                </a14:m>
                <a:r>
                  <a:rPr lang="en-US"/>
                  <a:t>=94 g/h</a:t>
                </a:r>
              </a:p>
            </p:txBody>
          </p:sp>
        </mc:Choice>
        <mc:Fallback xmlns="">
          <p:sp>
            <p:nvSpPr>
              <p:cNvPr id="11" name="Rectangle 10"/>
              <p:cNvSpPr>
                <a:spLocks noRot="1" noChangeAspect="1" noMove="1" noResize="1" noEditPoints="1" noAdjustHandles="1" noChangeArrowheads="1" noChangeShapeType="1" noTextEdit="1"/>
              </p:cNvSpPr>
              <p:nvPr/>
            </p:nvSpPr>
            <p:spPr>
              <a:xfrm>
                <a:off x="7948748" y="1652342"/>
                <a:ext cx="1255600" cy="391582"/>
              </a:xfrm>
              <a:prstGeom prst="rect">
                <a:avLst/>
              </a:prstGeom>
              <a:blipFill>
                <a:blip r:embed="rId4"/>
                <a:stretch>
                  <a:fillRect t="-7813" r="-3398"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948748" y="1284440"/>
                <a:ext cx="4018391" cy="391582"/>
              </a:xfrm>
              <a:prstGeom prst="rect">
                <a:avLst/>
              </a:prstGeom>
            </p:spPr>
            <p:txBody>
              <a:bodyPr wrap="square">
                <a:spAutoFit/>
              </a:bodyPr>
              <a:lstStyle/>
              <a:p>
                <a:r>
                  <a:rPr lang="en-US"/>
                  <a:t>Filtrate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𝑓</m:t>
                            </m:r>
                          </m:sub>
                        </m:sSub>
                      </m:e>
                    </m:acc>
                  </m:oMath>
                </a14:m>
                <a:r>
                  <a:rPr lang="en-US"/>
                  <a:t>):   (water)</a:t>
                </a:r>
              </a:p>
            </p:txBody>
          </p:sp>
        </mc:Choice>
        <mc:Fallback xmlns="">
          <p:sp>
            <p:nvSpPr>
              <p:cNvPr id="12" name="Rectangle 11"/>
              <p:cNvSpPr>
                <a:spLocks noRot="1" noChangeAspect="1" noMove="1" noResize="1" noEditPoints="1" noAdjustHandles="1" noChangeArrowheads="1" noChangeShapeType="1" noTextEdit="1"/>
              </p:cNvSpPr>
              <p:nvPr/>
            </p:nvSpPr>
            <p:spPr>
              <a:xfrm>
                <a:off x="7948748" y="1284440"/>
                <a:ext cx="4018391" cy="391582"/>
              </a:xfrm>
              <a:prstGeom prst="rect">
                <a:avLst/>
              </a:prstGeom>
              <a:blipFill>
                <a:blip r:embed="rId5"/>
                <a:stretch>
                  <a:fillRect l="-1366" t="-937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25913" y="1099528"/>
                <a:ext cx="4654059" cy="369332"/>
              </a:xfrm>
              <a:prstGeom prst="rect">
                <a:avLst/>
              </a:prstGeom>
            </p:spPr>
            <p:txBody>
              <a:bodyPr wrap="square">
                <a:spAutoFit/>
              </a:bodyPr>
              <a:lstStyle/>
              <a:p>
                <a:r>
                  <a:rPr lang="en-US"/>
                  <a:t>Slurry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𝑠</m:t>
                            </m:r>
                          </m:sub>
                        </m:sSub>
                      </m:e>
                    </m:acc>
                  </m:oMath>
                </a14:m>
                <a:r>
                  <a:rPr lang="en-US"/>
                  <a:t>):    (cell + water)</a:t>
                </a:r>
              </a:p>
            </p:txBody>
          </p:sp>
        </mc:Choice>
        <mc:Fallback xmlns="">
          <p:sp>
            <p:nvSpPr>
              <p:cNvPr id="13" name="Rectangle 12"/>
              <p:cNvSpPr>
                <a:spLocks noRot="1" noChangeAspect="1" noMove="1" noResize="1" noEditPoints="1" noAdjustHandles="1" noChangeArrowheads="1" noChangeShapeType="1" noTextEdit="1"/>
              </p:cNvSpPr>
              <p:nvPr/>
            </p:nvSpPr>
            <p:spPr>
              <a:xfrm>
                <a:off x="325913" y="1099528"/>
                <a:ext cx="4654059" cy="369332"/>
              </a:xfrm>
              <a:prstGeom prst="rect">
                <a:avLst/>
              </a:prstGeom>
              <a:blipFill>
                <a:blip r:embed="rId6"/>
                <a:stretch>
                  <a:fillRect l="-104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02107" y="2316389"/>
                <a:ext cx="2484783"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𝐻𝐵</m:t>
                    </m:r>
                    <m:r>
                      <a:rPr lang="en-US" b="0" i="1" smtClean="0">
                        <a:latin typeface="Cambria Math" panose="02040503050406030204" pitchFamily="18" charset="0"/>
                      </a:rPr>
                      <m:t>:</m:t>
                    </m:r>
                    <m:r>
                      <m:rPr>
                        <m:nor/>
                      </m:rPr>
                      <a:rPr lang="en-US" dirty="0"/>
                      <m:t>40%</m:t>
                    </m:r>
                  </m:oMath>
                </a14:m>
                <a:r>
                  <a:rPr lang="en-US"/>
                  <a:t> in cell (w/w)</a:t>
                </a:r>
              </a:p>
            </p:txBody>
          </p:sp>
        </mc:Choice>
        <mc:Fallback xmlns="">
          <p:sp>
            <p:nvSpPr>
              <p:cNvPr id="16" name="Rectangle 15"/>
              <p:cNvSpPr>
                <a:spLocks noRot="1" noChangeAspect="1" noMove="1" noResize="1" noEditPoints="1" noAdjustHandles="1" noChangeArrowheads="1" noChangeShapeType="1" noTextEdit="1"/>
              </p:cNvSpPr>
              <p:nvPr/>
            </p:nvSpPr>
            <p:spPr>
              <a:xfrm>
                <a:off x="402107" y="2316389"/>
                <a:ext cx="2484783" cy="369332"/>
              </a:xfrm>
              <a:prstGeom prst="rect">
                <a:avLst/>
              </a:prstGeom>
              <a:blipFill>
                <a:blip r:embed="rId7"/>
                <a:stretch>
                  <a:fillRect t="-9836" r="-122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325913" y="1923146"/>
                <a:ext cx="181338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cell</m:t>
                          </m:r>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b="0" i="0" smtClean="0">
                          <a:latin typeface="Cambria Math" panose="02040503050406030204" pitchFamily="18" charset="0"/>
                        </a:rPr>
                        <m:t>=0.05</m:t>
                      </m:r>
                    </m:oMath>
                  </m:oMathPara>
                </a14:m>
                <a:endParaRPr lang="en-US"/>
              </a:p>
            </p:txBody>
          </p:sp>
        </mc:Choice>
        <mc:Fallback xmlns="">
          <p:sp>
            <p:nvSpPr>
              <p:cNvPr id="17" name="Rectangle 16"/>
              <p:cNvSpPr>
                <a:spLocks noRot="1" noChangeAspect="1" noMove="1" noResize="1" noEditPoints="1" noAdjustHandles="1" noChangeArrowheads="1" noChangeShapeType="1" noTextEdit="1"/>
              </p:cNvSpPr>
              <p:nvPr/>
            </p:nvSpPr>
            <p:spPr>
              <a:xfrm>
                <a:off x="325913" y="1923146"/>
                <a:ext cx="1813382" cy="38151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4685972" y="3929100"/>
                <a:ext cx="2484783"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𝐻𝐵</m:t>
                    </m:r>
                    <m:r>
                      <a:rPr lang="en-US" b="0" i="1" smtClean="0">
                        <a:latin typeface="Cambria Math" panose="02040503050406030204" pitchFamily="18" charset="0"/>
                      </a:rPr>
                      <m:t>:</m:t>
                    </m:r>
                    <m:r>
                      <m:rPr>
                        <m:nor/>
                      </m:rPr>
                      <a:rPr lang="en-US" dirty="0"/>
                      <m:t>40%</m:t>
                    </m:r>
                  </m:oMath>
                </a14:m>
                <a:r>
                  <a:rPr lang="en-US"/>
                  <a:t> in cell (w/w)</a:t>
                </a:r>
              </a:p>
            </p:txBody>
          </p:sp>
        </mc:Choice>
        <mc:Fallback xmlns="">
          <p:sp>
            <p:nvSpPr>
              <p:cNvPr id="29" name="Rectangle 28"/>
              <p:cNvSpPr>
                <a:spLocks noRot="1" noChangeAspect="1" noMove="1" noResize="1" noEditPoints="1" noAdjustHandles="1" noChangeArrowheads="1" noChangeShapeType="1" noTextEdit="1"/>
              </p:cNvSpPr>
              <p:nvPr/>
            </p:nvSpPr>
            <p:spPr>
              <a:xfrm>
                <a:off x="4685972" y="3929100"/>
                <a:ext cx="2484783" cy="369332"/>
              </a:xfrm>
              <a:prstGeom prst="rect">
                <a:avLst/>
              </a:prstGeom>
              <a:blipFill>
                <a:blip r:embed="rId9"/>
                <a:stretch>
                  <a:fillRect t="-10000" r="-1474"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685972" y="3214278"/>
                <a:ext cx="2300823" cy="381515"/>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𝑊𝑎𝑡𝑒𝑟</m:t>
                    </m:r>
                    <m:r>
                      <a:rPr lang="en-US" b="0" i="1" smtClean="0">
                        <a:latin typeface="Cambria Math" panose="02040503050406030204" pitchFamily="18" charset="0"/>
                      </a:rPr>
                      <m:t>: </m:t>
                    </m:r>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𝑐</m:t>
                            </m:r>
                          </m:sub>
                        </m:sSub>
                      </m:e>
                    </m:acc>
                  </m:oMath>
                </a14:m>
                <a:r>
                  <a:rPr lang="en-US"/>
                  <a:t>= 1 kg/h</a:t>
                </a:r>
              </a:p>
            </p:txBody>
          </p:sp>
        </mc:Choice>
        <mc:Fallback xmlns="">
          <p:sp>
            <p:nvSpPr>
              <p:cNvPr id="30" name="Rectangle 29"/>
              <p:cNvSpPr>
                <a:spLocks noRot="1" noChangeAspect="1" noMove="1" noResize="1" noEditPoints="1" noAdjustHandles="1" noChangeArrowheads="1" noChangeShapeType="1" noTextEdit="1"/>
              </p:cNvSpPr>
              <p:nvPr/>
            </p:nvSpPr>
            <p:spPr>
              <a:xfrm>
                <a:off x="4685972" y="3214278"/>
                <a:ext cx="2300823" cy="381515"/>
              </a:xfrm>
              <a:prstGeom prst="rect">
                <a:avLst/>
              </a:prstGeom>
              <a:blipFill>
                <a:blip r:embed="rId10"/>
                <a:stretch>
                  <a:fillRect t="-7937" r="-1592" b="-20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4685972" y="3547597"/>
                <a:ext cx="1383007" cy="369332"/>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𝑐𝑒𝑙𝑙</m:t>
                    </m:r>
                  </m:oMath>
                </a14:m>
                <a:r>
                  <a:rPr lang="en-US"/>
                  <a:t>= 5 kg/h</a:t>
                </a:r>
              </a:p>
            </p:txBody>
          </p:sp>
        </mc:Choice>
        <mc:Fallback xmlns="">
          <p:sp>
            <p:nvSpPr>
              <p:cNvPr id="28" name="Rectangle 27"/>
              <p:cNvSpPr>
                <a:spLocks noRot="1" noChangeAspect="1" noMove="1" noResize="1" noEditPoints="1" noAdjustHandles="1" noChangeArrowheads="1" noChangeShapeType="1" noTextEdit="1"/>
              </p:cNvSpPr>
              <p:nvPr/>
            </p:nvSpPr>
            <p:spPr>
              <a:xfrm>
                <a:off x="4685972" y="3547597"/>
                <a:ext cx="1383007" cy="369332"/>
              </a:xfrm>
              <a:prstGeom prst="rect">
                <a:avLst/>
              </a:prstGeom>
              <a:blipFill>
                <a:blip r:embed="rId11"/>
                <a:stretch>
                  <a:fillRect t="-9836" r="-3084" b="-24590"/>
                </a:stretch>
              </a:blipFill>
            </p:spPr>
            <p:txBody>
              <a:bodyPr/>
              <a:lstStyle/>
              <a:p>
                <a:r>
                  <a:rPr lang="en-US">
                    <a:noFill/>
                  </a:rPr>
                  <a:t> </a:t>
                </a:r>
              </a:p>
            </p:txBody>
          </p:sp>
        </mc:Fallback>
      </mc:AlternateContent>
      <p:sp>
        <p:nvSpPr>
          <p:cNvPr id="4" name="Rectangle 3"/>
          <p:cNvSpPr/>
          <p:nvPr/>
        </p:nvSpPr>
        <p:spPr>
          <a:xfrm>
            <a:off x="600296" y="4786056"/>
            <a:ext cx="3741152" cy="1754326"/>
          </a:xfrm>
          <a:prstGeom prst="rect">
            <a:avLst/>
          </a:prstGeom>
        </p:spPr>
        <p:txBody>
          <a:bodyPr wrap="none">
            <a:spAutoFit/>
          </a:bodyPr>
          <a:lstStyle/>
          <a:p>
            <a:r>
              <a:rPr lang="en-US"/>
              <a:t>Total slurry :10000 kg</a:t>
            </a:r>
          </a:p>
          <a:p>
            <a:r>
              <a:rPr lang="en-US"/>
              <a:t>Time required= 10000/100= 100 hr</a:t>
            </a:r>
          </a:p>
          <a:p>
            <a:endParaRPr lang="en-US"/>
          </a:p>
          <a:p>
            <a:r>
              <a:rPr lang="en-US"/>
              <a:t>Total water in cake= 1*100=100 kg</a:t>
            </a:r>
          </a:p>
          <a:p>
            <a:r>
              <a:rPr lang="en-US"/>
              <a:t>Total cell= 5*100=500 kg</a:t>
            </a:r>
          </a:p>
          <a:p>
            <a:r>
              <a:rPr lang="en-US"/>
              <a:t>Total PHB=0.4*50=200 Kg</a:t>
            </a:r>
          </a:p>
        </p:txBody>
      </p:sp>
      <p:cxnSp>
        <p:nvCxnSpPr>
          <p:cNvPr id="33" name="Straight Connector 32"/>
          <p:cNvCxnSpPr/>
          <p:nvPr/>
        </p:nvCxnSpPr>
        <p:spPr>
          <a:xfrm>
            <a:off x="4377893" y="4739799"/>
            <a:ext cx="0" cy="1464339"/>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484719" y="4739799"/>
            <a:ext cx="6410729" cy="369332"/>
          </a:xfrm>
          <a:prstGeom prst="rect">
            <a:avLst/>
          </a:prstGeom>
        </p:spPr>
        <p:txBody>
          <a:bodyPr wrap="none">
            <a:spAutoFit/>
          </a:bodyPr>
          <a:lstStyle/>
          <a:p>
            <a:r>
              <a:rPr lang="en-US"/>
              <a:t>Drying cost= </a:t>
            </a:r>
            <a:r>
              <a:rPr lang="en-US" err="1"/>
              <a:t>Rs</a:t>
            </a:r>
            <a:r>
              <a:rPr lang="en-US"/>
              <a:t>. 100/ kg water remove= 100*100=</a:t>
            </a:r>
            <a:r>
              <a:rPr lang="en-US" err="1"/>
              <a:t>Rs</a:t>
            </a:r>
            <a:r>
              <a:rPr lang="en-US"/>
              <a:t>. 10000</a:t>
            </a:r>
          </a:p>
        </p:txBody>
      </p:sp>
      <p:sp>
        <p:nvSpPr>
          <p:cNvPr id="34" name="Rectangle 33"/>
          <p:cNvSpPr/>
          <p:nvPr/>
        </p:nvSpPr>
        <p:spPr>
          <a:xfrm>
            <a:off x="4484719" y="5187895"/>
            <a:ext cx="6949338" cy="369332"/>
          </a:xfrm>
          <a:prstGeom prst="rect">
            <a:avLst/>
          </a:prstGeom>
        </p:spPr>
        <p:txBody>
          <a:bodyPr wrap="none">
            <a:spAutoFit/>
          </a:bodyPr>
          <a:lstStyle/>
          <a:p>
            <a:r>
              <a:rPr lang="en-US"/>
              <a:t>PHB extraction cost= </a:t>
            </a:r>
            <a:r>
              <a:rPr lang="en-US" err="1"/>
              <a:t>Rs</a:t>
            </a:r>
            <a:r>
              <a:rPr lang="en-US"/>
              <a:t>. 80/ 100 gm PHB = 800*200=</a:t>
            </a:r>
            <a:r>
              <a:rPr lang="en-US" err="1"/>
              <a:t>Rs</a:t>
            </a:r>
            <a:r>
              <a:rPr lang="en-US"/>
              <a:t>. 160000</a:t>
            </a:r>
          </a:p>
        </p:txBody>
      </p:sp>
      <p:sp>
        <p:nvSpPr>
          <p:cNvPr id="14" name="Rectangle 13"/>
          <p:cNvSpPr/>
          <p:nvPr/>
        </p:nvSpPr>
        <p:spPr>
          <a:xfrm>
            <a:off x="4466795" y="5635991"/>
            <a:ext cx="6122189" cy="369332"/>
          </a:xfrm>
          <a:prstGeom prst="rect">
            <a:avLst/>
          </a:prstGeom>
        </p:spPr>
        <p:txBody>
          <a:bodyPr wrap="none">
            <a:spAutoFit/>
          </a:bodyPr>
          <a:lstStyle/>
          <a:p>
            <a:r>
              <a:rPr lang="en-US"/>
              <a:t>Filtration pumping cost is </a:t>
            </a:r>
            <a:r>
              <a:rPr lang="en-US" err="1"/>
              <a:t>Rs</a:t>
            </a:r>
            <a:r>
              <a:rPr lang="en-US"/>
              <a:t>. 20 per hr=20*100=</a:t>
            </a:r>
            <a:r>
              <a:rPr lang="en-US" err="1"/>
              <a:t>Rs</a:t>
            </a:r>
            <a:r>
              <a:rPr lang="en-US"/>
              <a:t>. 2000 </a:t>
            </a:r>
          </a:p>
        </p:txBody>
      </p:sp>
      <p:cxnSp>
        <p:nvCxnSpPr>
          <p:cNvPr id="18" name="Straight Connector 17"/>
          <p:cNvCxnSpPr/>
          <p:nvPr/>
        </p:nvCxnSpPr>
        <p:spPr>
          <a:xfrm flipV="1">
            <a:off x="6762307" y="6092456"/>
            <a:ext cx="4072270" cy="21265"/>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865787" y="6246019"/>
            <a:ext cx="2537939" cy="369332"/>
          </a:xfrm>
          <a:prstGeom prst="rect">
            <a:avLst/>
          </a:prstGeom>
        </p:spPr>
        <p:txBody>
          <a:bodyPr wrap="none">
            <a:spAutoFit/>
          </a:bodyPr>
          <a:lstStyle/>
          <a:p>
            <a:r>
              <a:rPr lang="en-US"/>
              <a:t>Total cost=</a:t>
            </a:r>
            <a:r>
              <a:rPr lang="en-US" err="1"/>
              <a:t>Rs</a:t>
            </a:r>
            <a:r>
              <a:rPr lang="en-US"/>
              <a:t>. 172000 </a:t>
            </a:r>
          </a:p>
        </p:txBody>
      </p:sp>
    </p:spTree>
    <p:extLst>
      <p:ext uri="{BB962C8B-B14F-4D97-AF65-F5344CB8AC3E}">
        <p14:creationId xmlns:p14="http://schemas.microsoft.com/office/powerpoint/2010/main" val="33377677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F956FD13CD8848B4580499D01366DC" ma:contentTypeVersion="2" ma:contentTypeDescription="Create a new document." ma:contentTypeScope="" ma:versionID="90c42b7cc7fe52b0689b96b980dcfa6b">
  <xsd:schema xmlns:xsd="http://www.w3.org/2001/XMLSchema" xmlns:xs="http://www.w3.org/2001/XMLSchema" xmlns:p="http://schemas.microsoft.com/office/2006/metadata/properties" xmlns:ns2="27852407-7cbe-4f37-a29e-557c20509378" targetNamespace="http://schemas.microsoft.com/office/2006/metadata/properties" ma:root="true" ma:fieldsID="a3a931e53aebc7c1296e930a51b7984e" ns2:_="">
    <xsd:import namespace="27852407-7cbe-4f37-a29e-557c2050937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2407-7cbe-4f37-a29e-557c20509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05067D-8C2E-4731-8D8A-D9721C13CDA0}">
  <ds:schemaRefs>
    <ds:schemaRef ds:uri="http://schemas.microsoft.com/sharepoint/v3/contenttype/forms"/>
  </ds:schemaRefs>
</ds:datastoreItem>
</file>

<file path=customXml/itemProps2.xml><?xml version="1.0" encoding="utf-8"?>
<ds:datastoreItem xmlns:ds="http://schemas.openxmlformats.org/officeDocument/2006/customXml" ds:itemID="{EE8DBDCA-81F5-4B58-8BEB-DA22313A601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3D93612-A66A-4BD2-B761-861F63CEB029}">
  <ds:schemaRefs>
    <ds:schemaRef ds:uri="27852407-7cbe-4f37-a29e-557c205093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TM04033919[[fn=Circuit]]</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Dividend</vt:lpstr>
      <vt:lpstr>BT201</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IITG</dc:creator>
  <cp:revision>3</cp:revision>
  <cp:lastPrinted>2021-08-25T04:37:13Z</cp:lastPrinted>
  <dcterms:created xsi:type="dcterms:W3CDTF">2021-02-04T11:25:09Z</dcterms:created>
  <dcterms:modified xsi:type="dcterms:W3CDTF">2022-09-05T21:03:34Z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0x01010056F956FD13CD8848B4580499D01366DC</vt:lpwstr>
  </property>
</Properties>
</file>