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1" r:id="rId3"/>
    <p:sldId id="258" r:id="rId4"/>
    <p:sldId id="264" r:id="rId5"/>
    <p:sldId id="262" r:id="rId6"/>
    <p:sldId id="260" r:id="rId7"/>
    <p:sldId id="263" r:id="rId8"/>
    <p:sldId id="259" r:id="rId9"/>
    <p:sldId id="265" r:id="rId10"/>
    <p:sldId id="266" r:id="rId11"/>
    <p:sldId id="267" r:id="rId12"/>
    <p:sldId id="268" r:id="rId13"/>
    <p:sldId id="269" r:id="rId14"/>
    <p:sldId id="270"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144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4B8AABC-1954-42CE-97C2-14EB7A6C5A9F}"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719543-700F-4E24-82B4-29F9F8EDAC55}" type="slidenum">
              <a:rPr lang="en-US" smtClean="0"/>
              <a:t>‹#›</a:t>
            </a:fld>
            <a:endParaRPr lang="en-US"/>
          </a:p>
        </p:txBody>
      </p:sp>
    </p:spTree>
    <p:extLst>
      <p:ext uri="{BB962C8B-B14F-4D97-AF65-F5344CB8AC3E}">
        <p14:creationId xmlns:p14="http://schemas.microsoft.com/office/powerpoint/2010/main" val="2394567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B8AABC-1954-42CE-97C2-14EB7A6C5A9F}"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719543-700F-4E24-82B4-29F9F8EDAC55}" type="slidenum">
              <a:rPr lang="en-US" smtClean="0"/>
              <a:t>‹#›</a:t>
            </a:fld>
            <a:endParaRPr lang="en-US"/>
          </a:p>
        </p:txBody>
      </p:sp>
    </p:spTree>
    <p:extLst>
      <p:ext uri="{BB962C8B-B14F-4D97-AF65-F5344CB8AC3E}">
        <p14:creationId xmlns:p14="http://schemas.microsoft.com/office/powerpoint/2010/main" val="548980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B8AABC-1954-42CE-97C2-14EB7A6C5A9F}"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719543-700F-4E24-82B4-29F9F8EDAC55}" type="slidenum">
              <a:rPr lang="en-US" smtClean="0"/>
              <a:t>‹#›</a:t>
            </a:fld>
            <a:endParaRPr lang="en-US"/>
          </a:p>
        </p:txBody>
      </p:sp>
    </p:spTree>
    <p:extLst>
      <p:ext uri="{BB962C8B-B14F-4D97-AF65-F5344CB8AC3E}">
        <p14:creationId xmlns:p14="http://schemas.microsoft.com/office/powerpoint/2010/main" val="719422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B8AABC-1954-42CE-97C2-14EB7A6C5A9F}"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719543-700F-4E24-82B4-29F9F8EDAC55}" type="slidenum">
              <a:rPr lang="en-US" smtClean="0"/>
              <a:t>‹#›</a:t>
            </a:fld>
            <a:endParaRPr lang="en-US"/>
          </a:p>
        </p:txBody>
      </p:sp>
    </p:spTree>
    <p:extLst>
      <p:ext uri="{BB962C8B-B14F-4D97-AF65-F5344CB8AC3E}">
        <p14:creationId xmlns:p14="http://schemas.microsoft.com/office/powerpoint/2010/main" val="4128659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B8AABC-1954-42CE-97C2-14EB7A6C5A9F}"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719543-700F-4E24-82B4-29F9F8EDAC55}" type="slidenum">
              <a:rPr lang="en-US" smtClean="0"/>
              <a:t>‹#›</a:t>
            </a:fld>
            <a:endParaRPr lang="en-US"/>
          </a:p>
        </p:txBody>
      </p:sp>
    </p:spTree>
    <p:extLst>
      <p:ext uri="{BB962C8B-B14F-4D97-AF65-F5344CB8AC3E}">
        <p14:creationId xmlns:p14="http://schemas.microsoft.com/office/powerpoint/2010/main" val="2330659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4B8AABC-1954-42CE-97C2-14EB7A6C5A9F}"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719543-700F-4E24-82B4-29F9F8EDAC55}" type="slidenum">
              <a:rPr lang="en-US" smtClean="0"/>
              <a:t>‹#›</a:t>
            </a:fld>
            <a:endParaRPr lang="en-US"/>
          </a:p>
        </p:txBody>
      </p:sp>
    </p:spTree>
    <p:extLst>
      <p:ext uri="{BB962C8B-B14F-4D97-AF65-F5344CB8AC3E}">
        <p14:creationId xmlns:p14="http://schemas.microsoft.com/office/powerpoint/2010/main" val="3274208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4B8AABC-1954-42CE-97C2-14EB7A6C5A9F}" type="datetimeFigureOut">
              <a:rPr lang="en-US" smtClean="0"/>
              <a:t>10/31/2022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719543-700F-4E24-82B4-29F9F8EDAC55}" type="slidenum">
              <a:rPr lang="en-US" smtClean="0"/>
              <a:t>‹#›</a:t>
            </a:fld>
            <a:endParaRPr lang="en-US"/>
          </a:p>
        </p:txBody>
      </p:sp>
    </p:spTree>
    <p:extLst>
      <p:ext uri="{BB962C8B-B14F-4D97-AF65-F5344CB8AC3E}">
        <p14:creationId xmlns:p14="http://schemas.microsoft.com/office/powerpoint/2010/main" val="205885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4B8AABC-1954-42CE-97C2-14EB7A6C5A9F}" type="datetimeFigureOut">
              <a:rPr lang="en-US" smtClean="0"/>
              <a:t>10/31/2022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719543-700F-4E24-82B4-29F9F8EDAC55}" type="slidenum">
              <a:rPr lang="en-US" smtClean="0"/>
              <a:t>‹#›</a:t>
            </a:fld>
            <a:endParaRPr lang="en-US"/>
          </a:p>
        </p:txBody>
      </p:sp>
    </p:spTree>
    <p:extLst>
      <p:ext uri="{BB962C8B-B14F-4D97-AF65-F5344CB8AC3E}">
        <p14:creationId xmlns:p14="http://schemas.microsoft.com/office/powerpoint/2010/main" val="4069926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B8AABC-1954-42CE-97C2-14EB7A6C5A9F}" type="datetimeFigureOut">
              <a:rPr lang="en-US" smtClean="0"/>
              <a:t>10/31/2022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719543-700F-4E24-82B4-29F9F8EDAC55}" type="slidenum">
              <a:rPr lang="en-US" smtClean="0"/>
              <a:t>‹#›</a:t>
            </a:fld>
            <a:endParaRPr lang="en-US"/>
          </a:p>
        </p:txBody>
      </p:sp>
    </p:spTree>
    <p:extLst>
      <p:ext uri="{BB962C8B-B14F-4D97-AF65-F5344CB8AC3E}">
        <p14:creationId xmlns:p14="http://schemas.microsoft.com/office/powerpoint/2010/main" val="407818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B8AABC-1954-42CE-97C2-14EB7A6C5A9F}"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719543-700F-4E24-82B4-29F9F8EDAC55}" type="slidenum">
              <a:rPr lang="en-US" smtClean="0"/>
              <a:t>‹#›</a:t>
            </a:fld>
            <a:endParaRPr lang="en-US"/>
          </a:p>
        </p:txBody>
      </p:sp>
    </p:spTree>
    <p:extLst>
      <p:ext uri="{BB962C8B-B14F-4D97-AF65-F5344CB8AC3E}">
        <p14:creationId xmlns:p14="http://schemas.microsoft.com/office/powerpoint/2010/main" val="560907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B8AABC-1954-42CE-97C2-14EB7A6C5A9F}"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719543-700F-4E24-82B4-29F9F8EDAC55}" type="slidenum">
              <a:rPr lang="en-US" smtClean="0"/>
              <a:t>‹#›</a:t>
            </a:fld>
            <a:endParaRPr lang="en-US"/>
          </a:p>
        </p:txBody>
      </p:sp>
    </p:spTree>
    <p:extLst>
      <p:ext uri="{BB962C8B-B14F-4D97-AF65-F5344CB8AC3E}">
        <p14:creationId xmlns:p14="http://schemas.microsoft.com/office/powerpoint/2010/main" val="2036799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B8AABC-1954-42CE-97C2-14EB7A6C5A9F}" type="datetimeFigureOut">
              <a:rPr lang="en-US" smtClean="0"/>
              <a:t>10/31/2022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719543-700F-4E24-82B4-29F9F8EDAC55}" type="slidenum">
              <a:rPr lang="en-US" smtClean="0"/>
              <a:t>‹#›</a:t>
            </a:fld>
            <a:endParaRPr lang="en-US"/>
          </a:p>
        </p:txBody>
      </p:sp>
    </p:spTree>
    <p:extLst>
      <p:ext uri="{BB962C8B-B14F-4D97-AF65-F5344CB8AC3E}">
        <p14:creationId xmlns:p14="http://schemas.microsoft.com/office/powerpoint/2010/main" val="12807968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5FDE21A-B042-4182-9EC0-785227C29689}"/>
              </a:ext>
            </a:extLst>
          </p:cNvPr>
          <p:cNvSpPr txBox="1"/>
          <p:nvPr/>
        </p:nvSpPr>
        <p:spPr>
          <a:xfrm>
            <a:off x="0" y="0"/>
            <a:ext cx="9144000" cy="553998"/>
          </a:xfrm>
          <a:prstGeom prst="rect">
            <a:avLst/>
          </a:prstGeom>
          <a:solidFill>
            <a:srgbClr val="FFFF00"/>
          </a:solidFill>
          <a:ln>
            <a:solidFill>
              <a:schemeClr val="accent1">
                <a:lumMod val="20000"/>
                <a:lumOff val="80000"/>
              </a:schemeClr>
            </a:solidFill>
          </a:ln>
        </p:spPr>
        <p:txBody>
          <a:bodyPr wrap="square" rtlCol="0">
            <a:spAutoFit/>
          </a:bodyPr>
          <a:lstStyle/>
          <a:p>
            <a:pPr algn="ctr"/>
            <a:r>
              <a:rPr lang="en-US" sz="3000" b="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Lecture </a:t>
            </a:r>
            <a:r>
              <a:rPr lang="en-US" sz="3000" b="1"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1</a:t>
            </a:r>
            <a:endParaRPr lang="en-US" sz="3000" b="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5" name="TextBox 4">
            <a:extLst>
              <a:ext uri="{FF2B5EF4-FFF2-40B4-BE49-F238E27FC236}">
                <a16:creationId xmlns="" xmlns:a16="http://schemas.microsoft.com/office/drawing/2014/main" id="{B5181EB3-247C-4E27-825A-D2AACC5A5F2F}"/>
              </a:ext>
            </a:extLst>
          </p:cNvPr>
          <p:cNvSpPr txBox="1"/>
          <p:nvPr/>
        </p:nvSpPr>
        <p:spPr>
          <a:xfrm>
            <a:off x="1206442" y="1468667"/>
            <a:ext cx="6731116" cy="2339102"/>
          </a:xfrm>
          <a:prstGeom prst="rect">
            <a:avLst/>
          </a:prstGeom>
          <a:noFill/>
        </p:spPr>
        <p:txBody>
          <a:bodyPr wrap="square" rtlCol="0">
            <a:spAutoFit/>
          </a:bodyPr>
          <a:lstStyle/>
          <a:p>
            <a:pPr algn="ctr"/>
            <a:r>
              <a:rPr lang="en-US" sz="4800" b="1" dirty="0">
                <a:latin typeface="Arial" panose="020B0604020202020204" pitchFamily="34" charset="0"/>
                <a:cs typeface="Arial" panose="020B0604020202020204" pitchFamily="34" charset="0"/>
              </a:rPr>
              <a:t>BT 203</a:t>
            </a:r>
          </a:p>
          <a:p>
            <a:pPr algn="ctr"/>
            <a:r>
              <a:rPr lang="en-US" sz="5400" b="1" dirty="0">
                <a:solidFill>
                  <a:srgbClr val="FF0000"/>
                </a:solidFill>
                <a:latin typeface="Arial" panose="020B0604020202020204" pitchFamily="34" charset="0"/>
                <a:cs typeface="Arial" panose="020B0604020202020204" pitchFamily="34" charset="0"/>
              </a:rPr>
              <a:t>Biochemistry</a:t>
            </a:r>
            <a:r>
              <a:rPr lang="en-US" sz="4800" dirty="0">
                <a:latin typeface="Arial" panose="020B0604020202020204" pitchFamily="34" charset="0"/>
                <a:cs typeface="Arial" panose="020B0604020202020204" pitchFamily="34" charset="0"/>
              </a:rPr>
              <a:t> </a:t>
            </a:r>
          </a:p>
          <a:p>
            <a:pPr algn="ctr"/>
            <a:r>
              <a:rPr lang="en-US" sz="4400" dirty="0">
                <a:latin typeface="Arial" panose="020B0604020202020204" pitchFamily="34" charset="0"/>
                <a:cs typeface="Arial" panose="020B0604020202020204" pitchFamily="34" charset="0"/>
              </a:rPr>
              <a:t>3-0-0-6</a:t>
            </a:r>
            <a:endParaRPr lang="en-IN" sz="44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 xmlns:a16="http://schemas.microsoft.com/office/drawing/2014/main" id="{56758941-791A-4D06-B0BF-2FFA3D1D0EFB}"/>
              </a:ext>
            </a:extLst>
          </p:cNvPr>
          <p:cNvSpPr txBox="1"/>
          <p:nvPr/>
        </p:nvSpPr>
        <p:spPr>
          <a:xfrm>
            <a:off x="2046913" y="4219784"/>
            <a:ext cx="6077825" cy="830997"/>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Prof. </a:t>
            </a:r>
            <a:r>
              <a:rPr lang="en-US" sz="2400" b="1" dirty="0" err="1">
                <a:latin typeface="Arial" panose="020B0604020202020204" pitchFamily="34" charset="0"/>
                <a:cs typeface="Arial" panose="020B0604020202020204" pitchFamily="34" charset="0"/>
              </a:rPr>
              <a:t>Ajaikumar</a:t>
            </a:r>
            <a:r>
              <a:rPr lang="en-US" sz="2400" b="1" dirty="0">
                <a:latin typeface="Arial" panose="020B0604020202020204" pitchFamily="34" charset="0"/>
                <a:cs typeface="Arial" panose="020B0604020202020204" pitchFamily="34" charset="0"/>
              </a:rPr>
              <a:t> B. Kunnumakkara</a:t>
            </a:r>
          </a:p>
          <a:p>
            <a:endParaRPr lang="en-IN" sz="24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 xmlns:a16="http://schemas.microsoft.com/office/drawing/2014/main" id="{66260E3C-E19B-4F85-B279-973C09F4F743}"/>
              </a:ext>
            </a:extLst>
          </p:cNvPr>
          <p:cNvSpPr txBox="1"/>
          <p:nvPr/>
        </p:nvSpPr>
        <p:spPr>
          <a:xfrm>
            <a:off x="2376170" y="4848133"/>
            <a:ext cx="4456669" cy="1077218"/>
          </a:xfrm>
          <a:prstGeom prst="rect">
            <a:avLst/>
          </a:prstGeom>
          <a:noFill/>
        </p:spPr>
        <p:txBody>
          <a:bodyPr wrap="none" rtlCol="0">
            <a:spAutoFit/>
          </a:bodyPr>
          <a:lstStyle/>
          <a:p>
            <a:pPr algn="ctr"/>
            <a:r>
              <a:rPr lang="en-US" sz="1600" b="1" dirty="0">
                <a:latin typeface="Arial" pitchFamily="34" charset="0"/>
                <a:cs typeface="Arial" panose="020B0604020202020204" pitchFamily="34" charset="0"/>
              </a:rPr>
              <a:t>CANCER BIOLOGY LABORATORY </a:t>
            </a:r>
          </a:p>
          <a:p>
            <a:pPr algn="ctr"/>
            <a:r>
              <a:rPr lang="en-US" sz="1600" dirty="0">
                <a:latin typeface="Arial" pitchFamily="34" charset="0"/>
                <a:cs typeface="Arial" panose="020B0604020202020204" pitchFamily="34" charset="0"/>
              </a:rPr>
              <a:t>Department of Biosciences and Bioengineering</a:t>
            </a:r>
          </a:p>
          <a:p>
            <a:pPr algn="ctr"/>
            <a:r>
              <a:rPr lang="en-US" sz="1600" dirty="0">
                <a:latin typeface="Arial" pitchFamily="34" charset="0"/>
                <a:cs typeface="Arial" panose="020B0604020202020204" pitchFamily="34" charset="0"/>
              </a:rPr>
              <a:t>Indian Institute of Technology (IIT) Guwahati</a:t>
            </a:r>
          </a:p>
          <a:p>
            <a:pPr algn="ctr"/>
            <a:r>
              <a:rPr lang="en-US" sz="1600" dirty="0">
                <a:latin typeface="Arial" pitchFamily="34" charset="0"/>
                <a:cs typeface="Arial" panose="020B0604020202020204" pitchFamily="34" charset="0"/>
              </a:rPr>
              <a:t>Assam, INDIA</a:t>
            </a:r>
            <a:endParaRPr lang="en-IN" sz="1600" dirty="0"/>
          </a:p>
        </p:txBody>
      </p:sp>
    </p:spTree>
    <p:extLst>
      <p:ext uri="{BB962C8B-B14F-4D97-AF65-F5344CB8AC3E}">
        <p14:creationId xmlns:p14="http://schemas.microsoft.com/office/powerpoint/2010/main" val="2819367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59676" y="0"/>
            <a:ext cx="3646383" cy="646331"/>
          </a:xfrm>
          <a:prstGeom prst="rect">
            <a:avLst/>
          </a:prstGeom>
          <a:noFill/>
        </p:spPr>
        <p:txBody>
          <a:bodyPr wrap="none" rtlCol="0">
            <a:spAutoFit/>
          </a:bodyPr>
          <a:lstStyle/>
          <a:p>
            <a:r>
              <a:rPr lang="en-US" sz="3600" b="1" u="sng" dirty="0" smtClean="0"/>
              <a:t>Diabetes Mellitus </a:t>
            </a:r>
            <a:endParaRPr lang="en-US" sz="3600" b="1" u="sng" dirty="0"/>
          </a:p>
        </p:txBody>
      </p:sp>
      <p:sp>
        <p:nvSpPr>
          <p:cNvPr id="3" name="TextBox 2"/>
          <p:cNvSpPr txBox="1"/>
          <p:nvPr/>
        </p:nvSpPr>
        <p:spPr>
          <a:xfrm>
            <a:off x="337751" y="1087395"/>
            <a:ext cx="8188411" cy="923330"/>
          </a:xfrm>
          <a:prstGeom prst="rect">
            <a:avLst/>
          </a:prstGeom>
          <a:noFill/>
        </p:spPr>
        <p:txBody>
          <a:bodyPr wrap="square" rtlCol="0">
            <a:spAutoFit/>
          </a:bodyPr>
          <a:lstStyle/>
          <a:p>
            <a:r>
              <a:rPr lang="en-US" dirty="0" smtClean="0"/>
              <a:t>Three different types</a:t>
            </a:r>
          </a:p>
          <a:p>
            <a:endParaRPr lang="en-US" dirty="0"/>
          </a:p>
          <a:p>
            <a:endParaRPr lang="en-US" dirty="0"/>
          </a:p>
        </p:txBody>
      </p:sp>
      <p:pic>
        <p:nvPicPr>
          <p:cNvPr id="8196" name="Picture 4" descr="Different types of diabetes and their symptoms.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49060"/>
            <a:ext cx="5124879" cy="51248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329881" y="1798936"/>
            <a:ext cx="3380423" cy="3970318"/>
          </a:xfrm>
          <a:prstGeom prst="rect">
            <a:avLst/>
          </a:prstGeom>
          <a:noFill/>
        </p:spPr>
        <p:txBody>
          <a:bodyPr wrap="square" rtlCol="0">
            <a:spAutoFit/>
          </a:bodyPr>
          <a:lstStyle/>
          <a:p>
            <a:pPr marL="285750" indent="-285750">
              <a:buFont typeface="Wingdings" panose="05000000000000000000" pitchFamily="2" charset="2"/>
              <a:buChar char="Ø"/>
            </a:pPr>
            <a:r>
              <a:rPr lang="en-US" u="sng" dirty="0"/>
              <a:t>Type 2 diabetes</a:t>
            </a:r>
            <a:r>
              <a:rPr lang="en-US" dirty="0"/>
              <a:t> begins with insulin resistance, a condition in which cells fail to respond to insulin </a:t>
            </a:r>
            <a:r>
              <a:rPr lang="en-US" dirty="0" smtClean="0"/>
              <a:t>properly</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dirty="0" smtClean="0"/>
              <a:t>Type 1 diabetes must be managed with insulin injections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Type 2 diabetes may be treated with oral </a:t>
            </a:r>
            <a:r>
              <a:rPr lang="en-US" dirty="0" err="1" smtClean="0"/>
              <a:t>antidiabetic</a:t>
            </a:r>
            <a:r>
              <a:rPr lang="en-US" dirty="0" smtClean="0"/>
              <a:t> medications, with or without insulin</a:t>
            </a:r>
            <a:endParaRPr lang="en-US" dirty="0"/>
          </a:p>
        </p:txBody>
      </p:sp>
    </p:spTree>
    <p:extLst>
      <p:ext uri="{BB962C8B-B14F-4D97-AF65-F5344CB8AC3E}">
        <p14:creationId xmlns:p14="http://schemas.microsoft.com/office/powerpoint/2010/main" val="3355323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59676" y="0"/>
            <a:ext cx="3646383" cy="646331"/>
          </a:xfrm>
          <a:prstGeom prst="rect">
            <a:avLst/>
          </a:prstGeom>
          <a:noFill/>
        </p:spPr>
        <p:txBody>
          <a:bodyPr wrap="none" rtlCol="0">
            <a:spAutoFit/>
          </a:bodyPr>
          <a:lstStyle/>
          <a:p>
            <a:r>
              <a:rPr lang="en-US" sz="3600" b="1" u="sng" dirty="0" smtClean="0"/>
              <a:t>Diabetes Mellitus </a:t>
            </a:r>
            <a:endParaRPr lang="en-US" sz="3600" b="1" u="sng" dirty="0"/>
          </a:p>
        </p:txBody>
      </p:sp>
      <p:pic>
        <p:nvPicPr>
          <p:cNvPr id="10242" name="Picture 2" descr="https://upload.wikimedia.org/wikipedia/commons/thumb/0/01/Main_symptoms_of_diabetes.svg/800px-Main_symptoms_of_diabetes.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6253" y="793082"/>
            <a:ext cx="5613227" cy="5739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441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59676" y="0"/>
            <a:ext cx="3646383" cy="646331"/>
          </a:xfrm>
          <a:prstGeom prst="rect">
            <a:avLst/>
          </a:prstGeom>
          <a:noFill/>
        </p:spPr>
        <p:txBody>
          <a:bodyPr wrap="none" rtlCol="0">
            <a:spAutoFit/>
          </a:bodyPr>
          <a:lstStyle/>
          <a:p>
            <a:r>
              <a:rPr lang="en-US" sz="3600" b="1" u="sng" dirty="0" smtClean="0"/>
              <a:t>Diabetes Mellitus </a:t>
            </a:r>
            <a:endParaRPr lang="en-US" sz="3600" b="1" u="sng" dirty="0"/>
          </a:p>
        </p:txBody>
      </p:sp>
      <p:sp>
        <p:nvSpPr>
          <p:cNvPr id="3" name="TextBox 2"/>
          <p:cNvSpPr txBox="1"/>
          <p:nvPr/>
        </p:nvSpPr>
        <p:spPr>
          <a:xfrm>
            <a:off x="238898" y="1029730"/>
            <a:ext cx="8707394" cy="5355312"/>
          </a:xfrm>
          <a:prstGeom prst="rect">
            <a:avLst/>
          </a:prstGeom>
          <a:noFill/>
        </p:spPr>
        <p:txBody>
          <a:bodyPr wrap="square" rtlCol="0">
            <a:spAutoFit/>
          </a:bodyPr>
          <a:lstStyle/>
          <a:p>
            <a:r>
              <a:rPr lang="en-US" b="1" dirty="0" smtClean="0">
                <a:solidFill>
                  <a:srgbClr val="FF0000"/>
                </a:solidFill>
              </a:rPr>
              <a:t>Insulin resistance</a:t>
            </a:r>
          </a:p>
          <a:p>
            <a:endParaRPr lang="en-US" dirty="0"/>
          </a:p>
          <a:p>
            <a:r>
              <a:rPr lang="en-US" dirty="0" smtClean="0"/>
              <a:t>Insulin resistance is when cells in your muscles, fat, and liver don’t respond well to insulin and can’t use glucose from your blood for energy. To make up for it, your pancreas makes more insulin. Over time, your blood sugar levels go up.</a:t>
            </a:r>
          </a:p>
          <a:p>
            <a:endParaRPr lang="en-US" dirty="0" smtClean="0"/>
          </a:p>
          <a:p>
            <a:r>
              <a:rPr lang="en-US" dirty="0" smtClean="0"/>
              <a:t>Insulin resistance syndrome includes a group of problems like obesity, high blood pressure, high cholesterol, and type 2 diabetes. It could affect as many as 1 in 3 Americans. You might also hear it called metabolic syndrome.</a:t>
            </a:r>
          </a:p>
          <a:p>
            <a:endParaRPr lang="en-US" dirty="0"/>
          </a:p>
          <a:p>
            <a:r>
              <a:rPr lang="en-US" dirty="0" smtClean="0"/>
              <a:t>Symptoms of Insulin Resistance</a:t>
            </a:r>
          </a:p>
          <a:p>
            <a:endParaRPr lang="en-US" dirty="0"/>
          </a:p>
          <a:p>
            <a:pPr marL="285750" indent="-285750">
              <a:buFont typeface="Wingdings" panose="05000000000000000000" pitchFamily="2" charset="2"/>
              <a:buChar char="Ø"/>
            </a:pPr>
            <a:r>
              <a:rPr lang="en-US" dirty="0" smtClean="0"/>
              <a:t>A waistline over 40 inches in men and 35 inches in women</a:t>
            </a:r>
          </a:p>
          <a:p>
            <a:pPr marL="285750" indent="-285750">
              <a:buFont typeface="Wingdings" panose="05000000000000000000" pitchFamily="2" charset="2"/>
              <a:buChar char="Ø"/>
            </a:pPr>
            <a:r>
              <a:rPr lang="en-US" dirty="0" smtClean="0"/>
              <a:t>Blood pressure readings of 130/80 or higher</a:t>
            </a:r>
          </a:p>
          <a:p>
            <a:pPr marL="285750" indent="-285750">
              <a:buFont typeface="Wingdings" panose="05000000000000000000" pitchFamily="2" charset="2"/>
              <a:buChar char="Ø"/>
            </a:pPr>
            <a:r>
              <a:rPr lang="en-US" dirty="0" smtClean="0"/>
              <a:t>A fasting glucose level over 100 mg/</a:t>
            </a:r>
            <a:r>
              <a:rPr lang="en-US" dirty="0" err="1" smtClean="0"/>
              <a:t>dL</a:t>
            </a:r>
            <a:endParaRPr lang="en-US" dirty="0" smtClean="0"/>
          </a:p>
          <a:p>
            <a:pPr marL="285750" indent="-285750">
              <a:buFont typeface="Wingdings" panose="05000000000000000000" pitchFamily="2" charset="2"/>
              <a:buChar char="Ø"/>
            </a:pPr>
            <a:r>
              <a:rPr lang="en-US" dirty="0" smtClean="0"/>
              <a:t>A fasting triglyceride level over 150 mg/</a:t>
            </a:r>
            <a:r>
              <a:rPr lang="en-US" dirty="0" err="1" smtClean="0"/>
              <a:t>dL</a:t>
            </a:r>
            <a:endParaRPr lang="en-US" dirty="0" smtClean="0"/>
          </a:p>
          <a:p>
            <a:pPr marL="285750" indent="-285750">
              <a:buFont typeface="Wingdings" panose="05000000000000000000" pitchFamily="2" charset="2"/>
              <a:buChar char="Ø"/>
            </a:pPr>
            <a:r>
              <a:rPr lang="en-US" dirty="0" smtClean="0"/>
              <a:t>A HDL cholesterol level under 40 mg/</a:t>
            </a:r>
            <a:r>
              <a:rPr lang="en-US" dirty="0" err="1" smtClean="0"/>
              <a:t>dL</a:t>
            </a:r>
            <a:r>
              <a:rPr lang="en-US" dirty="0" smtClean="0"/>
              <a:t> in men and 50 mg/</a:t>
            </a:r>
            <a:r>
              <a:rPr lang="en-US" dirty="0" err="1" smtClean="0"/>
              <a:t>dL</a:t>
            </a:r>
            <a:r>
              <a:rPr lang="en-US" dirty="0" smtClean="0"/>
              <a:t> in women</a:t>
            </a:r>
          </a:p>
          <a:p>
            <a:pPr marL="285750" indent="-285750">
              <a:buFont typeface="Wingdings" panose="05000000000000000000" pitchFamily="2" charset="2"/>
              <a:buChar char="Ø"/>
            </a:pPr>
            <a:r>
              <a:rPr lang="en-US" dirty="0" smtClean="0"/>
              <a:t>Skin tags</a:t>
            </a:r>
          </a:p>
          <a:p>
            <a:pPr marL="285750" indent="-285750">
              <a:buFont typeface="Wingdings" panose="05000000000000000000" pitchFamily="2" charset="2"/>
              <a:buChar char="Ø"/>
            </a:pPr>
            <a:r>
              <a:rPr lang="en-US" dirty="0" smtClean="0"/>
              <a:t>Patches of dark, velvety skin called </a:t>
            </a:r>
            <a:r>
              <a:rPr lang="en-US" dirty="0" err="1" smtClean="0"/>
              <a:t>acanthosis</a:t>
            </a:r>
            <a:r>
              <a:rPr lang="en-US" dirty="0" smtClean="0"/>
              <a:t> </a:t>
            </a:r>
            <a:r>
              <a:rPr lang="en-US" dirty="0" err="1" smtClean="0"/>
              <a:t>nigricans</a:t>
            </a:r>
            <a:endParaRPr lang="en-US" dirty="0"/>
          </a:p>
        </p:txBody>
      </p:sp>
    </p:spTree>
    <p:extLst>
      <p:ext uri="{BB962C8B-B14F-4D97-AF65-F5344CB8AC3E}">
        <p14:creationId xmlns:p14="http://schemas.microsoft.com/office/powerpoint/2010/main" val="3479598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59676" y="0"/>
            <a:ext cx="3646383" cy="646331"/>
          </a:xfrm>
          <a:prstGeom prst="rect">
            <a:avLst/>
          </a:prstGeom>
          <a:noFill/>
        </p:spPr>
        <p:txBody>
          <a:bodyPr wrap="none" rtlCol="0">
            <a:spAutoFit/>
          </a:bodyPr>
          <a:lstStyle/>
          <a:p>
            <a:r>
              <a:rPr lang="en-US" sz="3600" b="1" u="sng" dirty="0" smtClean="0"/>
              <a:t>Diabetes Mellitus </a:t>
            </a:r>
            <a:endParaRPr lang="en-US" sz="3600" b="1" u="sng" dirty="0"/>
          </a:p>
        </p:txBody>
      </p:sp>
      <p:sp>
        <p:nvSpPr>
          <p:cNvPr id="3" name="TextBox 2"/>
          <p:cNvSpPr txBox="1"/>
          <p:nvPr/>
        </p:nvSpPr>
        <p:spPr>
          <a:xfrm>
            <a:off x="238898" y="1029730"/>
            <a:ext cx="8707394" cy="5355312"/>
          </a:xfrm>
          <a:prstGeom prst="rect">
            <a:avLst/>
          </a:prstGeom>
          <a:noFill/>
        </p:spPr>
        <p:txBody>
          <a:bodyPr wrap="square" rtlCol="0">
            <a:spAutoFit/>
          </a:bodyPr>
          <a:lstStyle/>
          <a:p>
            <a:r>
              <a:rPr lang="en-US" b="1" dirty="0" smtClean="0">
                <a:solidFill>
                  <a:srgbClr val="FF0000"/>
                </a:solidFill>
              </a:rPr>
              <a:t>Insulin resistance</a:t>
            </a:r>
          </a:p>
          <a:p>
            <a:endParaRPr lang="en-US" dirty="0"/>
          </a:p>
          <a:p>
            <a:r>
              <a:rPr lang="en-US" dirty="0" smtClean="0"/>
              <a:t>Insulin resistance is when cells in your muscles, fat, and liver don’t respond well to insulin and can’t use glucose from your blood for energy. To make up for it, your pancreas makes more insulin. Over time, your blood sugar levels go up.</a:t>
            </a:r>
          </a:p>
          <a:p>
            <a:endParaRPr lang="en-US" dirty="0" smtClean="0"/>
          </a:p>
          <a:p>
            <a:r>
              <a:rPr lang="en-US" dirty="0" smtClean="0"/>
              <a:t>Insulin resistance syndrome includes a group of problems like obesity, high blood pressure, high cholesterol, and type 2 diabetes. It could affect as many as 1 in 3 Americans. You might also hear it called metabolic syndrome.</a:t>
            </a:r>
          </a:p>
          <a:p>
            <a:endParaRPr lang="en-US" dirty="0"/>
          </a:p>
          <a:p>
            <a:r>
              <a:rPr lang="en-US" dirty="0" smtClean="0"/>
              <a:t>Symptoms of Insulin Resistance</a:t>
            </a:r>
          </a:p>
          <a:p>
            <a:endParaRPr lang="en-US" dirty="0"/>
          </a:p>
          <a:p>
            <a:pPr marL="285750" indent="-285750">
              <a:buFont typeface="Wingdings" panose="05000000000000000000" pitchFamily="2" charset="2"/>
              <a:buChar char="Ø"/>
            </a:pPr>
            <a:r>
              <a:rPr lang="en-US" dirty="0" smtClean="0"/>
              <a:t>A waistline over 40 inches in men and 35 inches in women</a:t>
            </a:r>
          </a:p>
          <a:p>
            <a:pPr marL="285750" indent="-285750">
              <a:buFont typeface="Wingdings" panose="05000000000000000000" pitchFamily="2" charset="2"/>
              <a:buChar char="Ø"/>
            </a:pPr>
            <a:r>
              <a:rPr lang="en-US" dirty="0" smtClean="0"/>
              <a:t>Blood pressure readings of 130/80 or higher</a:t>
            </a:r>
          </a:p>
          <a:p>
            <a:pPr marL="285750" indent="-285750">
              <a:buFont typeface="Wingdings" panose="05000000000000000000" pitchFamily="2" charset="2"/>
              <a:buChar char="Ø"/>
            </a:pPr>
            <a:r>
              <a:rPr lang="en-US" dirty="0" smtClean="0"/>
              <a:t>A fasting glucose level over 100 mg/</a:t>
            </a:r>
            <a:r>
              <a:rPr lang="en-US" dirty="0" err="1" smtClean="0"/>
              <a:t>dL</a:t>
            </a:r>
            <a:endParaRPr lang="en-US" dirty="0" smtClean="0"/>
          </a:p>
          <a:p>
            <a:pPr marL="285750" indent="-285750">
              <a:buFont typeface="Wingdings" panose="05000000000000000000" pitchFamily="2" charset="2"/>
              <a:buChar char="Ø"/>
            </a:pPr>
            <a:r>
              <a:rPr lang="en-US" dirty="0" smtClean="0"/>
              <a:t>A fasting triglyceride level over 150 mg/</a:t>
            </a:r>
            <a:r>
              <a:rPr lang="en-US" dirty="0" err="1" smtClean="0"/>
              <a:t>dL</a:t>
            </a:r>
            <a:endParaRPr lang="en-US" dirty="0" smtClean="0"/>
          </a:p>
          <a:p>
            <a:pPr marL="285750" indent="-285750">
              <a:buFont typeface="Wingdings" panose="05000000000000000000" pitchFamily="2" charset="2"/>
              <a:buChar char="Ø"/>
            </a:pPr>
            <a:r>
              <a:rPr lang="en-US" dirty="0" smtClean="0"/>
              <a:t>A HDL cholesterol level under 40 mg/</a:t>
            </a:r>
            <a:r>
              <a:rPr lang="en-US" dirty="0" err="1" smtClean="0"/>
              <a:t>dL</a:t>
            </a:r>
            <a:r>
              <a:rPr lang="en-US" dirty="0" smtClean="0"/>
              <a:t> in men and 50 mg/</a:t>
            </a:r>
            <a:r>
              <a:rPr lang="en-US" dirty="0" err="1" smtClean="0"/>
              <a:t>dL</a:t>
            </a:r>
            <a:r>
              <a:rPr lang="en-US" dirty="0" smtClean="0"/>
              <a:t> in women</a:t>
            </a:r>
          </a:p>
          <a:p>
            <a:pPr marL="285750" indent="-285750">
              <a:buFont typeface="Wingdings" panose="05000000000000000000" pitchFamily="2" charset="2"/>
              <a:buChar char="Ø"/>
            </a:pPr>
            <a:r>
              <a:rPr lang="en-US" dirty="0" smtClean="0"/>
              <a:t>Skin tags</a:t>
            </a:r>
          </a:p>
          <a:p>
            <a:pPr marL="285750" indent="-285750">
              <a:buFont typeface="Wingdings" panose="05000000000000000000" pitchFamily="2" charset="2"/>
              <a:buChar char="Ø"/>
            </a:pPr>
            <a:r>
              <a:rPr lang="en-US" dirty="0" smtClean="0"/>
              <a:t>Patches of dark, velvety skin called </a:t>
            </a:r>
            <a:r>
              <a:rPr lang="en-US" dirty="0" err="1" smtClean="0"/>
              <a:t>acanthosis</a:t>
            </a:r>
            <a:r>
              <a:rPr lang="en-US" dirty="0" smtClean="0"/>
              <a:t> </a:t>
            </a:r>
            <a:r>
              <a:rPr lang="en-US" dirty="0" err="1" smtClean="0"/>
              <a:t>nigricans</a:t>
            </a:r>
            <a:endParaRPr lang="en-US" dirty="0"/>
          </a:p>
        </p:txBody>
      </p:sp>
    </p:spTree>
    <p:extLst>
      <p:ext uri="{BB962C8B-B14F-4D97-AF65-F5344CB8AC3E}">
        <p14:creationId xmlns:p14="http://schemas.microsoft.com/office/powerpoint/2010/main" val="424142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59676" y="0"/>
            <a:ext cx="3646383" cy="646331"/>
          </a:xfrm>
          <a:prstGeom prst="rect">
            <a:avLst/>
          </a:prstGeom>
          <a:noFill/>
        </p:spPr>
        <p:txBody>
          <a:bodyPr wrap="none" rtlCol="0">
            <a:spAutoFit/>
          </a:bodyPr>
          <a:lstStyle/>
          <a:p>
            <a:r>
              <a:rPr lang="en-US" sz="3600" b="1" u="sng" dirty="0" smtClean="0"/>
              <a:t>Diabetes Mellitus </a:t>
            </a:r>
            <a:endParaRPr lang="en-US" sz="3600" b="1" u="sng" dirty="0"/>
          </a:p>
        </p:txBody>
      </p:sp>
      <p:sp>
        <p:nvSpPr>
          <p:cNvPr id="3" name="TextBox 2"/>
          <p:cNvSpPr txBox="1"/>
          <p:nvPr/>
        </p:nvSpPr>
        <p:spPr>
          <a:xfrm>
            <a:off x="238898" y="1029730"/>
            <a:ext cx="8707394" cy="4801314"/>
          </a:xfrm>
          <a:prstGeom prst="rect">
            <a:avLst/>
          </a:prstGeom>
          <a:noFill/>
        </p:spPr>
        <p:txBody>
          <a:bodyPr wrap="square" rtlCol="0">
            <a:spAutoFit/>
          </a:bodyPr>
          <a:lstStyle/>
          <a:p>
            <a:r>
              <a:rPr lang="en-US" b="1" dirty="0" smtClean="0"/>
              <a:t>Insulin </a:t>
            </a:r>
            <a:r>
              <a:rPr lang="en-US" b="1" dirty="0"/>
              <a:t>Resistance Treatment and </a:t>
            </a:r>
            <a:r>
              <a:rPr lang="en-US" b="1" dirty="0" smtClean="0"/>
              <a:t>Prevention</a:t>
            </a:r>
          </a:p>
          <a:p>
            <a:endParaRPr lang="en-US" b="1" dirty="0"/>
          </a:p>
          <a:p>
            <a:r>
              <a:rPr lang="en-US" dirty="0"/>
              <a:t>You can take steps to reverse insulin resistance </a:t>
            </a:r>
            <a:r>
              <a:rPr lang="en-US" dirty="0" smtClean="0"/>
              <a:t>and</a:t>
            </a:r>
            <a:r>
              <a:rPr lang="en-US" dirty="0"/>
              <a:t> prevent type 2 diabetes</a:t>
            </a:r>
            <a:r>
              <a:rPr lang="en-US" dirty="0" smtClean="0"/>
              <a:t>:</a:t>
            </a:r>
          </a:p>
          <a:p>
            <a:endParaRPr lang="en-US" dirty="0"/>
          </a:p>
          <a:p>
            <a:r>
              <a:rPr lang="en-US" b="1" dirty="0"/>
              <a:t>Exercise.</a:t>
            </a:r>
            <a:r>
              <a:rPr lang="en-US" dirty="0"/>
              <a:t> Go for at least 30 minutes a day of moderate activity (like brisk walking) 5 or more days a week. If you're not active now, work up to that</a:t>
            </a:r>
            <a:r>
              <a:rPr lang="en-US" dirty="0" smtClean="0"/>
              <a:t>.</a:t>
            </a:r>
          </a:p>
          <a:p>
            <a:endParaRPr lang="en-US" dirty="0"/>
          </a:p>
          <a:p>
            <a:r>
              <a:rPr lang="en-US" b="1" dirty="0"/>
              <a:t>Get to a healthy weight.</a:t>
            </a:r>
            <a:r>
              <a:rPr lang="en-US" dirty="0"/>
              <a:t> If you're not sure what you should weigh or how to reach a weight loss goal, ask your doctor. You may also want to talk with a nutritionist and a certified personal trainer</a:t>
            </a:r>
            <a:r>
              <a:rPr lang="en-US" dirty="0" smtClean="0"/>
              <a:t>.</a:t>
            </a:r>
          </a:p>
          <a:p>
            <a:endParaRPr lang="en-US" dirty="0"/>
          </a:p>
          <a:p>
            <a:r>
              <a:rPr lang="en-US" b="1" dirty="0"/>
              <a:t>Eat a healthy diet.</a:t>
            </a:r>
            <a:r>
              <a:rPr lang="en-US" dirty="0"/>
              <a:t> Think fruits, vegetables, whole grains, nuts, beans, fish, legumes, and other lean protein</a:t>
            </a:r>
            <a:r>
              <a:rPr lang="en-US" dirty="0" smtClean="0"/>
              <a:t>.</a:t>
            </a:r>
          </a:p>
          <a:p>
            <a:endParaRPr lang="en-US" dirty="0"/>
          </a:p>
          <a:p>
            <a:r>
              <a:rPr lang="en-US" b="1" dirty="0"/>
              <a:t>Take medications.</a:t>
            </a:r>
            <a:r>
              <a:rPr lang="en-US" dirty="0"/>
              <a:t> Your doctor may prescribe a medication called metformin (Fortamet, Glucophage, Glumetza, Riomet) to help keep your blood sugar in check.</a:t>
            </a:r>
          </a:p>
        </p:txBody>
      </p:sp>
    </p:spTree>
    <p:extLst>
      <p:ext uri="{BB962C8B-B14F-4D97-AF65-F5344CB8AC3E}">
        <p14:creationId xmlns:p14="http://schemas.microsoft.com/office/powerpoint/2010/main" val="1645738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4519" y="82378"/>
            <a:ext cx="1381917" cy="646331"/>
          </a:xfrm>
          <a:prstGeom prst="rect">
            <a:avLst/>
          </a:prstGeom>
          <a:noFill/>
        </p:spPr>
        <p:txBody>
          <a:bodyPr wrap="none" rtlCol="0">
            <a:spAutoFit/>
          </a:bodyPr>
          <a:lstStyle/>
          <a:p>
            <a:r>
              <a:rPr lang="en-US" sz="3600" b="1" u="sng" dirty="0" err="1" smtClean="0"/>
              <a:t>Leptin</a:t>
            </a:r>
            <a:endParaRPr lang="en-US" sz="3600" b="1" u="sng" dirty="0"/>
          </a:p>
        </p:txBody>
      </p:sp>
      <p:sp>
        <p:nvSpPr>
          <p:cNvPr id="3" name="TextBox 2"/>
          <p:cNvSpPr txBox="1"/>
          <p:nvPr/>
        </p:nvSpPr>
        <p:spPr>
          <a:xfrm>
            <a:off x="271849" y="1309816"/>
            <a:ext cx="8707394" cy="3139321"/>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is a hormone predominantly made by adipose cells and enterocytes in the small intestine.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helps to regulate energy balance by inhibiting hunger, which in turn diminishes fat storage in adipocytes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coded for by the LEP gene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In obesity, a decreased sensitivity to </a:t>
            </a:r>
            <a:r>
              <a:rPr lang="en-US" dirty="0" err="1" smtClean="0"/>
              <a:t>leptin</a:t>
            </a:r>
            <a:r>
              <a:rPr lang="en-US" dirty="0" smtClean="0"/>
              <a:t> occurs (similar to insulin resistance in type 2 diabetes), resulting in an inability to detect satiety despite high energy stores and high levels of </a:t>
            </a:r>
            <a:r>
              <a:rPr lang="en-US" dirty="0" err="1" smtClean="0"/>
              <a:t>leptin</a:t>
            </a:r>
            <a:r>
              <a:rPr lang="en-US" dirty="0" smtClean="0"/>
              <a:t>.</a:t>
            </a:r>
            <a:endParaRPr lang="en-US" dirty="0"/>
          </a:p>
        </p:txBody>
      </p:sp>
      <p:pic>
        <p:nvPicPr>
          <p:cNvPr id="11270" name="Picture 6" descr="Two white mice both with similar sized ears, black eyes, and pink noses: The body of the mouse on the left, however, is about three times the width of the normal-sized mouse on the righ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5813" y="4233070"/>
            <a:ext cx="2892425" cy="196594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735814" y="6178464"/>
            <a:ext cx="3048944" cy="584775"/>
          </a:xfrm>
          <a:prstGeom prst="rect">
            <a:avLst/>
          </a:prstGeom>
          <a:noFill/>
        </p:spPr>
        <p:txBody>
          <a:bodyPr wrap="square" rtlCol="0">
            <a:spAutoFit/>
          </a:bodyPr>
          <a:lstStyle/>
          <a:p>
            <a:r>
              <a:rPr lang="en-US" sz="1600" dirty="0" smtClean="0"/>
              <a:t>Obese mouse      Normal mouse</a:t>
            </a:r>
          </a:p>
          <a:p>
            <a:r>
              <a:rPr lang="en-US" sz="1600" dirty="0" smtClean="0"/>
              <a:t>Less </a:t>
            </a:r>
            <a:r>
              <a:rPr lang="en-US" sz="1600" dirty="0" err="1" smtClean="0"/>
              <a:t>leptin</a:t>
            </a:r>
            <a:r>
              <a:rPr lang="en-US" sz="1600" dirty="0" smtClean="0"/>
              <a:t>             </a:t>
            </a:r>
            <a:r>
              <a:rPr lang="en-US" sz="1600" dirty="0" err="1" smtClean="0"/>
              <a:t>Leptin</a:t>
            </a:r>
            <a:endParaRPr lang="en-US" sz="1600" dirty="0"/>
          </a:p>
        </p:txBody>
      </p:sp>
    </p:spTree>
    <p:extLst>
      <p:ext uri="{BB962C8B-B14F-4D97-AF65-F5344CB8AC3E}">
        <p14:creationId xmlns:p14="http://schemas.microsoft.com/office/powerpoint/2010/main" val="3519959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510 Glycogen Stock Photos, Pictures &amp; Royalty-Free Images - i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6493" y="226239"/>
            <a:ext cx="6830111" cy="6223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4951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43416" y="205944"/>
            <a:ext cx="1647568" cy="646331"/>
          </a:xfrm>
          <a:prstGeom prst="rect">
            <a:avLst/>
          </a:prstGeom>
          <a:noFill/>
        </p:spPr>
        <p:txBody>
          <a:bodyPr wrap="square" rtlCol="0">
            <a:spAutoFit/>
          </a:bodyPr>
          <a:lstStyle/>
          <a:p>
            <a:r>
              <a:rPr lang="en-US" sz="3600" b="1" u="sng" dirty="0" smtClean="0"/>
              <a:t>Insulin</a:t>
            </a:r>
            <a:endParaRPr lang="en-US" sz="3600" b="1" u="sng" dirty="0"/>
          </a:p>
        </p:txBody>
      </p:sp>
      <p:sp>
        <p:nvSpPr>
          <p:cNvPr id="6" name="TextBox 5"/>
          <p:cNvSpPr txBox="1"/>
          <p:nvPr/>
        </p:nvSpPr>
        <p:spPr>
          <a:xfrm>
            <a:off x="650790" y="1252152"/>
            <a:ext cx="8007178" cy="3416320"/>
          </a:xfrm>
          <a:prstGeom prst="rect">
            <a:avLst/>
          </a:prstGeom>
          <a:noFill/>
        </p:spPr>
        <p:txBody>
          <a:bodyPr wrap="square" rtlCol="0">
            <a:spAutoFit/>
          </a:bodyPr>
          <a:lstStyle/>
          <a:p>
            <a:r>
              <a:rPr lang="en-US" dirty="0" smtClean="0"/>
              <a:t>Is a peptide hormone</a:t>
            </a:r>
          </a:p>
          <a:p>
            <a:endParaRPr lang="en-US" dirty="0"/>
          </a:p>
          <a:p>
            <a:r>
              <a:rPr lang="en-US" dirty="0" smtClean="0"/>
              <a:t>Produced by beta cells of the pancreas</a:t>
            </a:r>
          </a:p>
          <a:p>
            <a:endParaRPr lang="en-US" dirty="0"/>
          </a:p>
          <a:p>
            <a:r>
              <a:rPr lang="en-US" dirty="0" smtClean="0"/>
              <a:t>Encoded by INS gene in humans</a:t>
            </a:r>
          </a:p>
          <a:p>
            <a:endParaRPr lang="en-US" dirty="0"/>
          </a:p>
          <a:p>
            <a:r>
              <a:rPr lang="en-US" dirty="0" smtClean="0"/>
              <a:t>Allows cells to absorb glucose from the blood</a:t>
            </a:r>
          </a:p>
          <a:p>
            <a:endParaRPr lang="en-US" dirty="0"/>
          </a:p>
          <a:p>
            <a:r>
              <a:rPr lang="en-US" dirty="0" smtClean="0"/>
              <a:t>The higher the level of glucose, the more insulin goes into production to balance sugar levels in the blood.</a:t>
            </a:r>
          </a:p>
          <a:p>
            <a:endParaRPr lang="en-US" dirty="0" smtClean="0"/>
          </a:p>
          <a:p>
            <a:r>
              <a:rPr lang="en-US" dirty="0" smtClean="0"/>
              <a:t>Insulin also assists in breaking down fats or proteins for energy.</a:t>
            </a:r>
            <a:endParaRPr lang="en-US" dirty="0"/>
          </a:p>
        </p:txBody>
      </p:sp>
    </p:spTree>
    <p:extLst>
      <p:ext uri="{BB962C8B-B14F-4D97-AF65-F5344CB8AC3E}">
        <p14:creationId xmlns:p14="http://schemas.microsoft.com/office/powerpoint/2010/main" val="3875276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43415" y="205944"/>
            <a:ext cx="2273643" cy="646331"/>
          </a:xfrm>
          <a:prstGeom prst="rect">
            <a:avLst/>
          </a:prstGeom>
          <a:noFill/>
        </p:spPr>
        <p:txBody>
          <a:bodyPr wrap="square" rtlCol="0">
            <a:spAutoFit/>
          </a:bodyPr>
          <a:lstStyle/>
          <a:p>
            <a:r>
              <a:rPr lang="en-US" sz="3600" b="1" u="sng" dirty="0" smtClean="0"/>
              <a:t>Glucagon</a:t>
            </a:r>
            <a:endParaRPr lang="en-US" sz="3600" b="1" u="sng" dirty="0"/>
          </a:p>
        </p:txBody>
      </p:sp>
      <p:sp>
        <p:nvSpPr>
          <p:cNvPr id="6" name="TextBox 5"/>
          <p:cNvSpPr txBox="1"/>
          <p:nvPr/>
        </p:nvSpPr>
        <p:spPr>
          <a:xfrm>
            <a:off x="650790" y="1252152"/>
            <a:ext cx="8007178" cy="4247317"/>
          </a:xfrm>
          <a:prstGeom prst="rect">
            <a:avLst/>
          </a:prstGeom>
          <a:noFill/>
        </p:spPr>
        <p:txBody>
          <a:bodyPr wrap="square" rtlCol="0">
            <a:spAutoFit/>
          </a:bodyPr>
          <a:lstStyle/>
          <a:p>
            <a:r>
              <a:rPr lang="en-US" dirty="0" smtClean="0"/>
              <a:t>Is a peptide hormone</a:t>
            </a:r>
          </a:p>
          <a:p>
            <a:endParaRPr lang="en-US" dirty="0"/>
          </a:p>
          <a:p>
            <a:r>
              <a:rPr lang="en-US" dirty="0" smtClean="0"/>
              <a:t>Produced by alpha cells of the islets of Langerhans of the pancreas</a:t>
            </a:r>
          </a:p>
          <a:p>
            <a:endParaRPr lang="en-US" dirty="0"/>
          </a:p>
          <a:p>
            <a:r>
              <a:rPr lang="en-US" dirty="0" smtClean="0"/>
              <a:t>Produced from </a:t>
            </a:r>
            <a:r>
              <a:rPr lang="en-US" dirty="0" err="1" smtClean="0"/>
              <a:t>proglucagon</a:t>
            </a:r>
            <a:r>
              <a:rPr lang="en-US" dirty="0" smtClean="0"/>
              <a:t> Encoded by GCG gene in humans</a:t>
            </a:r>
          </a:p>
          <a:p>
            <a:endParaRPr lang="en-US" dirty="0"/>
          </a:p>
          <a:p>
            <a:r>
              <a:rPr lang="en-US" dirty="0" smtClean="0"/>
              <a:t>Pancreas releases glucagon when the amount of glucose in the blood stream is very low </a:t>
            </a:r>
          </a:p>
          <a:p>
            <a:endParaRPr lang="en-US" dirty="0"/>
          </a:p>
          <a:p>
            <a:r>
              <a:rPr lang="en-US" dirty="0" smtClean="0"/>
              <a:t>Glucagon increases energy expenditure and is elevated under conditions of stress.</a:t>
            </a:r>
          </a:p>
          <a:p>
            <a:endParaRPr lang="en-US" dirty="0"/>
          </a:p>
          <a:p>
            <a:r>
              <a:rPr lang="en-US" dirty="0" smtClean="0"/>
              <a:t>Promotes gluconeogenesis and </a:t>
            </a:r>
            <a:r>
              <a:rPr lang="en-US" dirty="0" err="1" smtClean="0"/>
              <a:t>glycogenolysis</a:t>
            </a:r>
            <a:endParaRPr lang="en-US" dirty="0" smtClean="0"/>
          </a:p>
          <a:p>
            <a:endParaRPr lang="en-US" dirty="0" smtClean="0"/>
          </a:p>
          <a:p>
            <a:r>
              <a:rPr lang="en-US" dirty="0" smtClean="0"/>
              <a:t>Glucagon also decreases fatty acid synthesis in adipose tissue and the liver, as well as promoting lipolysis in these tissues.</a:t>
            </a:r>
            <a:endParaRPr lang="en-US" dirty="0"/>
          </a:p>
        </p:txBody>
      </p:sp>
    </p:spTree>
    <p:extLst>
      <p:ext uri="{BB962C8B-B14F-4D97-AF65-F5344CB8AC3E}">
        <p14:creationId xmlns:p14="http://schemas.microsoft.com/office/powerpoint/2010/main" val="1010190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43416" y="205944"/>
            <a:ext cx="2850292" cy="646331"/>
          </a:xfrm>
          <a:prstGeom prst="rect">
            <a:avLst/>
          </a:prstGeom>
          <a:noFill/>
        </p:spPr>
        <p:txBody>
          <a:bodyPr wrap="square" rtlCol="0">
            <a:spAutoFit/>
          </a:bodyPr>
          <a:lstStyle/>
          <a:p>
            <a:r>
              <a:rPr lang="en-US" sz="3600" b="1" u="sng" dirty="0" smtClean="0"/>
              <a:t>Glycogenesis</a:t>
            </a:r>
            <a:endParaRPr lang="en-US" sz="3600" b="1" u="sng" dirty="0"/>
          </a:p>
        </p:txBody>
      </p:sp>
      <p:sp>
        <p:nvSpPr>
          <p:cNvPr id="5" name="TextBox 4"/>
          <p:cNvSpPr txBox="1"/>
          <p:nvPr/>
        </p:nvSpPr>
        <p:spPr>
          <a:xfrm>
            <a:off x="444844" y="1441622"/>
            <a:ext cx="8439097" cy="5078313"/>
          </a:xfrm>
          <a:prstGeom prst="rect">
            <a:avLst/>
          </a:prstGeom>
          <a:noFill/>
        </p:spPr>
        <p:txBody>
          <a:bodyPr wrap="square" rtlCol="0">
            <a:spAutoFit/>
          </a:bodyPr>
          <a:lstStyle/>
          <a:p>
            <a:pPr marL="285750" indent="-285750">
              <a:buFont typeface="Wingdings" panose="05000000000000000000" pitchFamily="2" charset="2"/>
              <a:buChar char="Ø"/>
            </a:pPr>
            <a:r>
              <a:rPr lang="en-US" dirty="0"/>
              <a:t>Glycogenesis is </a:t>
            </a:r>
            <a:r>
              <a:rPr lang="en-US" b="1" dirty="0"/>
              <a:t>the process of storing excess glucose for use by the body at a later time</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This process is activated by insulin in response to high glucose levels and during resting periods following the Cori cycle in the liver.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Glycogenesis is the formation of glycogen from glucose. Glycogen is synthesized depending on the demand for glucose and ATP (energy).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If both are present in relatively high amounts, then the excess of insulin promotes the glucose conversion into glycogen for storage in liver and muscle cells.</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dirty="0" smtClean="0"/>
              <a:t>In the synthesis of glycogen, one ATP is required per glucose incorporated into the polymeric branched structure of glycogen. actually, glucose-6-phosphate is the cross-roads compound.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Glucose-6-phosphate is synthesized directly from glucose or as the end product of gluconeogenesis.</a:t>
            </a:r>
            <a:endParaRPr lang="en-US" dirty="0"/>
          </a:p>
        </p:txBody>
      </p:sp>
    </p:spTree>
    <p:extLst>
      <p:ext uri="{BB962C8B-B14F-4D97-AF65-F5344CB8AC3E}">
        <p14:creationId xmlns:p14="http://schemas.microsoft.com/office/powerpoint/2010/main" val="1431401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43416" y="205944"/>
            <a:ext cx="2850292" cy="646331"/>
          </a:xfrm>
          <a:prstGeom prst="rect">
            <a:avLst/>
          </a:prstGeom>
          <a:noFill/>
        </p:spPr>
        <p:txBody>
          <a:bodyPr wrap="square" rtlCol="0">
            <a:spAutoFit/>
          </a:bodyPr>
          <a:lstStyle/>
          <a:p>
            <a:r>
              <a:rPr lang="en-US" sz="3600" b="1" u="sng" dirty="0" smtClean="0"/>
              <a:t>Glycogenesis</a:t>
            </a:r>
            <a:endParaRPr lang="en-US" sz="3600" b="1" u="sng" dirty="0"/>
          </a:p>
        </p:txBody>
      </p:sp>
      <p:pic>
        <p:nvPicPr>
          <p:cNvPr id="2050" name="Picture 2" descr="Glycogenesi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072" y="1145060"/>
            <a:ext cx="7085038" cy="5313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9787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13901" y="0"/>
            <a:ext cx="2990337" cy="646331"/>
          </a:xfrm>
          <a:prstGeom prst="rect">
            <a:avLst/>
          </a:prstGeom>
          <a:noFill/>
        </p:spPr>
        <p:txBody>
          <a:bodyPr wrap="square" rtlCol="0">
            <a:spAutoFit/>
          </a:bodyPr>
          <a:lstStyle/>
          <a:p>
            <a:r>
              <a:rPr lang="en-US" sz="3600" b="1" u="sng" dirty="0" err="1"/>
              <a:t>G</a:t>
            </a:r>
            <a:r>
              <a:rPr lang="en-US" sz="3600" b="1" u="sng" dirty="0" err="1" smtClean="0"/>
              <a:t>lycogenolysis</a:t>
            </a:r>
            <a:endParaRPr lang="en-US" sz="3600" b="1" u="sng" dirty="0"/>
          </a:p>
        </p:txBody>
      </p:sp>
      <p:pic>
        <p:nvPicPr>
          <p:cNvPr id="6148" name="Picture 4" descr="Glycogenolysis - an overview | ScienceDirect Top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276" y="3346367"/>
            <a:ext cx="2638948" cy="3202723"/>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Glycogenolysis | Glycogen Breakdown | Glycogen Metabolism | Carbohydrate  Metabolism | Biochemistry - YouTub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4179" y="3346367"/>
            <a:ext cx="5916826" cy="33282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0754" y="807308"/>
            <a:ext cx="8590251" cy="2308324"/>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Breakdown of  glycogen (n) to glucose-1-phosphate and glycogen (n-1)</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a:t>
            </a:r>
            <a:r>
              <a:rPr lang="en-US" dirty="0" smtClean="0"/>
              <a:t>akes place in the cells of the muscle and liver tissues in response to hormonal and neural signals.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In particular, </a:t>
            </a:r>
            <a:r>
              <a:rPr lang="en-US" dirty="0" err="1" smtClean="0"/>
              <a:t>glycogenolysis</a:t>
            </a:r>
            <a:r>
              <a:rPr lang="en-US" dirty="0" smtClean="0"/>
              <a:t> plays an important role in the fight-or-flight response (physiological reaction that occurs in response to a perceived harmful event, attack, or threat to survival) and the regulation of glucose levels in the blood.</a:t>
            </a:r>
            <a:endParaRPr lang="en-US" dirty="0"/>
          </a:p>
        </p:txBody>
      </p:sp>
    </p:spTree>
    <p:extLst>
      <p:ext uri="{BB962C8B-B14F-4D97-AF65-F5344CB8AC3E}">
        <p14:creationId xmlns:p14="http://schemas.microsoft.com/office/powerpoint/2010/main" val="1378483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59676" y="0"/>
            <a:ext cx="3646383" cy="646331"/>
          </a:xfrm>
          <a:prstGeom prst="rect">
            <a:avLst/>
          </a:prstGeom>
          <a:noFill/>
        </p:spPr>
        <p:txBody>
          <a:bodyPr wrap="none" rtlCol="0">
            <a:spAutoFit/>
          </a:bodyPr>
          <a:lstStyle/>
          <a:p>
            <a:r>
              <a:rPr lang="en-US" sz="3600" b="1" u="sng" dirty="0" smtClean="0"/>
              <a:t>Diabetes Mellitus </a:t>
            </a:r>
            <a:endParaRPr lang="en-US" sz="3600" b="1" u="sng" dirty="0"/>
          </a:p>
        </p:txBody>
      </p:sp>
      <p:sp>
        <p:nvSpPr>
          <p:cNvPr id="3" name="TextBox 2"/>
          <p:cNvSpPr txBox="1"/>
          <p:nvPr/>
        </p:nvSpPr>
        <p:spPr>
          <a:xfrm>
            <a:off x="337751" y="1087395"/>
            <a:ext cx="8188411"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Is </a:t>
            </a:r>
            <a:r>
              <a:rPr lang="en-US" dirty="0"/>
              <a:t>a group of metabolic disorders characterized by a high blood sugar level (hyperglycemia) over a prolonged period of </a:t>
            </a:r>
            <a:r>
              <a:rPr lang="en-US" dirty="0" smtClean="0"/>
              <a:t>time.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Develops either by the less production of insulin by the pancreas or the body does not properly respond to insulin.</a:t>
            </a:r>
            <a:endParaRPr lang="en-US" dirty="0"/>
          </a:p>
        </p:txBody>
      </p:sp>
      <p:pic>
        <p:nvPicPr>
          <p:cNvPr id="1038" name="Picture 14" descr="Blood Sugar Chart: Normal Range, Management, Risks - Lark Healt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514" y="2869990"/>
            <a:ext cx="6855294" cy="3539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3676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59676" y="0"/>
            <a:ext cx="3646383" cy="646331"/>
          </a:xfrm>
          <a:prstGeom prst="rect">
            <a:avLst/>
          </a:prstGeom>
          <a:noFill/>
        </p:spPr>
        <p:txBody>
          <a:bodyPr wrap="none" rtlCol="0">
            <a:spAutoFit/>
          </a:bodyPr>
          <a:lstStyle/>
          <a:p>
            <a:r>
              <a:rPr lang="en-US" sz="3600" b="1" u="sng" dirty="0" smtClean="0"/>
              <a:t>Diabetes Mellitus </a:t>
            </a:r>
            <a:endParaRPr lang="en-US" sz="3600" b="1" u="sng" dirty="0"/>
          </a:p>
        </p:txBody>
      </p:sp>
      <p:sp>
        <p:nvSpPr>
          <p:cNvPr id="3" name="TextBox 2"/>
          <p:cNvSpPr txBox="1"/>
          <p:nvPr/>
        </p:nvSpPr>
        <p:spPr>
          <a:xfrm>
            <a:off x="354227" y="646331"/>
            <a:ext cx="8188411" cy="369332"/>
          </a:xfrm>
          <a:prstGeom prst="rect">
            <a:avLst/>
          </a:prstGeom>
          <a:noFill/>
        </p:spPr>
        <p:txBody>
          <a:bodyPr wrap="square" rtlCol="0">
            <a:spAutoFit/>
          </a:bodyPr>
          <a:lstStyle/>
          <a:p>
            <a:r>
              <a:rPr lang="en-US" dirty="0" smtClean="0"/>
              <a:t>Three different types</a:t>
            </a:r>
            <a:endParaRPr lang="en-US" dirty="0"/>
          </a:p>
        </p:txBody>
      </p:sp>
      <p:pic>
        <p:nvPicPr>
          <p:cNvPr id="5" name="Picture 2" descr="What are the 6 different types of diabetes? | Milk &amp; Honey Nutri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2723" y="1195215"/>
            <a:ext cx="6491417" cy="5662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68321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74</TotalTime>
  <Words>685</Words>
  <Application>Microsoft Office PowerPoint</Application>
  <PresentationFormat>On-screen Show (4:3)</PresentationFormat>
  <Paragraphs>123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GATE</dc:creator>
  <cp:lastModifiedBy>GATE</cp:lastModifiedBy>
  <cp:revision>8</cp:revision>
  <dcterms:created xsi:type="dcterms:W3CDTF">2022-10-31T12:35:12Z</dcterms:created>
  <dcterms:modified xsi:type="dcterms:W3CDTF">2022-10-31T13:49:37Z</dcterms:modified>
</cp:coreProperties>
</file>