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7"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67"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997B28-802A-40D5-BB20-8A8C2056878C}"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163584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97B28-802A-40D5-BB20-8A8C2056878C}"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306735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97B28-802A-40D5-BB20-8A8C2056878C}"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288027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97B28-802A-40D5-BB20-8A8C2056878C}"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187159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97B28-802A-40D5-BB20-8A8C2056878C}"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379216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997B28-802A-40D5-BB20-8A8C2056878C}" type="datetimeFigureOut">
              <a:rPr lang="en-US" smtClean="0"/>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88069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997B28-802A-40D5-BB20-8A8C2056878C}" type="datetimeFigureOut">
              <a:rPr lang="en-US" smtClean="0"/>
              <a:t>09-Nov-22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270465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997B28-802A-40D5-BB20-8A8C2056878C}" type="datetimeFigureOut">
              <a:rPr lang="en-US" smtClean="0"/>
              <a:t>09-Nov-22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394000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97B28-802A-40D5-BB20-8A8C2056878C}" type="datetimeFigureOut">
              <a:rPr lang="en-US" smtClean="0"/>
              <a:t>09-Nov-22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396953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97B28-802A-40D5-BB20-8A8C2056878C}" type="datetimeFigureOut">
              <a:rPr lang="en-US" smtClean="0"/>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169160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97B28-802A-40D5-BB20-8A8C2056878C}" type="datetimeFigureOut">
              <a:rPr lang="en-US" smtClean="0"/>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BF10A-9B11-42F8-A567-F1A3B9B3B39A}" type="slidenum">
              <a:rPr lang="en-US" smtClean="0"/>
              <a:t>‹#›</a:t>
            </a:fld>
            <a:endParaRPr lang="en-US"/>
          </a:p>
        </p:txBody>
      </p:sp>
    </p:spTree>
    <p:extLst>
      <p:ext uri="{BB962C8B-B14F-4D97-AF65-F5344CB8AC3E}">
        <p14:creationId xmlns:p14="http://schemas.microsoft.com/office/powerpoint/2010/main" val="117284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97B28-802A-40D5-BB20-8A8C2056878C}" type="datetimeFigureOut">
              <a:rPr lang="en-US" smtClean="0"/>
              <a:t>09-Nov-22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BF10A-9B11-42F8-A567-F1A3B9B3B39A}" type="slidenum">
              <a:rPr lang="en-US" smtClean="0"/>
              <a:t>‹#›</a:t>
            </a:fld>
            <a:endParaRPr lang="en-US"/>
          </a:p>
        </p:txBody>
      </p:sp>
    </p:spTree>
    <p:extLst>
      <p:ext uri="{BB962C8B-B14F-4D97-AF65-F5344CB8AC3E}">
        <p14:creationId xmlns:p14="http://schemas.microsoft.com/office/powerpoint/2010/main" val="1508119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DE21A-B042-4182-9EC0-785227C29689}"/>
              </a:ext>
            </a:extLst>
          </p:cNvPr>
          <p:cNvSpPr txBox="1"/>
          <p:nvPr/>
        </p:nvSpPr>
        <p:spPr>
          <a:xfrm>
            <a:off x="0" y="-3709"/>
            <a:ext cx="9144000" cy="707886"/>
          </a:xfrm>
          <a:prstGeom prst="rect">
            <a:avLst/>
          </a:prstGeom>
          <a:solidFill>
            <a:srgbClr val="FFFF00"/>
          </a:solidFill>
          <a:ln>
            <a:solidFill>
              <a:schemeClr val="accent1">
                <a:lumMod val="20000"/>
                <a:lumOff val="80000"/>
              </a:schemeClr>
            </a:solidFill>
          </a:ln>
        </p:spPr>
        <p:txBody>
          <a:bodyPr wrap="square" rtlCol="0">
            <a:spAutoFit/>
          </a:bodyPr>
          <a:lstStyle/>
          <a:p>
            <a:pPr algn="ctr"/>
            <a:r>
              <a:rPr lang="en-US" sz="4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Lecture 7</a:t>
            </a:r>
          </a:p>
        </p:txBody>
      </p:sp>
      <p:sp>
        <p:nvSpPr>
          <p:cNvPr id="5" name="TextBox 4">
            <a:extLst>
              <a:ext uri="{FF2B5EF4-FFF2-40B4-BE49-F238E27FC236}">
                <a16:creationId xmlns:a16="http://schemas.microsoft.com/office/drawing/2014/main" id="{B5181EB3-247C-4E27-825A-D2AACC5A5F2F}"/>
              </a:ext>
            </a:extLst>
          </p:cNvPr>
          <p:cNvSpPr txBox="1"/>
          <p:nvPr/>
        </p:nvSpPr>
        <p:spPr>
          <a:xfrm>
            <a:off x="1599152" y="1493848"/>
            <a:ext cx="5945697" cy="2585323"/>
          </a:xfrm>
          <a:prstGeom prst="rect">
            <a:avLst/>
          </a:prstGeom>
          <a:noFill/>
        </p:spPr>
        <p:txBody>
          <a:bodyPr wrap="square" rtlCol="0">
            <a:spAutoFit/>
          </a:bodyPr>
          <a:lstStyle/>
          <a:p>
            <a:pPr algn="ctr"/>
            <a:r>
              <a:rPr lang="en-US" sz="5400" b="1" dirty="0">
                <a:latin typeface="Arial" panose="020B0604020202020204" pitchFamily="34" charset="0"/>
                <a:cs typeface="Arial" panose="020B0604020202020204" pitchFamily="34" charset="0"/>
              </a:rPr>
              <a:t>BT 203</a:t>
            </a:r>
          </a:p>
          <a:p>
            <a:pPr algn="ctr"/>
            <a:r>
              <a:rPr lang="en-US" sz="6000" b="1" dirty="0">
                <a:solidFill>
                  <a:srgbClr val="FF0000"/>
                </a:solidFill>
                <a:latin typeface="Arial" panose="020B0604020202020204" pitchFamily="34" charset="0"/>
                <a:cs typeface="Arial" panose="020B0604020202020204" pitchFamily="34" charset="0"/>
              </a:rPr>
              <a:t>Biochemistry</a:t>
            </a:r>
            <a:r>
              <a:rPr lang="en-US" sz="5400" dirty="0">
                <a:latin typeface="Arial" panose="020B0604020202020204" pitchFamily="34" charset="0"/>
                <a:cs typeface="Arial" panose="020B0604020202020204" pitchFamily="34" charset="0"/>
              </a:rPr>
              <a:t> </a:t>
            </a:r>
          </a:p>
          <a:p>
            <a:pPr algn="ctr"/>
            <a:r>
              <a:rPr lang="en-US" sz="4800" dirty="0">
                <a:latin typeface="Arial" panose="020B0604020202020204" pitchFamily="34" charset="0"/>
                <a:cs typeface="Arial" panose="020B0604020202020204" pitchFamily="34" charset="0"/>
              </a:rPr>
              <a:t>3-0-0-6</a:t>
            </a:r>
            <a:endParaRPr lang="en-IN" sz="4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6758941-791A-4D06-B0BF-2FFA3D1D0EFB}"/>
              </a:ext>
            </a:extLst>
          </p:cNvPr>
          <p:cNvSpPr txBox="1"/>
          <p:nvPr/>
        </p:nvSpPr>
        <p:spPr>
          <a:xfrm>
            <a:off x="2718031" y="4830121"/>
            <a:ext cx="6077825"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Prof. </a:t>
            </a:r>
            <a:r>
              <a:rPr lang="en-US" sz="2400" b="1" dirty="0" err="1">
                <a:latin typeface="Arial" panose="020B0604020202020204" pitchFamily="34" charset="0"/>
                <a:cs typeface="Arial" panose="020B0604020202020204" pitchFamily="34" charset="0"/>
              </a:rPr>
              <a:t>Ajaikumar</a:t>
            </a:r>
            <a:r>
              <a:rPr lang="en-US" sz="2400" b="1" dirty="0">
                <a:latin typeface="Arial" panose="020B0604020202020204" pitchFamily="34" charset="0"/>
                <a:cs typeface="Arial" panose="020B0604020202020204" pitchFamily="34" charset="0"/>
              </a:rPr>
              <a:t> B. Kunnumakkara</a:t>
            </a:r>
          </a:p>
          <a:p>
            <a:endParaRPr lang="en-IN"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6260E3C-E19B-4F85-B279-973C09F4F743}"/>
              </a:ext>
            </a:extLst>
          </p:cNvPr>
          <p:cNvSpPr txBox="1"/>
          <p:nvPr/>
        </p:nvSpPr>
        <p:spPr>
          <a:xfrm>
            <a:off x="2376167" y="5321177"/>
            <a:ext cx="4456669" cy="1107996"/>
          </a:xfrm>
          <a:prstGeom prst="rect">
            <a:avLst/>
          </a:prstGeom>
          <a:noFill/>
        </p:spPr>
        <p:txBody>
          <a:bodyPr wrap="none" rtlCol="0">
            <a:spAutoFit/>
          </a:bodyPr>
          <a:lstStyle/>
          <a:p>
            <a:pPr algn="ctr"/>
            <a:r>
              <a:rPr lang="en-US" b="1" dirty="0">
                <a:latin typeface="Arial" pitchFamily="34" charset="0"/>
                <a:cs typeface="Arial" panose="020B0604020202020204" pitchFamily="34" charset="0"/>
              </a:rPr>
              <a:t>CANCER BIOLOGY LABORATORY </a:t>
            </a:r>
          </a:p>
          <a:p>
            <a:pPr algn="ctr"/>
            <a:r>
              <a:rPr lang="en-US" sz="1600" dirty="0">
                <a:latin typeface="Arial" pitchFamily="34" charset="0"/>
                <a:cs typeface="Arial" panose="020B0604020202020204" pitchFamily="34" charset="0"/>
              </a:rPr>
              <a:t>Department of Biosciences and Bioengineering</a:t>
            </a:r>
          </a:p>
          <a:p>
            <a:pPr algn="ctr"/>
            <a:r>
              <a:rPr lang="en-US" sz="1600" dirty="0">
                <a:latin typeface="Arial" pitchFamily="34" charset="0"/>
                <a:cs typeface="Arial" panose="020B0604020202020204" pitchFamily="34" charset="0"/>
              </a:rPr>
              <a:t>Indian Institute of Technology (IIT) Guwahati</a:t>
            </a:r>
          </a:p>
          <a:p>
            <a:pPr algn="ctr"/>
            <a:r>
              <a:rPr lang="en-US" sz="1600" dirty="0">
                <a:latin typeface="Arial" pitchFamily="34" charset="0"/>
                <a:cs typeface="Arial" panose="020B0604020202020204" pitchFamily="34" charset="0"/>
              </a:rPr>
              <a:t>Assam, INDIA</a:t>
            </a:r>
            <a:endParaRPr lang="en-IN" sz="1600" dirty="0"/>
          </a:p>
        </p:txBody>
      </p:sp>
    </p:spTree>
    <p:extLst>
      <p:ext uri="{BB962C8B-B14F-4D97-AF65-F5344CB8AC3E}">
        <p14:creationId xmlns:p14="http://schemas.microsoft.com/office/powerpoint/2010/main" val="191049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43B404-254B-4B43-986C-64449FB12996}"/>
              </a:ext>
            </a:extLst>
          </p:cNvPr>
          <p:cNvSpPr/>
          <p:nvPr/>
        </p:nvSpPr>
        <p:spPr>
          <a:xfrm>
            <a:off x="0" y="0"/>
            <a:ext cx="9144000" cy="7315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latin typeface="Arial" panose="020B0604020202020204" pitchFamily="34" charset="0"/>
                <a:cs typeface="Arial" panose="020B0604020202020204" pitchFamily="34" charset="0"/>
              </a:rPr>
              <a:t>Key Concepts</a:t>
            </a:r>
            <a:endParaRPr lang="en-IN" sz="2800" b="1" dirty="0">
              <a:solidFill>
                <a:srgbClr val="FFFF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F15CB3A-7E5D-9345-A19A-C70E8B894F05}"/>
              </a:ext>
            </a:extLst>
          </p:cNvPr>
          <p:cNvSpPr txBox="1"/>
          <p:nvPr/>
        </p:nvSpPr>
        <p:spPr>
          <a:xfrm>
            <a:off x="427838" y="1124127"/>
            <a:ext cx="7971639" cy="23544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b="1">
                <a:latin typeface="Arial" panose="020B0604020202020204" pitchFamily="34" charset="0"/>
                <a:cs typeface="Arial" panose="020B0604020202020204" pitchFamily="34" charset="0"/>
              </a:rPr>
              <a:t>What is Pentose </a:t>
            </a:r>
            <a:r>
              <a:rPr lang="en-US" sz="2000" b="1" dirty="0">
                <a:latin typeface="Arial" panose="020B0604020202020204" pitchFamily="34" charset="0"/>
                <a:cs typeface="Arial" panose="020B0604020202020204" pitchFamily="34" charset="0"/>
              </a:rPr>
              <a:t>phosphate pathway ?</a:t>
            </a:r>
          </a:p>
          <a:p>
            <a:pPr marL="285750" indent="-285750">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Why PPP is required? </a:t>
            </a:r>
          </a:p>
          <a:p>
            <a:pPr marL="285750" indent="-285750">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How much ATP is required for PPP?</a:t>
            </a:r>
          </a:p>
          <a:p>
            <a:pPr marL="285750" indent="-285750">
              <a:lnSpc>
                <a:spcPct val="150000"/>
              </a:lnSpc>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35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14.1.8: Pentose Phospate Pathway - Chemistry LibreTex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4.1.8: Pentose Phospate Pathway - Chemistry LibreTex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820513" y="296287"/>
            <a:ext cx="3807774" cy="461665"/>
          </a:xfrm>
          <a:prstGeom prst="rect">
            <a:avLst/>
          </a:prstGeom>
        </p:spPr>
        <p:txBody>
          <a:bodyPr wrap="none">
            <a:spAutoFit/>
          </a:bodyPr>
          <a:lstStyle/>
          <a:p>
            <a:r>
              <a:rPr lang="en-US" sz="2400" b="1" u="sng" dirty="0"/>
              <a:t>Pentose phosphate pathway</a:t>
            </a:r>
          </a:p>
        </p:txBody>
      </p:sp>
      <p:sp>
        <p:nvSpPr>
          <p:cNvPr id="2" name="TextBox 1"/>
          <p:cNvSpPr txBox="1"/>
          <p:nvPr/>
        </p:nvSpPr>
        <p:spPr>
          <a:xfrm>
            <a:off x="454623" y="948690"/>
            <a:ext cx="8150225" cy="5632311"/>
          </a:xfrm>
          <a:prstGeom prst="rect">
            <a:avLst/>
          </a:prstGeom>
          <a:noFill/>
        </p:spPr>
        <p:txBody>
          <a:bodyPr wrap="square" rtlCol="0">
            <a:spAutoFit/>
          </a:bodyPr>
          <a:lstStyle/>
          <a:p>
            <a:pPr marL="285750" indent="-285750" algn="just">
              <a:buFont typeface="Wingdings" pitchFamily="2" charset="2"/>
              <a:buChar char="Ø"/>
            </a:pPr>
            <a:r>
              <a:rPr lang="en-US" dirty="0"/>
              <a:t>While the products of glycolysis are sent through the rest of cellular respiration to produce energy, there is also an alternative branch off glycolysis to produce the sugars that make up DNA and RNA. </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a:t>This pathway, called the Pentose Phosphate Pathway, is special because no energy in the form of ATP, or adenosine triphosphate, is produced or used up in this pathway.</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a:t>In addition, this pathway also helps in synthesizing amino acid precursors.</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a:t>It occurs in the cytosol of the cell</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a:t>The generation of reducing equivalents, in the form of NADPH, used in reductive biosynthesis reactions within cells (e.g. fatty acid synthesis).</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a:t>Production of ribose 5-phosphate (R5P), used in the synthesis of nucleotides and nucleic acids.</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a:t>Production of </a:t>
            </a:r>
            <a:r>
              <a:rPr lang="en-US" dirty="0" err="1"/>
              <a:t>erythrose</a:t>
            </a:r>
            <a:r>
              <a:rPr lang="en-US" dirty="0"/>
              <a:t> 4-phosphate (E4P) used in the synthesis of aromatic amino acids.</a:t>
            </a:r>
          </a:p>
        </p:txBody>
      </p:sp>
    </p:spTree>
    <p:extLst>
      <p:ext uri="{BB962C8B-B14F-4D97-AF65-F5344CB8AC3E}">
        <p14:creationId xmlns:p14="http://schemas.microsoft.com/office/powerpoint/2010/main" val="349999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14.1.8: Pentose Phospate Pathway - Chemistry LibreTex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4.1.8: Pentose Phospate Pathway - Chemistry LibreTex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820513" y="296287"/>
            <a:ext cx="3807774" cy="461665"/>
          </a:xfrm>
          <a:prstGeom prst="rect">
            <a:avLst/>
          </a:prstGeom>
        </p:spPr>
        <p:txBody>
          <a:bodyPr wrap="none">
            <a:spAutoFit/>
          </a:bodyPr>
          <a:lstStyle/>
          <a:p>
            <a:r>
              <a:rPr lang="en-US" sz="2400" b="1" u="sng" dirty="0"/>
              <a:t>Pentose phosphate pathway</a:t>
            </a:r>
          </a:p>
        </p:txBody>
      </p:sp>
      <p:pic>
        <p:nvPicPr>
          <p:cNvPr id="4098" name="Picture 2" descr="Pentose Phosphate Pathway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2999"/>
            <a:ext cx="7086600" cy="5286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38800" y="2514600"/>
            <a:ext cx="1600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86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14.1.8: Pentose Phospate Pathway - Chemistry LibreTex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4.1.8: Pentose Phospate Pathway - Chemistry LibreTex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743200" y="65454"/>
            <a:ext cx="3807774" cy="461665"/>
          </a:xfrm>
          <a:prstGeom prst="rect">
            <a:avLst/>
          </a:prstGeom>
        </p:spPr>
        <p:txBody>
          <a:bodyPr wrap="none">
            <a:spAutoFit/>
          </a:bodyPr>
          <a:lstStyle/>
          <a:p>
            <a:r>
              <a:rPr lang="en-US" sz="2400" b="1" u="sng" dirty="0"/>
              <a:t>Pentose phosphate pathway</a:t>
            </a:r>
          </a:p>
        </p:txBody>
      </p:sp>
      <p:sp>
        <p:nvSpPr>
          <p:cNvPr id="2" name="AutoShape 2" descr="Overview of pentose phosphate pathwa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Overview of pentose phosphate pathwa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Schematic representation of the pentose phosphate pathway (PPP, left)...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617538"/>
            <a:ext cx="6746875" cy="608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14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14.1.8: Pentose Phospate Pathway - Chemistry LibreTex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4.1.8: Pentose Phospate Pathway - Chemistry LibreTex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743200" y="65454"/>
            <a:ext cx="3807774" cy="461665"/>
          </a:xfrm>
          <a:prstGeom prst="rect">
            <a:avLst/>
          </a:prstGeom>
        </p:spPr>
        <p:txBody>
          <a:bodyPr wrap="none">
            <a:spAutoFit/>
          </a:bodyPr>
          <a:lstStyle/>
          <a:p>
            <a:r>
              <a:rPr lang="en-US" sz="2400" b="1" u="sng" dirty="0"/>
              <a:t>Pentose phosphate pathway</a:t>
            </a:r>
          </a:p>
        </p:txBody>
      </p:sp>
      <p:sp>
        <p:nvSpPr>
          <p:cNvPr id="2" name="AutoShape 2" descr="Overview of pentose phosphate pathwa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Overview of pentose phosphate pathwa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41043" y="528557"/>
            <a:ext cx="8302625" cy="6709529"/>
          </a:xfrm>
          <a:prstGeom prst="rect">
            <a:avLst/>
          </a:prstGeom>
          <a:noFill/>
        </p:spPr>
        <p:txBody>
          <a:bodyPr wrap="square" rtlCol="0">
            <a:spAutoFit/>
          </a:bodyPr>
          <a:lstStyle/>
          <a:p>
            <a:pPr algn="just"/>
            <a:r>
              <a:rPr lang="en-US" b="1" dirty="0">
                <a:solidFill>
                  <a:srgbClr val="FF0000"/>
                </a:solidFill>
              </a:rPr>
              <a:t>Cell type-specific regulation of oxidative stress by the PPP</a:t>
            </a:r>
          </a:p>
          <a:p>
            <a:pPr algn="just"/>
            <a:endParaRPr lang="en-US" dirty="0"/>
          </a:p>
          <a:p>
            <a:pPr marL="285750" indent="-285750" algn="just">
              <a:buFont typeface="Wingdings" pitchFamily="2" charset="2"/>
              <a:buChar char="Ø"/>
            </a:pPr>
            <a:r>
              <a:rPr lang="en-US" sz="1400" dirty="0"/>
              <a:t>Metabolism of glucose through the pentose phosphate pathway (PPP) influences the development of diverse pathologies. </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The pentose phosphate pathway (PPP) controls oxidative stress via the production of NADPH in a cell type-specific manner.</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NADPH production in red cells is dependent on the activity of glucose 6-phosphate dehydrogenase (G6PD), an enzyme in the oxidative branch of the PPP.</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Diminished G6PD activity due the genetic mutations resulting in amino acid substitutions causes hemolytic anemia.</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G6PD deficiency protects against malaria and Coronary Artery Disease (CAD).</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G6PD is essential for NADPH production and its complete deficiency is incompatible with cell survival.</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err="1"/>
              <a:t>Transketolase</a:t>
            </a:r>
            <a:r>
              <a:rPr lang="en-US" sz="1400" dirty="0"/>
              <a:t> (TK), an enzyme in the non-oxidative branch of the PPP, is essential for cell survival.</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Diminished TK activity due the thiamine co-factor deficiency causes Wernicke-</a:t>
            </a:r>
            <a:r>
              <a:rPr lang="en-US" sz="1400" dirty="0" err="1"/>
              <a:t>Korsakoff</a:t>
            </a:r>
            <a:r>
              <a:rPr lang="en-US" sz="1400" dirty="0"/>
              <a:t> encephalopathy.</a:t>
            </a:r>
          </a:p>
          <a:p>
            <a:pPr algn="just"/>
            <a:r>
              <a:rPr lang="en-US" sz="1400" dirty="0"/>
              <a:t>       Wernicke's encephalopathy is a degenerative brain disorder caused by the lack of thiamine (vitamin B1).</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Deficiency of </a:t>
            </a:r>
            <a:r>
              <a:rPr lang="en-US" sz="1400" dirty="0" err="1"/>
              <a:t>transaldolase</a:t>
            </a:r>
            <a:r>
              <a:rPr lang="en-US" sz="1400" dirty="0"/>
              <a:t> (TAL), an enzyme in the non-oxidative branch of the PPP, is compatible with normal development in humans and mice.</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TAL regulates the PPP and causes NADPH depletion and oxidative in a cell type-specific manner.</a:t>
            </a:r>
          </a:p>
          <a:p>
            <a:pPr marL="285750" indent="-285750" algn="just">
              <a:buFont typeface="Wingdings" pitchFamily="2" charset="2"/>
              <a:buChar char="Ø"/>
            </a:pPr>
            <a:endParaRPr lang="en-US" sz="1400" dirty="0"/>
          </a:p>
          <a:p>
            <a:pPr marL="285750" indent="-285750" algn="just">
              <a:buFont typeface="Wingdings" pitchFamily="2" charset="2"/>
              <a:buChar char="Ø"/>
            </a:pPr>
            <a:r>
              <a:rPr lang="en-US" sz="1400" dirty="0"/>
              <a:t>TAL deficiency has been associated with a widening spectrum of diseases in humans and </a:t>
            </a:r>
            <a:r>
              <a:rPr lang="en-US" sz="1400"/>
              <a:t>mice.</a:t>
            </a:r>
            <a:endParaRPr lang="en-US" dirty="0"/>
          </a:p>
        </p:txBody>
      </p:sp>
    </p:spTree>
    <p:extLst>
      <p:ext uri="{BB962C8B-B14F-4D97-AF65-F5344CB8AC3E}">
        <p14:creationId xmlns:p14="http://schemas.microsoft.com/office/powerpoint/2010/main" val="396117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14.1.8: Pentose Phospate Pathway - Chemistry LibreTex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4.1.8: Pentose Phospate Pathway - Chemistry LibreTex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743200" y="65454"/>
            <a:ext cx="3807774" cy="461665"/>
          </a:xfrm>
          <a:prstGeom prst="rect">
            <a:avLst/>
          </a:prstGeom>
        </p:spPr>
        <p:txBody>
          <a:bodyPr wrap="none">
            <a:spAutoFit/>
          </a:bodyPr>
          <a:lstStyle/>
          <a:p>
            <a:r>
              <a:rPr lang="en-US" sz="2400" b="1" u="sng" dirty="0"/>
              <a:t>Pentose phosphate pathway</a:t>
            </a:r>
          </a:p>
        </p:txBody>
      </p:sp>
      <p:sp>
        <p:nvSpPr>
          <p:cNvPr id="2" name="AutoShape 2" descr="Overview of pentose phosphate pathwa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Overview of pentose phosphate pathwa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60375" y="1371600"/>
            <a:ext cx="8302625" cy="2308324"/>
          </a:xfrm>
          <a:prstGeom prst="rect">
            <a:avLst/>
          </a:prstGeom>
          <a:noFill/>
        </p:spPr>
        <p:txBody>
          <a:bodyPr wrap="square" rtlCol="0">
            <a:spAutoFit/>
          </a:bodyPr>
          <a:lstStyle/>
          <a:p>
            <a:pPr algn="just"/>
            <a:r>
              <a:rPr lang="en-US" dirty="0"/>
              <a:t>Several deficiencies in the level of activity (not function) of glucose-6-phosphate dehydrogenase have been observed to be associated with resistance to the malarial parasite </a:t>
            </a:r>
            <a:r>
              <a:rPr lang="en-US" i="1" dirty="0"/>
              <a:t>Plasmodium falciparum</a:t>
            </a:r>
            <a:r>
              <a:rPr lang="en-US" dirty="0"/>
              <a:t> among individuals of Mediterranean and African descent. </a:t>
            </a:r>
          </a:p>
          <a:p>
            <a:pPr algn="just"/>
            <a:endParaRPr lang="en-US" dirty="0"/>
          </a:p>
          <a:p>
            <a:pPr algn="just"/>
            <a:r>
              <a:rPr lang="en-US" dirty="0"/>
              <a:t>The basis for this resistance may be a weakening of the red cell membrane (the erythrocyte is the host cell for the parasite) such that it cannot sustain the parasitic life cycle long enough for productive growth.</a:t>
            </a:r>
          </a:p>
        </p:txBody>
      </p:sp>
    </p:spTree>
    <p:extLst>
      <p:ext uri="{BB962C8B-B14F-4D97-AF65-F5344CB8AC3E}">
        <p14:creationId xmlns:p14="http://schemas.microsoft.com/office/powerpoint/2010/main" val="414335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14.1.8: Pentose Phospate Pathway - Chemistry LibreTex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4.1.8: Pentose Phospate Pathway - Chemistry LibreTex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743200" y="65454"/>
            <a:ext cx="3807774" cy="461665"/>
          </a:xfrm>
          <a:prstGeom prst="rect">
            <a:avLst/>
          </a:prstGeom>
        </p:spPr>
        <p:txBody>
          <a:bodyPr wrap="none">
            <a:spAutoFit/>
          </a:bodyPr>
          <a:lstStyle/>
          <a:p>
            <a:r>
              <a:rPr lang="en-US" sz="2400" b="1" u="sng" dirty="0"/>
              <a:t>Pentose phosphate pathway</a:t>
            </a:r>
          </a:p>
        </p:txBody>
      </p:sp>
      <p:sp>
        <p:nvSpPr>
          <p:cNvPr id="2" name="AutoShape 2" descr="Overview of pentose phosphate pathwa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Overview of pentose phosphate pathwa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An external file that holds a picture, illustration, etc.&#10;Object name is nihms271080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447800"/>
            <a:ext cx="8583138" cy="450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97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526</Words>
  <Application>Microsoft Office PowerPoint</Application>
  <PresentationFormat>On-screen Show (4:3)</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BHARATHWAJ N</cp:lastModifiedBy>
  <cp:revision>5</cp:revision>
  <dcterms:created xsi:type="dcterms:W3CDTF">2022-11-09T03:03:36Z</dcterms:created>
  <dcterms:modified xsi:type="dcterms:W3CDTF">2022-11-09T03:36:17Z</dcterms:modified>
</cp:coreProperties>
</file>