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4" r:id="rId3"/>
    <p:sldId id="268" r:id="rId4"/>
    <p:sldId id="275" r:id="rId5"/>
    <p:sldId id="276" r:id="rId6"/>
    <p:sldId id="277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08" r:id="rId32"/>
    <p:sldId id="30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432FF"/>
    <a:srgbClr val="4D4CFF"/>
    <a:srgbClr val="72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E7A60-8AF7-CF48-B13C-6AAD03DD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800455-A676-EE4A-AD82-7894469E7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6076E8-C914-4240-80F0-C18813E0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886D-DA90-004F-9EA3-F89F05E7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1FEBA-8FCB-D641-805E-F0B6995C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4B0F2-A8F2-C043-9E30-7212AB31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993225-F242-424C-A25F-D18A789BC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5B0B3D-048F-D540-B66D-C74A9CBF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A5FC6B-53FB-0248-9B33-CD2175C3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C5DEDB-7742-174D-8D5F-7B7E9A92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D865738-173A-1444-8BE5-01B6663BE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D98270-9413-C04D-84C0-48104E3C9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C3641-42B1-1F44-A3BB-C126EA3E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82068-837E-6C48-94FF-D83B0A8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B76A30-4FC2-D046-9E20-DDB388C3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7FE8B-86D8-C446-A7B3-CF126F96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81A7C3-FA12-BD41-AC30-33C603A8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36AD38-F8DB-134D-A263-C751FBCB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DDC0C0-2F18-3E41-80F8-16715C82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C6798-9366-4544-BD21-3B68B5C3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F99A9-2F4A-8241-B6C5-3A0C7FC0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F3A0E3-7A35-AE45-9165-C32521D3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49347B-1031-1D40-871F-9BDD1B19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741E89-D31A-D240-8176-0961BDA7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8583AE-494A-AF41-8A92-90D6CFB3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5D070-9680-1940-8B6A-C800E7F1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D66C96-8528-B24C-AFE3-EB779D7C5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2EBA43-A22B-C340-AD47-8F9DFFF6D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B96635-0F82-D543-A5B4-11864CF4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EE7016-9364-354D-91B7-708FBEC7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D15BA1-0F0E-4F45-8644-5F032B2D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EF6ED-077A-D745-AF5E-8553FD9F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0E3E59-0110-374D-A94B-73F8C75F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41B514-8210-2741-9683-09C14F4A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6FFEAFF-0329-F246-AF80-06C35DAD4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6E7994-23F2-C94B-A514-7DC966A2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E18E0B-91A4-DA42-9EED-8BFFD6D2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9517A01-16FC-0343-A625-D37F498F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1EA164-24AD-9147-A045-D0D0E2DD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61840-7479-C74D-9FAA-2181013E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B29FD3-3419-5A47-9EA4-C1F9975D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65E485-B09F-514E-AEF7-78380ABE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62E2B7-B00D-5147-8766-C79710CF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23A59F-C371-AB45-B259-BEDC2E69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F7F838-252E-034B-B8DA-278603A1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D0979E-5AAF-E44B-8B3A-F7EDD6A5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11CB0-5DBE-1841-9EFF-4741250D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8898C3-1169-A646-BFD9-30DA1763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2002D5-EEEC-B742-B09E-C2FEF697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FD567D-59CF-5545-A261-5BAF7FB1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7B353A-A7FA-5044-A558-12AC024A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471685-ACEE-D747-A354-960A8C3F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DFF11-7736-AD46-A940-FA08DA78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A3A0E4F-5607-6740-8008-9E7379BC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0C3BBD-5512-8945-877A-EDFDBE99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F595FC-508F-EA4B-AF32-D2651D65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2CB352-60F2-4848-98D9-B91C36DA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98957-08B3-F143-AFCC-72D442D7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750BE-FF6A-0E4D-B708-1FAEE884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7B2395-D493-AB4F-B40B-E148EF67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C38FB-1AC8-9A41-B989-D0B20E4A7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979D-490B-DB43-906D-36AD641C6CD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21A39F-EBB4-8D40-94C0-C43B1B3A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6DC9E5-5F9D-944E-932D-CBA2E3C1C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793B-6E91-0B49-8281-31E2C672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8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FDE21A-B042-4182-9EC0-785227C29689}"/>
              </a:ext>
            </a:extLst>
          </p:cNvPr>
          <p:cNvSpPr txBox="1"/>
          <p:nvPr/>
        </p:nvSpPr>
        <p:spPr>
          <a:xfrm>
            <a:off x="0" y="-3709"/>
            <a:ext cx="12192000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sz="4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12-14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181EB3-247C-4E27-825A-D2AACC5A5F2F}"/>
              </a:ext>
            </a:extLst>
          </p:cNvPr>
          <p:cNvSpPr txBox="1"/>
          <p:nvPr/>
        </p:nvSpPr>
        <p:spPr>
          <a:xfrm>
            <a:off x="2132202" y="1493847"/>
            <a:ext cx="7927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BT 203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Biochemistry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3-0-0-6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758941-791A-4D06-B0BF-2FFA3D1D0EFB}"/>
              </a:ext>
            </a:extLst>
          </p:cNvPr>
          <p:cNvSpPr txBox="1"/>
          <p:nvPr/>
        </p:nvSpPr>
        <p:spPr>
          <a:xfrm>
            <a:off x="3624042" y="4830120"/>
            <a:ext cx="810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Ajaikumar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B. Kunnumakkara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260E3C-E19B-4F85-B279-973C09F4F743}"/>
              </a:ext>
            </a:extLst>
          </p:cNvPr>
          <p:cNvSpPr txBox="1"/>
          <p:nvPr/>
        </p:nvSpPr>
        <p:spPr>
          <a:xfrm>
            <a:off x="3911000" y="5321177"/>
            <a:ext cx="44566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anose="020B0604020202020204" pitchFamily="34" charset="0"/>
              </a:rPr>
              <a:t>CANCER BIOLOGY LABORATORY </a:t>
            </a:r>
          </a:p>
          <a:p>
            <a:pPr algn="ctr"/>
            <a:r>
              <a:rPr lang="en-US" sz="1600" dirty="0">
                <a:latin typeface="Arial" pitchFamily="34" charset="0"/>
                <a:cs typeface="Arial" panose="020B0604020202020204" pitchFamily="34" charset="0"/>
              </a:rPr>
              <a:t>Department of Biosciences and Bioengineering</a:t>
            </a:r>
          </a:p>
          <a:p>
            <a:pPr algn="ctr"/>
            <a:r>
              <a:rPr lang="en-US" sz="1600" dirty="0">
                <a:latin typeface="Arial" pitchFamily="34" charset="0"/>
                <a:cs typeface="Arial" panose="020B0604020202020204" pitchFamily="34" charset="0"/>
              </a:rPr>
              <a:t>Indian Institute of Technology (IIT) Guwahati</a:t>
            </a:r>
          </a:p>
          <a:p>
            <a:pPr algn="ctr"/>
            <a:r>
              <a:rPr lang="en-US" sz="1600" dirty="0">
                <a:latin typeface="Arial" pitchFamily="34" charset="0"/>
                <a:cs typeface="Arial" panose="020B0604020202020204" pitchFamily="34" charset="0"/>
              </a:rPr>
              <a:t>Assam, INDIA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2366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4D25781-4B36-4E4B-9960-151E7BF92B40}"/>
              </a:ext>
            </a:extLst>
          </p:cNvPr>
          <p:cNvGrpSpPr>
            <a:grpSpLocks/>
          </p:cNvGrpSpPr>
          <p:nvPr/>
        </p:nvGrpSpPr>
        <p:grpSpPr bwMode="auto">
          <a:xfrm>
            <a:off x="1608003" y="1428750"/>
            <a:ext cx="8763000" cy="5429250"/>
            <a:chOff x="1104" y="384"/>
            <a:chExt cx="3420" cy="3420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xmlns="" id="{DC7A17F7-A6E2-7746-A213-1A7900F70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04" y="384"/>
              <a:ext cx="3420" cy="3420"/>
            </a:xfrm>
            <a:prstGeom prst="rect">
              <a:avLst/>
            </a:prstGeom>
            <a:noFill/>
          </p:spPr>
        </p:pic>
        <p:sp>
          <p:nvSpPr>
            <p:cNvPr id="9" name="Oval 5">
              <a:extLst>
                <a:ext uri="{FF2B5EF4-FFF2-40B4-BE49-F238E27FC236}">
                  <a16:creationId xmlns:a16="http://schemas.microsoft.com/office/drawing/2014/main" xmlns="" id="{92B7F637-C0E1-5449-A6D8-62648638F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898"/>
              <a:ext cx="244" cy="2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bg2"/>
                  </a:solidFill>
                </a:rPr>
                <a:t>4</a:t>
              </a:r>
            </a:p>
          </p:txBody>
        </p:sp>
      </p:grp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E71DF5E1-BE24-914E-8815-95073320D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803" y="757237"/>
            <a:ext cx="8366393" cy="5909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3600" b="1" u="sng" dirty="0">
                <a:solidFill>
                  <a:srgbClr val="990000"/>
                </a:solidFill>
              </a:rPr>
              <a:t>Step 4</a:t>
            </a:r>
            <a:r>
              <a:rPr kumimoji="0" lang="en-US" altLang="zh-CN" sz="3600" b="1" dirty="0">
                <a:solidFill>
                  <a:srgbClr val="990000"/>
                </a:solidFill>
              </a:rPr>
              <a:t>: Acquisition of </a:t>
            </a:r>
            <a:r>
              <a:rPr lang="en-US" altLang="zh-CN" sz="3600" b="1" dirty="0">
                <a:solidFill>
                  <a:srgbClr val="990000"/>
                </a:solidFill>
              </a:rPr>
              <a:t>P</a:t>
            </a:r>
            <a:r>
              <a:rPr kumimoji="0" lang="en-US" altLang="zh-CN" sz="3600" b="1" dirty="0">
                <a:solidFill>
                  <a:srgbClr val="990000"/>
                </a:solidFill>
              </a:rPr>
              <a:t>urine atom C8</a:t>
            </a:r>
          </a:p>
        </p:txBody>
      </p:sp>
    </p:spTree>
    <p:extLst>
      <p:ext uri="{BB962C8B-B14F-4D97-AF65-F5344CB8AC3E}">
        <p14:creationId xmlns:p14="http://schemas.microsoft.com/office/powerpoint/2010/main" val="161124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xmlns="" id="{F0882551-DE0D-C44B-A6A4-510ED0A9D37B}"/>
              </a:ext>
            </a:extLst>
          </p:cNvPr>
          <p:cNvGrpSpPr>
            <a:grpSpLocks/>
          </p:cNvGrpSpPr>
          <p:nvPr/>
        </p:nvGrpSpPr>
        <p:grpSpPr bwMode="auto">
          <a:xfrm>
            <a:off x="1467394" y="1555433"/>
            <a:ext cx="8564880" cy="5302567"/>
            <a:chOff x="1392" y="432"/>
            <a:chExt cx="3438" cy="3422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xmlns="" id="{7A916F82-13CA-F14F-A409-22D77253A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92" y="432"/>
              <a:ext cx="3438" cy="3422"/>
            </a:xfrm>
            <a:prstGeom prst="rect">
              <a:avLst/>
            </a:prstGeom>
            <a:noFill/>
          </p:spPr>
        </p:pic>
        <p:sp>
          <p:nvSpPr>
            <p:cNvPr id="13" name="Oval 5">
              <a:extLst>
                <a:ext uri="{FF2B5EF4-FFF2-40B4-BE49-F238E27FC236}">
                  <a16:creationId xmlns:a16="http://schemas.microsoft.com/office/drawing/2014/main" xmlns="" id="{0DE43D82-77C6-A84E-A9AC-76A20567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202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bg2"/>
                  </a:solidFill>
                </a:rPr>
                <a:t>5</a:t>
              </a:r>
            </a:p>
          </p:txBody>
        </p:sp>
      </p:grp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F6202F19-7B8F-E347-953A-39282496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194" y="731520"/>
            <a:ext cx="7772400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3200" b="1" u="sng" dirty="0">
                <a:solidFill>
                  <a:srgbClr val="990000"/>
                </a:solidFill>
              </a:rPr>
              <a:t>Step 5</a:t>
            </a:r>
            <a:r>
              <a:rPr kumimoji="0" lang="en-US" altLang="zh-CN" sz="3200" b="1" dirty="0">
                <a:solidFill>
                  <a:srgbClr val="990000"/>
                </a:solidFill>
              </a:rPr>
              <a:t>: Acquisition of </a:t>
            </a:r>
            <a:r>
              <a:rPr lang="en-US" altLang="zh-CN" sz="3200" b="1" dirty="0">
                <a:solidFill>
                  <a:srgbClr val="990000"/>
                </a:solidFill>
              </a:rPr>
              <a:t>P</a:t>
            </a:r>
            <a:r>
              <a:rPr kumimoji="0" lang="en-US" altLang="zh-CN" sz="3200" b="1" dirty="0">
                <a:solidFill>
                  <a:srgbClr val="990000"/>
                </a:solidFill>
              </a:rPr>
              <a:t>urine atom N3</a:t>
            </a:r>
          </a:p>
        </p:txBody>
      </p:sp>
    </p:spTree>
    <p:extLst>
      <p:ext uri="{BB962C8B-B14F-4D97-AF65-F5344CB8AC3E}">
        <p14:creationId xmlns:p14="http://schemas.microsoft.com/office/powerpoint/2010/main" val="402689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C1BED87-A01C-514A-8602-C84B0197C6DE}"/>
              </a:ext>
            </a:extLst>
          </p:cNvPr>
          <p:cNvGrpSpPr>
            <a:grpSpLocks/>
          </p:cNvGrpSpPr>
          <p:nvPr/>
        </p:nvGrpSpPr>
        <p:grpSpPr bwMode="auto">
          <a:xfrm>
            <a:off x="1214844" y="1469571"/>
            <a:ext cx="9287691" cy="5270863"/>
            <a:chOff x="1152" y="384"/>
            <a:chExt cx="3455" cy="3423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0B20B38D-AECC-004D-8829-31079C218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2" y="384"/>
              <a:ext cx="3455" cy="3423"/>
            </a:xfrm>
            <a:prstGeom prst="rect">
              <a:avLst/>
            </a:prstGeom>
            <a:noFill/>
          </p:spPr>
        </p:pic>
        <p:sp>
          <p:nvSpPr>
            <p:cNvPr id="9" name="Oval 4">
              <a:extLst>
                <a:ext uri="{FF2B5EF4-FFF2-40B4-BE49-F238E27FC236}">
                  <a16:creationId xmlns:a16="http://schemas.microsoft.com/office/drawing/2014/main" xmlns="" id="{2F52ED46-926A-DC47-BC10-9F6A34E33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2160"/>
              <a:ext cx="23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bg2"/>
                  </a:solidFill>
                </a:rPr>
                <a:t>6</a:t>
              </a:r>
            </a:p>
          </p:txBody>
        </p:sp>
      </p:grp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791B14DA-AF96-1842-85C8-29531329A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840" y="783771"/>
            <a:ext cx="7304564" cy="5355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3200" b="1" u="sng" dirty="0">
                <a:solidFill>
                  <a:srgbClr val="990000"/>
                </a:solidFill>
              </a:rPr>
              <a:t>Step 6</a:t>
            </a:r>
            <a:r>
              <a:rPr kumimoji="0" lang="en-US" altLang="zh-CN" sz="3200" b="1" dirty="0">
                <a:solidFill>
                  <a:srgbClr val="990000"/>
                </a:solidFill>
              </a:rPr>
              <a:t>: Closing of the </a:t>
            </a:r>
            <a:r>
              <a:rPr lang="en-US" altLang="zh-CN" sz="3200" b="1" dirty="0">
                <a:solidFill>
                  <a:srgbClr val="990000"/>
                </a:solidFill>
              </a:rPr>
              <a:t>I</a:t>
            </a:r>
            <a:r>
              <a:rPr kumimoji="0" lang="en-US" altLang="zh-CN" sz="3200" b="1" dirty="0">
                <a:solidFill>
                  <a:srgbClr val="990000"/>
                </a:solidFill>
              </a:rPr>
              <a:t>midazole ring</a:t>
            </a:r>
          </a:p>
        </p:txBody>
      </p:sp>
    </p:spTree>
    <p:extLst>
      <p:ext uri="{BB962C8B-B14F-4D97-AF65-F5344CB8AC3E}">
        <p14:creationId xmlns:p14="http://schemas.microsoft.com/office/powerpoint/2010/main" val="96943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xmlns="" id="{CA36B925-E000-434A-9F10-6D8E2B85A39A}"/>
              </a:ext>
            </a:extLst>
          </p:cNvPr>
          <p:cNvGrpSpPr>
            <a:grpSpLocks/>
          </p:cNvGrpSpPr>
          <p:nvPr/>
        </p:nvGrpSpPr>
        <p:grpSpPr bwMode="auto">
          <a:xfrm>
            <a:off x="679269" y="1524000"/>
            <a:ext cx="9144000" cy="5334000"/>
            <a:chOff x="224" y="720"/>
            <a:chExt cx="5152" cy="25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143450A-D1AD-6F47-B084-7B2574515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" y="720"/>
              <a:ext cx="5152" cy="2538"/>
              <a:chOff x="224" y="720"/>
              <a:chExt cx="5152" cy="2538"/>
            </a:xfrm>
          </p:grpSpPr>
          <p:pic>
            <p:nvPicPr>
              <p:cNvPr id="14" name="Picture 3">
                <a:extLst>
                  <a:ext uri="{FF2B5EF4-FFF2-40B4-BE49-F238E27FC236}">
                    <a16:creationId xmlns:a16="http://schemas.microsoft.com/office/drawing/2014/main" xmlns="" id="{E3EAD9EE-5581-274A-940C-BD5FC67AA5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 b="45871"/>
              <a:stretch>
                <a:fillRect/>
              </a:stretch>
            </p:blipFill>
            <p:spPr bwMode="auto">
              <a:xfrm>
                <a:off x="320" y="720"/>
                <a:ext cx="5056" cy="1344"/>
              </a:xfrm>
              <a:prstGeom prst="rect">
                <a:avLst/>
              </a:prstGeom>
              <a:noFill/>
            </p:spPr>
          </p:pic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xmlns="" id="{47B8405D-F3CF-3C44-8E48-A78BCEBA6C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/>
              <a:srcRect t="60576"/>
              <a:stretch>
                <a:fillRect/>
              </a:stretch>
            </p:blipFill>
            <p:spPr bwMode="auto">
              <a:xfrm>
                <a:off x="224" y="2106"/>
                <a:ext cx="4733" cy="1152"/>
              </a:xfrm>
              <a:prstGeom prst="rect">
                <a:avLst/>
              </a:prstGeom>
              <a:noFill/>
            </p:spPr>
          </p:pic>
          <p:sp>
            <p:nvSpPr>
              <p:cNvPr id="16" name="Text Box 6">
                <a:extLst>
                  <a:ext uri="{FF2B5EF4-FFF2-40B4-BE49-F238E27FC236}">
                    <a16:creationId xmlns:a16="http://schemas.microsoft.com/office/drawing/2014/main" xmlns="" id="{A59B2244-BA22-9E48-8B27-15FA6FE87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4" y="2448"/>
                <a:ext cx="2208" cy="4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en-US" altLang="zh-CN" sz="2000" b="1" dirty="0" err="1"/>
                  <a:t>Carboxyaminoimidazole</a:t>
                </a:r>
                <a:r>
                  <a:rPr lang="en-US" altLang="zh-CN" sz="2000" b="1" dirty="0"/>
                  <a:t> 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000" b="1" dirty="0" err="1"/>
                  <a:t>ribonucleotide</a:t>
                </a:r>
                <a:r>
                  <a:rPr lang="en-US" altLang="zh-CN" sz="2000" b="1" dirty="0"/>
                  <a:t> (CAIR)</a:t>
                </a:r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xmlns="" id="{ECC5AEFD-D45B-6A46-99A4-BCC44CBE0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Oval 8">
              <a:extLst>
                <a:ext uri="{FF2B5EF4-FFF2-40B4-BE49-F238E27FC236}">
                  <a16:creationId xmlns:a16="http://schemas.microsoft.com/office/drawing/2014/main" xmlns="" id="{3329A157-61C6-FA46-BC94-9773EBC8D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319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bg2"/>
                  </a:solidFill>
                </a:rPr>
                <a:t>7</a:t>
              </a:r>
            </a:p>
          </p:txBody>
        </p:sp>
      </p:grpSp>
      <p:sp>
        <p:nvSpPr>
          <p:cNvPr id="18" name="Rectangle 10">
            <a:extLst>
              <a:ext uri="{FF2B5EF4-FFF2-40B4-BE49-F238E27FC236}">
                <a16:creationId xmlns:a16="http://schemas.microsoft.com/office/drawing/2014/main" xmlns="" id="{151E4008-8D71-D442-B2BA-38BC0A0B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469" y="762000"/>
            <a:ext cx="5354479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000" b="1" u="sng" dirty="0">
                <a:solidFill>
                  <a:srgbClr val="990000"/>
                </a:solidFill>
              </a:rPr>
              <a:t>Step 7</a:t>
            </a:r>
            <a:r>
              <a:rPr kumimoji="0" lang="en-US" altLang="zh-CN" sz="4000" b="1" dirty="0">
                <a:solidFill>
                  <a:srgbClr val="990000"/>
                </a:solidFill>
              </a:rPr>
              <a:t>: Acquisition of C6</a:t>
            </a:r>
          </a:p>
        </p:txBody>
      </p:sp>
    </p:spTree>
    <p:extLst>
      <p:ext uri="{BB962C8B-B14F-4D97-AF65-F5344CB8AC3E}">
        <p14:creationId xmlns:p14="http://schemas.microsoft.com/office/powerpoint/2010/main" val="63238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xmlns="" id="{6039063E-F9B9-0D4F-BCEC-1824C32B292F}"/>
              </a:ext>
            </a:extLst>
          </p:cNvPr>
          <p:cNvGrpSpPr>
            <a:grpSpLocks/>
          </p:cNvGrpSpPr>
          <p:nvPr/>
        </p:nvGrpSpPr>
        <p:grpSpPr bwMode="auto">
          <a:xfrm>
            <a:off x="1360714" y="1593804"/>
            <a:ext cx="8449492" cy="5264196"/>
            <a:chOff x="884" y="709"/>
            <a:chExt cx="4239" cy="3423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xmlns="" id="{D6181A55-E01E-0547-9866-77C588726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4" y="709"/>
              <a:ext cx="4239" cy="3423"/>
            </a:xfrm>
            <a:prstGeom prst="rect">
              <a:avLst/>
            </a:prstGeom>
            <a:noFill/>
          </p:spPr>
        </p:pic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65473EE9-162F-EF4D-86DB-A6CD94D41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981"/>
              <a:ext cx="2304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err="1"/>
                <a:t>Carboxyaminoimidazole</a:t>
              </a:r>
              <a:r>
                <a:rPr lang="en-US" altLang="zh-CN" sz="2000" b="1" dirty="0"/>
                <a:t>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000" b="1" dirty="0" err="1"/>
                <a:t>ribonucleotide</a:t>
              </a:r>
              <a:r>
                <a:rPr lang="en-US" altLang="zh-CN" sz="2000" b="1" dirty="0"/>
                <a:t> (CAIR)</a:t>
              </a:r>
            </a:p>
          </p:txBody>
        </p:sp>
      </p:grpSp>
      <p:sp>
        <p:nvSpPr>
          <p:cNvPr id="22" name="Rectangle 6">
            <a:extLst>
              <a:ext uri="{FF2B5EF4-FFF2-40B4-BE49-F238E27FC236}">
                <a16:creationId xmlns:a16="http://schemas.microsoft.com/office/drawing/2014/main" xmlns="" id="{D0FB1092-200E-2D47-9021-44EA2BF3C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4" y="820398"/>
            <a:ext cx="8001000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3600" b="1" u="sng" dirty="0">
                <a:solidFill>
                  <a:srgbClr val="990000"/>
                </a:solidFill>
              </a:rPr>
              <a:t>Step 8</a:t>
            </a:r>
            <a:r>
              <a:rPr kumimoji="0" lang="en-US" altLang="zh-CN" sz="3600" b="1" dirty="0">
                <a:solidFill>
                  <a:srgbClr val="990000"/>
                </a:solidFill>
              </a:rPr>
              <a:t>: Acquisition of N1</a:t>
            </a:r>
          </a:p>
        </p:txBody>
      </p:sp>
    </p:spTree>
    <p:extLst>
      <p:ext uri="{BB962C8B-B14F-4D97-AF65-F5344CB8AC3E}">
        <p14:creationId xmlns:p14="http://schemas.microsoft.com/office/powerpoint/2010/main" val="105126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024CBDE1-73BD-0740-B143-DF0AF3931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547" y="1482354"/>
            <a:ext cx="7898674" cy="5359815"/>
          </a:xfrm>
          <a:prstGeom prst="rect">
            <a:avLst/>
          </a:prstGeom>
          <a:noFill/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A772405B-ABC7-F546-9E17-DD2A6B92B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692" y="836023"/>
            <a:ext cx="7072385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600" b="1" u="sng" dirty="0">
                <a:solidFill>
                  <a:srgbClr val="990000"/>
                </a:solidFill>
              </a:rPr>
              <a:t>Step 9</a:t>
            </a:r>
            <a:r>
              <a:rPr kumimoji="0" lang="en-US" altLang="zh-CN" sz="3600" b="1" dirty="0">
                <a:solidFill>
                  <a:srgbClr val="990000"/>
                </a:solidFill>
              </a:rPr>
              <a:t>: Elimination of </a:t>
            </a:r>
            <a:r>
              <a:rPr lang="en-US" altLang="zh-CN" sz="3600" b="1" dirty="0" err="1">
                <a:solidFill>
                  <a:srgbClr val="990000"/>
                </a:solidFill>
              </a:rPr>
              <a:t>F</a:t>
            </a:r>
            <a:r>
              <a:rPr kumimoji="0" lang="en-US" altLang="zh-CN" sz="3600" b="1" dirty="0" err="1">
                <a:solidFill>
                  <a:srgbClr val="990000"/>
                </a:solidFill>
              </a:rPr>
              <a:t>umarate</a:t>
            </a:r>
            <a:endParaRPr kumimoji="0" lang="en-US" altLang="zh-CN" sz="3600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9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9566269B-079B-2146-8958-983309AB3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29" y="1475324"/>
            <a:ext cx="8050212" cy="530112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23DF680-2E27-2045-83D7-B515F30D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366" y="828993"/>
            <a:ext cx="8050212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3600" b="1" u="sng" dirty="0">
                <a:solidFill>
                  <a:srgbClr val="990000"/>
                </a:solidFill>
              </a:rPr>
              <a:t>Step 10</a:t>
            </a:r>
            <a:r>
              <a:rPr kumimoji="0" lang="en-US" altLang="zh-CN" sz="3600" b="1" dirty="0">
                <a:solidFill>
                  <a:srgbClr val="990000"/>
                </a:solidFill>
              </a:rPr>
              <a:t>: Acquisition of C2</a:t>
            </a:r>
          </a:p>
        </p:txBody>
      </p:sp>
    </p:spTree>
    <p:extLst>
      <p:ext uri="{BB962C8B-B14F-4D97-AF65-F5344CB8AC3E}">
        <p14:creationId xmlns:p14="http://schemas.microsoft.com/office/powerpoint/2010/main" val="114096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D6EE562-C04B-2545-AF52-6D9AE699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5370" y="1422975"/>
            <a:ext cx="8512629" cy="5336649"/>
          </a:xfrm>
          <a:prstGeom prst="rect">
            <a:avLst/>
          </a:prstGeom>
          <a:noFill/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68690E42-C4FA-E34E-96BE-33EEBB36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257" y="838200"/>
            <a:ext cx="6555962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3200" b="1" u="sng" dirty="0">
                <a:solidFill>
                  <a:srgbClr val="990000"/>
                </a:solidFill>
              </a:rPr>
              <a:t>Step 11</a:t>
            </a:r>
            <a:r>
              <a:rPr kumimoji="0" lang="en-US" altLang="zh-CN" sz="3200" b="1" dirty="0">
                <a:solidFill>
                  <a:srgbClr val="990000"/>
                </a:solidFill>
              </a:rPr>
              <a:t>:</a:t>
            </a:r>
            <a:r>
              <a:rPr kumimoji="0" lang="en-US" altLang="zh-CN" sz="3200" dirty="0"/>
              <a:t> </a:t>
            </a:r>
            <a:r>
              <a:rPr lang="en-US" altLang="zh-CN" sz="3200" b="1" dirty="0">
                <a:solidFill>
                  <a:srgbClr val="990000"/>
                </a:solidFill>
              </a:rPr>
              <a:t>R</a:t>
            </a:r>
            <a:r>
              <a:rPr kumimoji="0" lang="en-US" altLang="zh-CN" sz="3200" b="1" dirty="0">
                <a:solidFill>
                  <a:srgbClr val="990000"/>
                </a:solidFill>
              </a:rPr>
              <a:t>ing </a:t>
            </a:r>
            <a:r>
              <a:rPr lang="en-US" altLang="zh-CN" sz="3200" b="1" dirty="0">
                <a:solidFill>
                  <a:srgbClr val="990000"/>
                </a:solidFill>
              </a:rPr>
              <a:t>C</a:t>
            </a:r>
            <a:r>
              <a:rPr kumimoji="0" lang="en-US" altLang="zh-CN" sz="3200" b="1" dirty="0">
                <a:solidFill>
                  <a:srgbClr val="990000"/>
                </a:solidFill>
              </a:rPr>
              <a:t>losure to form IMP</a:t>
            </a:r>
          </a:p>
        </p:txBody>
      </p:sp>
    </p:spTree>
    <p:extLst>
      <p:ext uri="{BB962C8B-B14F-4D97-AF65-F5344CB8AC3E}">
        <p14:creationId xmlns:p14="http://schemas.microsoft.com/office/powerpoint/2010/main" val="76764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-26126"/>
            <a:ext cx="12192000" cy="6400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7DDEA3B-B7A5-8949-AA4C-27C1C1637E75}"/>
              </a:ext>
            </a:extLst>
          </p:cNvPr>
          <p:cNvSpPr/>
          <p:nvPr/>
        </p:nvSpPr>
        <p:spPr>
          <a:xfrm>
            <a:off x="121920" y="730980"/>
            <a:ext cx="7336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</a:t>
            </a:r>
            <a:r>
              <a:rPr lang="en-US" dirty="0"/>
              <a:t> is a nucleotide of Nitrogen base Hypoxanthine(6 </a:t>
            </a:r>
            <a:r>
              <a:rPr lang="en-US" dirty="0" err="1"/>
              <a:t>OxyPurine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FF0000"/>
                </a:solidFill>
              </a:rPr>
              <a:t>IMP</a:t>
            </a:r>
            <a:r>
              <a:rPr lang="en-US" dirty="0"/>
              <a:t> is the first Purine Nucleotide synthesized in </a:t>
            </a:r>
            <a:r>
              <a:rPr lang="en-US" i="1" dirty="0"/>
              <a:t>De novo </a:t>
            </a:r>
            <a:r>
              <a:rPr lang="en-US" dirty="0"/>
              <a:t>Synthesis mechanism.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266E91BF-7AEB-3E47-9CC1-3EA9DCA4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9" y="1606110"/>
            <a:ext cx="6096001" cy="4401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9750" indent="-539750"/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The </a:t>
            </a:r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De Novo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pathway for Purine biosynthesis. </a:t>
            </a:r>
          </a:p>
          <a:p>
            <a:pPr marL="539750" indent="-539750"/>
            <a:endParaRPr lang="en-US" altLang="zh-TW" sz="2000" i="1" dirty="0">
              <a:latin typeface="Times New Roman" pitchFamily="18" charset="0"/>
              <a:ea typeface="新細明體" pitchFamily="18" charset="-120"/>
            </a:endParaRP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1: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Ribose-5-phosphate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pyrophosphokinase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.</a:t>
            </a:r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2: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Glutamine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phosphoribosyl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pyrophosphate amidotransferase. 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3: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Glycinamide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ribonucleotide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(GAR) synthetase. 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4: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GAR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transformylase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. 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5: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FGAM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synthetase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(FGAR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amidotransferase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).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6: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FGAM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cyclase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(AIR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synthetase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). 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7: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AIR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carboxylase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8: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SAICAR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synthetase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.</a:t>
            </a:r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9: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adenylosuccinase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. 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10: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AICAR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transformylase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. </a:t>
            </a:r>
          </a:p>
          <a:p>
            <a:pPr marL="539750" indent="-539750"/>
            <a:r>
              <a:rPr lang="en-US" altLang="zh-TW" sz="2000" i="1" dirty="0">
                <a:latin typeface="Times New Roman" pitchFamily="18" charset="0"/>
                <a:ea typeface="新細明體" pitchFamily="18" charset="-120"/>
              </a:rPr>
              <a:t>Step 11: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IMP </a:t>
            </a:r>
            <a:r>
              <a:rPr lang="en-US" altLang="zh-TW" sz="2000" dirty="0" err="1">
                <a:latin typeface="Times New Roman" pitchFamily="18" charset="0"/>
                <a:ea typeface="新細明體" pitchFamily="18" charset="-120"/>
              </a:rPr>
              <a:t>synthase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.  </a:t>
            </a:r>
          </a:p>
        </p:txBody>
      </p:sp>
      <p:pic>
        <p:nvPicPr>
          <p:cNvPr id="9" name="Picture 8" descr="26f03.jpg">
            <a:extLst>
              <a:ext uri="{FF2B5EF4-FFF2-40B4-BE49-F238E27FC236}">
                <a16:creationId xmlns:a16="http://schemas.microsoft.com/office/drawing/2014/main" xmlns="" id="{BF63E0B2-160C-A642-96CB-B581141D7313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0069" y="705394"/>
            <a:ext cx="4990012" cy="600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261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xmlns="" id="{7616319F-35AB-8240-AC75-C701D32A45C0}"/>
              </a:ext>
            </a:extLst>
          </p:cNvPr>
          <p:cNvGrpSpPr>
            <a:grpSpLocks/>
          </p:cNvGrpSpPr>
          <p:nvPr/>
        </p:nvGrpSpPr>
        <p:grpSpPr bwMode="auto">
          <a:xfrm>
            <a:off x="1645454" y="731520"/>
            <a:ext cx="8086375" cy="4924697"/>
            <a:chOff x="340" y="140"/>
            <a:chExt cx="4944" cy="407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xmlns="" id="{28FDC077-06E6-5643-B48B-70B5EB83E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t="8037" r="4179" b="2553"/>
            <a:stretch>
              <a:fillRect/>
            </a:stretch>
          </p:blipFill>
          <p:spPr bwMode="auto">
            <a:xfrm>
              <a:off x="430" y="140"/>
              <a:ext cx="4854" cy="4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xmlns="" id="{D354AE23-1B30-DA4E-B7D2-9A9DCBCDD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387"/>
              <a:ext cx="907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 b="1">
                  <a:solidFill>
                    <a:srgbClr val="0033CC"/>
                  </a:solidFill>
                  <a:latin typeface="Arial" charset="0"/>
                </a:rPr>
                <a:t>N</a:t>
              </a:r>
              <a:r>
                <a:rPr lang="en-US" altLang="zh-CN" sz="1600" b="1" baseline="30000">
                  <a:solidFill>
                    <a:srgbClr val="0033CC"/>
                  </a:solidFill>
                  <a:latin typeface="Arial" charset="0"/>
                </a:rPr>
                <a:t>10</a:t>
              </a:r>
              <a:r>
                <a:rPr lang="en-US" altLang="zh-CN" sz="1600" b="1">
                  <a:solidFill>
                    <a:srgbClr val="0033CC"/>
                  </a:solidFill>
                  <a:latin typeface="Arial" charset="0"/>
                </a:rPr>
                <a:t>-CHOFH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xmlns="" id="{67A92480-932D-B448-BF4B-80059110C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62"/>
              <a:ext cx="870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rgbClr val="0033CC"/>
                  </a:solidFill>
                  <a:latin typeface="Arial" charset="0"/>
                </a:rPr>
                <a:t>N</a:t>
              </a:r>
              <a:r>
                <a:rPr lang="en-US" altLang="zh-CN" sz="1600" b="1" baseline="30000">
                  <a:solidFill>
                    <a:srgbClr val="0033CC"/>
                  </a:solidFill>
                  <a:latin typeface="Arial" charset="0"/>
                </a:rPr>
                <a:t>10</a:t>
              </a:r>
              <a:r>
                <a:rPr lang="en-US" altLang="zh-CN" sz="1600" b="1">
                  <a:solidFill>
                    <a:srgbClr val="0033CC"/>
                  </a:solidFill>
                  <a:latin typeface="Arial" charset="0"/>
                </a:rPr>
                <a:t>-CHOFH</a:t>
              </a:r>
              <a:r>
                <a:rPr lang="en-US" altLang="zh-CN" sz="1600" b="1" baseline="-25000">
                  <a:solidFill>
                    <a:srgbClr val="0033CC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8E2015A-D8AD-304F-9262-7B31D4F6B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618"/>
              <a:ext cx="31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xmlns="" id="{86BF2700-B0B8-A84B-B56C-3C63BB5D4D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40" y="511"/>
              <a:ext cx="75" cy="107"/>
            </a:xfrm>
            <a:prstGeom prst="triangle">
              <a:avLst>
                <a:gd name="adj" fmla="val 53847"/>
              </a:avLst>
            </a:prstGeom>
            <a:solidFill>
              <a:srgbClr val="0033CC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3678CA2-A21E-FF40-B00F-7B8430271A61}"/>
              </a:ext>
            </a:extLst>
          </p:cNvPr>
          <p:cNvSpPr/>
          <p:nvPr/>
        </p:nvSpPr>
        <p:spPr>
          <a:xfrm>
            <a:off x="1437999" y="5746967"/>
            <a:ext cx="10501452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6 ATPs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Purine biosynthesis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from Ribose-5-phosphate to IMP. </a:t>
            </a:r>
          </a:p>
          <a:p>
            <a:pPr>
              <a:lnSpc>
                <a:spcPct val="90000"/>
              </a:lnSpc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Since in one step ATP is converted to AMP.</a:t>
            </a:r>
          </a:p>
          <a:p>
            <a:pPr>
              <a:lnSpc>
                <a:spcPct val="90000"/>
              </a:lnSpc>
            </a:pP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Hence this is </a:t>
            </a:r>
            <a:r>
              <a:rPr lang="en-US" altLang="zh-TW" sz="2200" b="1" dirty="0">
                <a:latin typeface="Arial" panose="020B0604020202020204" pitchFamily="34" charset="0"/>
                <a:cs typeface="Arial" panose="020B0604020202020204" pitchFamily="34" charset="0"/>
              </a:rPr>
              <a:t>7 ATP equivalents. </a:t>
            </a:r>
          </a:p>
        </p:txBody>
      </p:sp>
    </p:spTree>
    <p:extLst>
      <p:ext uri="{BB962C8B-B14F-4D97-AF65-F5344CB8AC3E}">
        <p14:creationId xmlns:p14="http://schemas.microsoft.com/office/powerpoint/2010/main" val="116705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043B404-254B-4B43-986C-64449FB12996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Concepts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15CB3A-7E5D-9345-A19A-C70E8B894F05}"/>
              </a:ext>
            </a:extLst>
          </p:cNvPr>
          <p:cNvSpPr txBox="1"/>
          <p:nvPr/>
        </p:nvSpPr>
        <p:spPr>
          <a:xfrm>
            <a:off x="570451" y="1124126"/>
            <a:ext cx="10628852" cy="539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How are nucleotides synthesized in the cells?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Precursors of nucleotides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 nucleotide biosynthesis pathways – a)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 novo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 Salvage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 novo synthesis of purines and pyrimidines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Salvage pathways of purines and pyrimidines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1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017DC80-34CE-A348-93AA-B077B5E709B0}"/>
              </a:ext>
            </a:extLst>
          </p:cNvPr>
          <p:cNvSpPr/>
          <p:nvPr/>
        </p:nvSpPr>
        <p:spPr>
          <a:xfrm>
            <a:off x="314317" y="866893"/>
            <a:ext cx="7836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Conversion of IMP to AMP and GMP</a:t>
            </a:r>
          </a:p>
          <a:p>
            <a:r>
              <a:rPr lang="en-US" altLang="zh-CN" b="1" dirty="0">
                <a:latin typeface="Arial" charset="0"/>
              </a:rPr>
              <a:t>Aspartate and GTP is used for AMP synthesis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xmlns="" id="{9561C364-8DA1-F54C-9EA8-AB9B425B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5546869" y="1107445"/>
            <a:ext cx="6518366" cy="5124214"/>
          </a:xfrm>
          <a:prstGeom prst="rect">
            <a:avLst/>
          </a:prstGeom>
          <a:noFill/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DBF1332F-346B-C84F-85FB-CC2B83225FEF}"/>
              </a:ext>
            </a:extLst>
          </p:cNvPr>
          <p:cNvGrpSpPr>
            <a:grpSpLocks/>
          </p:cNvGrpSpPr>
          <p:nvPr/>
        </p:nvGrpSpPr>
        <p:grpSpPr bwMode="auto">
          <a:xfrm>
            <a:off x="648316" y="2875675"/>
            <a:ext cx="1821817" cy="938609"/>
            <a:chOff x="959" y="1735"/>
            <a:chExt cx="1344" cy="494"/>
          </a:xfrm>
        </p:grpSpPr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xmlns="" id="{275C10BE-2E2E-C04F-BDA6-63CC59FB4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1735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009900"/>
                  </a:solidFill>
                  <a:ea typeface="楷体_GB2312" pitchFamily="49" charset="-122"/>
                </a:rPr>
                <a:t>kinase</a:t>
              </a:r>
              <a:endParaRPr lang="en-US" altLang="zh-CN" sz="2000" b="1" dirty="0">
                <a:solidFill>
                  <a:srgbClr val="0099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7" name="Object 4">
              <a:extLst>
                <a:ext uri="{FF2B5EF4-FFF2-40B4-BE49-F238E27FC236}">
                  <a16:creationId xmlns:a16="http://schemas.microsoft.com/office/drawing/2014/main" xmlns="" id="{53118DD7-33A0-C745-8E61-4BF4705124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745134"/>
                </p:ext>
              </p:extLst>
            </p:nvPr>
          </p:nvGraphicFramePr>
          <p:xfrm>
            <a:off x="1198" y="1928"/>
            <a:ext cx="90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ACD ChemSketch 2.0" r:id="rId4" imgW="1575816" imgH="600456" progId="">
                    <p:embed/>
                  </p:oleObj>
                </mc:Choice>
                <mc:Fallback>
                  <p:oleObj name="ACD ChemSketch 2.0" r:id="rId4" imgW="1575816" imgH="600456" progId="">
                    <p:embed/>
                    <p:pic>
                      <p:nvPicPr>
                        <p:cNvPr id="2406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1928"/>
                          <a:ext cx="903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5">
            <a:extLst>
              <a:ext uri="{FF2B5EF4-FFF2-40B4-BE49-F238E27FC236}">
                <a16:creationId xmlns:a16="http://schemas.microsoft.com/office/drawing/2014/main" xmlns="" id="{43F86A5C-C9E2-9046-9B50-258CC219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084" y="3113177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  <a:ea typeface="楷体_GB2312" pitchFamily="49" charset="-122"/>
              </a:rPr>
              <a:t>ADP</a:t>
            </a:r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xmlns="" id="{33B78261-3F16-4244-B24F-1356B05F3D32}"/>
              </a:ext>
            </a:extLst>
          </p:cNvPr>
          <p:cNvGrpSpPr>
            <a:grpSpLocks/>
          </p:cNvGrpSpPr>
          <p:nvPr/>
        </p:nvGrpSpPr>
        <p:grpSpPr bwMode="auto">
          <a:xfrm>
            <a:off x="2628252" y="2808619"/>
            <a:ext cx="1454690" cy="926263"/>
            <a:chOff x="2216" y="2971"/>
            <a:chExt cx="1707" cy="636"/>
          </a:xfrm>
        </p:grpSpPr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xmlns="" id="{84582A6F-F699-854A-AFCC-F57FFD227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971"/>
              <a:ext cx="1707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009900"/>
                  </a:solidFill>
                  <a:ea typeface="楷体_GB2312" pitchFamily="49" charset="-122"/>
                </a:rPr>
                <a:t>kinase</a:t>
              </a:r>
              <a:endParaRPr lang="en-US" altLang="zh-CN" sz="2000" b="1" dirty="0">
                <a:solidFill>
                  <a:srgbClr val="0099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1" name="Object 8">
              <a:extLst>
                <a:ext uri="{FF2B5EF4-FFF2-40B4-BE49-F238E27FC236}">
                  <a16:creationId xmlns:a16="http://schemas.microsoft.com/office/drawing/2014/main" xmlns="" id="{8BFD6299-65F2-0E4C-81BD-B9C745E2E4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003147"/>
                </p:ext>
              </p:extLst>
            </p:nvPr>
          </p:nvGraphicFramePr>
          <p:xfrm>
            <a:off x="2404" y="3223"/>
            <a:ext cx="137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ACD ChemSketch 2.0" r:id="rId6" imgW="1575816" imgH="600456" progId="">
                    <p:embed/>
                  </p:oleObj>
                </mc:Choice>
                <mc:Fallback>
                  <p:oleObj name="ACD ChemSketch 2.0" r:id="rId6" imgW="1575816" imgH="600456" progId="">
                    <p:embed/>
                    <p:pic>
                      <p:nvPicPr>
                        <p:cNvPr id="2406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3223"/>
                          <a:ext cx="137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9">
            <a:extLst>
              <a:ext uri="{FF2B5EF4-FFF2-40B4-BE49-F238E27FC236}">
                <a16:creationId xmlns:a16="http://schemas.microsoft.com/office/drawing/2014/main" xmlns="" id="{A8796F22-42B7-BE41-9938-15CCFB17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721" y="3669552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9900"/>
                </a:solidFill>
                <a:ea typeface="楷体_GB2312" pitchFamily="49" charset="-122"/>
              </a:rPr>
              <a:t>ADP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xmlns="" id="{02C49C22-8FD6-754F-847C-F65CCD1C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810" y="304105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9900"/>
                </a:solidFill>
                <a:ea typeface="楷体_GB2312" pitchFamily="49" charset="-122"/>
              </a:rPr>
              <a:t>ATP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xmlns="" id="{B28DD55C-FECE-2346-9982-2C6956A5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840" y="3717126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9900"/>
                </a:solidFill>
                <a:ea typeface="楷体_GB2312" pitchFamily="49" charset="-122"/>
              </a:rPr>
              <a:t>ATP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xmlns="" id="{3D0E6D8D-62D7-5A4D-9E53-A045A038E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050" y="37193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9900"/>
                </a:solidFill>
                <a:ea typeface="楷体_GB2312" pitchFamily="49" charset="-122"/>
              </a:rPr>
              <a:t>ADP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EDE7CAE8-749C-1943-9EB2-14B1D29A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09" y="3219562"/>
            <a:ext cx="8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9900"/>
                </a:solidFill>
                <a:ea typeface="楷体_GB2312" pitchFamily="49" charset="-122"/>
              </a:rPr>
              <a:t>AMP</a:t>
            </a:r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xmlns="" id="{12629AA4-EA6C-C741-81C0-FCFEA4BC0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16" y="3723742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9900"/>
                </a:solidFill>
                <a:ea typeface="楷体_GB2312" pitchFamily="49" charset="-122"/>
              </a:rPr>
              <a:t>ATP</a:t>
            </a:r>
          </a:p>
        </p:txBody>
      </p:sp>
      <p:grpSp>
        <p:nvGrpSpPr>
          <p:cNvPr id="28" name="Group 15">
            <a:extLst>
              <a:ext uri="{FF2B5EF4-FFF2-40B4-BE49-F238E27FC236}">
                <a16:creationId xmlns:a16="http://schemas.microsoft.com/office/drawing/2014/main" xmlns="" id="{2E9FAEC5-0C54-5D4E-8C7C-5F7A523D3CCB}"/>
              </a:ext>
            </a:extLst>
          </p:cNvPr>
          <p:cNvGrpSpPr>
            <a:grpSpLocks/>
          </p:cNvGrpSpPr>
          <p:nvPr/>
        </p:nvGrpSpPr>
        <p:grpSpPr bwMode="auto">
          <a:xfrm>
            <a:off x="469666" y="4676353"/>
            <a:ext cx="2514600" cy="714375"/>
            <a:chOff x="932" y="1676"/>
            <a:chExt cx="1344" cy="450"/>
          </a:xfrm>
        </p:grpSpPr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xmlns="" id="{8BF1C3F1-538E-E340-A30E-378890659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1676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0000FF"/>
                  </a:solidFill>
                  <a:ea typeface="楷体_GB2312" pitchFamily="49" charset="-122"/>
                </a:rPr>
                <a:t>kinase</a:t>
              </a:r>
              <a:endParaRPr lang="en-US" altLang="zh-CN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30" name="Object 17">
              <a:extLst>
                <a:ext uri="{FF2B5EF4-FFF2-40B4-BE49-F238E27FC236}">
                  <a16:creationId xmlns:a16="http://schemas.microsoft.com/office/drawing/2014/main" xmlns="" id="{9D18EF61-6DB5-5A40-9510-0CF971520D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120500"/>
                </p:ext>
              </p:extLst>
            </p:nvPr>
          </p:nvGraphicFramePr>
          <p:xfrm>
            <a:off x="1191" y="1919"/>
            <a:ext cx="80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ACD ChemSketch 2.0" r:id="rId7" imgW="1575816" imgH="600456" progId="">
                    <p:embed/>
                  </p:oleObj>
                </mc:Choice>
                <mc:Fallback>
                  <p:oleObj name="ACD ChemSketch 2.0" r:id="rId7" imgW="1575816" imgH="600456" progId="">
                    <p:embed/>
                    <p:pic>
                      <p:nvPicPr>
                        <p:cNvPr id="24065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1919"/>
                          <a:ext cx="80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18">
            <a:extLst>
              <a:ext uri="{FF2B5EF4-FFF2-40B4-BE49-F238E27FC236}">
                <a16:creationId xmlns:a16="http://schemas.microsoft.com/office/drawing/2014/main" xmlns="" id="{CFAF93DE-1122-5749-A897-057F2B1E8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527" y="4859755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GDP</a:t>
            </a:r>
          </a:p>
        </p:txBody>
      </p:sp>
      <p:sp>
        <p:nvSpPr>
          <p:cNvPr id="35" name="Text Box 22">
            <a:extLst>
              <a:ext uri="{FF2B5EF4-FFF2-40B4-BE49-F238E27FC236}">
                <a16:creationId xmlns:a16="http://schemas.microsoft.com/office/drawing/2014/main" xmlns="" id="{9235642C-2F70-3949-B95A-F9CEE7354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202" y="548620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ADP</a:t>
            </a: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xmlns="" id="{D5BA3D25-56DF-724E-8D16-891CFE9E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786" y="4877096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GTP</a:t>
            </a:r>
          </a:p>
        </p:txBody>
      </p:sp>
      <p:sp>
        <p:nvSpPr>
          <p:cNvPr id="37" name="Text Box 24">
            <a:extLst>
              <a:ext uri="{FF2B5EF4-FFF2-40B4-BE49-F238E27FC236}">
                <a16:creationId xmlns:a16="http://schemas.microsoft.com/office/drawing/2014/main" xmlns="" id="{3F1A478D-8C09-EC4E-8649-C0DC407F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70" y="5454644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ATP</a:t>
            </a:r>
          </a:p>
        </p:txBody>
      </p:sp>
      <p:sp>
        <p:nvSpPr>
          <p:cNvPr id="38" name="Text Box 25">
            <a:extLst>
              <a:ext uri="{FF2B5EF4-FFF2-40B4-BE49-F238E27FC236}">
                <a16:creationId xmlns:a16="http://schemas.microsoft.com/office/drawing/2014/main" xmlns="" id="{9EFFDAA2-A644-1D42-8257-F5007119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466" y="5486202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ADP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xmlns="" id="{EFBA544E-1100-A847-B54E-A6899990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74" y="491168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GMP</a:t>
            </a: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xmlns="" id="{22486F2A-DDC6-5748-A2CE-314755CD6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47" y="5457784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ATP</a:t>
            </a: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xmlns="" id="{92832FA5-3C1D-0B45-BC3C-1691C857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" y="1841930"/>
            <a:ext cx="539923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 u="sng" dirty="0">
                <a:solidFill>
                  <a:srgbClr val="CC3300"/>
                </a:solidFill>
              </a:rPr>
              <a:t>   ADP, ATP, GDP and GTP Biosynthesis</a:t>
            </a:r>
          </a:p>
        </p:txBody>
      </p:sp>
      <p:graphicFrame>
        <p:nvGraphicFramePr>
          <p:cNvPr id="42" name="Object 17">
            <a:extLst>
              <a:ext uri="{FF2B5EF4-FFF2-40B4-BE49-F238E27FC236}">
                <a16:creationId xmlns:a16="http://schemas.microsoft.com/office/drawing/2014/main" xmlns="" id="{3B213A35-0A28-EC4D-B0FE-D4B7ADA23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208063"/>
              </p:ext>
            </p:extLst>
          </p:nvPr>
        </p:nvGraphicFramePr>
        <p:xfrm>
          <a:off x="3142192" y="5025229"/>
          <a:ext cx="1502399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ACD ChemSketch 2.0" r:id="rId8" imgW="1575816" imgH="600456" progId="">
                  <p:embed/>
                </p:oleObj>
              </mc:Choice>
              <mc:Fallback>
                <p:oleObj name="ACD ChemSketch 2.0" r:id="rId8" imgW="1575816" imgH="600456" progId="">
                  <p:embed/>
                  <p:pic>
                    <p:nvPicPr>
                      <p:cNvPr id="30" name="Object 17">
                        <a:extLst>
                          <a:ext uri="{FF2B5EF4-FFF2-40B4-BE49-F238E27FC236}">
                            <a16:creationId xmlns:a16="http://schemas.microsoft.com/office/drawing/2014/main" xmlns="" id="{9D18EF61-6DB5-5A40-9510-0CF971520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192" y="5025229"/>
                        <a:ext cx="1502399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6">
            <a:extLst>
              <a:ext uri="{FF2B5EF4-FFF2-40B4-BE49-F238E27FC236}">
                <a16:creationId xmlns:a16="http://schemas.microsoft.com/office/drawing/2014/main" xmlns="" id="{A54D38D0-77B3-5546-B233-2E10703E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19" y="4661317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</a:rPr>
              <a:t>kinase</a:t>
            </a:r>
            <a:endParaRPr lang="en-US" altLang="zh-CN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194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Regulation of Purine Nucleotide Biosynthesis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56BAA38-619F-2746-8C9F-F17E070B57DF}"/>
              </a:ext>
            </a:extLst>
          </p:cNvPr>
          <p:cNvSpPr/>
          <p:nvPr/>
        </p:nvSpPr>
        <p:spPr>
          <a:xfrm>
            <a:off x="278673" y="731520"/>
            <a:ext cx="11913327" cy="696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Purine Nucleotide biosynthesis is well regulated to meet the cellular demand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 enzymes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regulatory enzymes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Purine Nucleotide De novo biosynthesis.</a:t>
            </a:r>
          </a:p>
          <a:p>
            <a:pPr marL="285750" indent="-285750" algn="just">
              <a:buFont typeface="Wingdings" pitchFamily="2" charset="2"/>
              <a:buChar char="ü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PRPP Synthase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synthesizing PRPP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Phosphoribos</a:t>
            </a:r>
            <a:r>
              <a:rPr lang="id-ID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Phosphate).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070" lvl="3" indent="-285750" algn="just">
              <a:buSzPct val="95000"/>
              <a:buFont typeface="Wingdings" pitchFamily="2" charset="2"/>
              <a:buChar char="ü"/>
              <a:defRPr/>
            </a:pP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PRPP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is “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Feed-forward” activator</a:t>
            </a:r>
          </a:p>
          <a:p>
            <a:pPr marL="285750" indent="-285750" algn="just">
              <a:buFont typeface="Wingdings" pitchFamily="2" charset="2"/>
              <a:buChar char="ü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PRPP Glutamyl </a:t>
            </a:r>
            <a:r>
              <a:rPr lang="en-US" b="1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Amidotransferase</a:t>
            </a:r>
            <a:endParaRPr lang="en-US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intracellular concentration of PRPP regulates the Purine biosynthesis to large extent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availability of PRPP increases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synthesis of Purine nucleotides if the enzyme PRPP Synthetase is not inhibited by feed back control.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IMP, AMP and GMP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availability to sufficient concentration inhibits the regulatory enzymes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feed back mechanism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PRPP activates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PRPP Glutamyl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Amidotransferase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 , AMP and GMP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inhibit PRPP synthetase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 AMP: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Inhibits conversion of IMP to AMP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 GMP :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Inhibits conversion of IMP to GMP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Regulation of AMP synthesis:</a:t>
            </a:r>
          </a:p>
          <a:p>
            <a:pPr marL="990600" lvl="1" indent="-533400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Adenylosuccinate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synthetase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is feedback-inhibited by </a:t>
            </a:r>
            <a:r>
              <a:rPr lang="en-US" altLang="zh-TW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Regulation of GMP synthesis:</a:t>
            </a:r>
          </a:p>
          <a:p>
            <a:pPr marL="990600" lvl="1" indent="-533400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 Dehydrogenase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is feedback-inhibited by </a:t>
            </a:r>
            <a:r>
              <a:rPr lang="en-US" altLang="zh-TW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GMP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ATP stimulates conversion of IMP to GMP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GTP stimulates conversion of IMP to AMP.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 ensures a balanced synthesis of both families of Purine nucleotides.</a:t>
            </a:r>
          </a:p>
          <a:p>
            <a:pPr marL="990600" lvl="1" indent="-533400" algn="just">
              <a:lnSpc>
                <a:spcPct val="80000"/>
              </a:lnSpc>
              <a:buFont typeface="Wingdings" pitchFamily="2" charset="2"/>
              <a:buChar char="ü"/>
            </a:pPr>
            <a:endParaRPr lang="en-US" altLang="zh-TW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lvl="1" indent="-533400" algn="just">
              <a:lnSpc>
                <a:spcPct val="80000"/>
              </a:lnSpc>
              <a:buFont typeface="Wingdings" pitchFamily="2" charset="2"/>
              <a:buChar char="ü"/>
            </a:pPr>
            <a:endParaRPr lang="en-US" altLang="zh-TW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63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92A292-850B-DE44-88D5-7D1A24CD48E6}"/>
              </a:ext>
            </a:extLst>
          </p:cNvPr>
          <p:cNvSpPr/>
          <p:nvPr/>
        </p:nvSpPr>
        <p:spPr>
          <a:xfrm>
            <a:off x="634482" y="1826526"/>
            <a:ext cx="11234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Meet the sufficient need of the nucleotides to body function, without wasting.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3200" b="1" dirty="0">
                <a:solidFill>
                  <a:srgbClr val="FF0000"/>
                </a:solidFill>
                <a:latin typeface="Arial" charset="0"/>
              </a:rPr>
              <a:t>AMP and GMP control their respective synthesis from IMP by a feedback mechanism, [GTP]=[ATP]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EC4247B-6CB0-A543-84C1-1B2F1E31F0AF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Purine Nucleotide Biosynthesis</a:t>
            </a:r>
          </a:p>
        </p:txBody>
      </p:sp>
    </p:spTree>
    <p:extLst>
      <p:ext uri="{BB962C8B-B14F-4D97-AF65-F5344CB8AC3E}">
        <p14:creationId xmlns:p14="http://schemas.microsoft.com/office/powerpoint/2010/main" val="331657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pathway-Pyrimidines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Object 2">
            <a:extLst>
              <a:ext uri="{FF2B5EF4-FFF2-40B4-BE49-F238E27FC236}">
                <a16:creationId xmlns:a16="http://schemas.microsoft.com/office/drawing/2014/main" xmlns="" id="{5FCFBB8F-B10A-8D40-B66B-34BE7BC80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55468"/>
              </p:ext>
            </p:extLst>
          </p:nvPr>
        </p:nvGraphicFramePr>
        <p:xfrm>
          <a:off x="8859980" y="842356"/>
          <a:ext cx="2590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CS ChemDraw Drawing" r:id="rId3" imgW="743760" imgH="846000" progId="">
                  <p:embed/>
                </p:oleObj>
              </mc:Choice>
              <mc:Fallback>
                <p:oleObj name="CS ChemDraw Drawing" r:id="rId3" imgW="743760" imgH="84600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980" y="842356"/>
                        <a:ext cx="2590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434129-0382-714D-814C-905B6479968E}"/>
              </a:ext>
            </a:extLst>
          </p:cNvPr>
          <p:cNvSpPr/>
          <p:nvPr/>
        </p:nvSpPr>
        <p:spPr>
          <a:xfrm>
            <a:off x="9198748" y="3086792"/>
            <a:ext cx="242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Pyrimidine Ring System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52082F-40BC-F54C-9C19-E3510D48AD0C}"/>
              </a:ext>
            </a:extLst>
          </p:cNvPr>
          <p:cNvSpPr/>
          <p:nvPr/>
        </p:nvSpPr>
        <p:spPr>
          <a:xfrm>
            <a:off x="346363" y="985826"/>
            <a:ext cx="738447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There are also two synthesis pathways of Pyrimidine nucleotides:</a:t>
            </a:r>
          </a:p>
          <a:p>
            <a:pPr algn="just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De novo Synthesis and Salvage pathway</a:t>
            </a:r>
          </a:p>
          <a:p>
            <a:pPr algn="just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De novo pathway the Pyrimidine ring is assembled first and then linked to Ribose phosphate</a:t>
            </a:r>
          </a:p>
          <a:p>
            <a:pPr algn="just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carbon and nitrogen atoms in the Pyrimidine ring are derived from:</a:t>
            </a:r>
          </a:p>
          <a:p>
            <a:pPr lvl="3" algn="just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Bicarbonate</a:t>
            </a:r>
          </a:p>
          <a:p>
            <a:pPr lvl="3" algn="just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Aspartate </a:t>
            </a:r>
          </a:p>
          <a:p>
            <a:pPr lvl="3" algn="just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Glutamine</a:t>
            </a:r>
          </a:p>
          <a:p>
            <a:pPr lvl="3" algn="just"/>
            <a:endParaRPr kumimoji="1"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Shorter pathway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than for Purine Synthesis </a:t>
            </a:r>
            <a:r>
              <a:rPr lang="en-US" altLang="zh-CN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Pyrimidine ring is made first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then attached to ribose-P (unlike Purine biosynthesis)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Pyrimidine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Denovo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synthesis requires </a:t>
            </a:r>
            <a:r>
              <a:rPr lang="en-US" altLang="zh-CN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steps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(instead of 11 steps  for Purine)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product is </a:t>
            </a:r>
            <a:r>
              <a:rPr lang="en-US" altLang="zh-CN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(Uridine Monophosphate)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altLang="zh-CN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precursors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are used for Pyrimidine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Denovo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synthesis.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These contribute to the 6-membered ring</a:t>
            </a:r>
          </a:p>
          <a:p>
            <a:pPr lvl="3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Aspartate </a:t>
            </a:r>
          </a:p>
          <a:p>
            <a:pPr lvl="3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Glutamine </a:t>
            </a:r>
          </a:p>
          <a:p>
            <a:pPr lvl="3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altLang="zh-C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Object 5">
            <a:extLst>
              <a:ext uri="{FF2B5EF4-FFF2-40B4-BE49-F238E27FC236}">
                <a16:creationId xmlns:a16="http://schemas.microsoft.com/office/drawing/2014/main" xmlns="" id="{0290CABA-E06D-0E41-AE95-E55689B81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68655"/>
              </p:ext>
            </p:extLst>
          </p:nvPr>
        </p:nvGraphicFramePr>
        <p:xfrm>
          <a:off x="7897090" y="4281054"/>
          <a:ext cx="4516582" cy="240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CS ChemDraw Drawing" r:id="rId5" imgW="2097720" imgH="1193760" progId="">
                  <p:embed/>
                </p:oleObj>
              </mc:Choice>
              <mc:Fallback>
                <p:oleObj name="CS ChemDraw Drawing" r:id="rId5" imgW="2097720" imgH="1193760" progId="">
                  <p:embed/>
                  <p:pic>
                    <p:nvPicPr>
                      <p:cNvPr id="163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090" y="4281054"/>
                        <a:ext cx="4516582" cy="2408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D2F2105-6F17-084C-8399-5283FC1CA418}"/>
              </a:ext>
            </a:extLst>
          </p:cNvPr>
          <p:cNvSpPr/>
          <p:nvPr/>
        </p:nvSpPr>
        <p:spPr>
          <a:xfrm>
            <a:off x="8068912" y="3953103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charset="0"/>
              </a:rPr>
              <a:t>Element Sources of Pyrimidine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pathway-Pyrimidines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D254BB-C702-0B46-BFCA-CA8437B720EC}"/>
              </a:ext>
            </a:extLst>
          </p:cNvPr>
          <p:cNvSpPr/>
          <p:nvPr/>
        </p:nvSpPr>
        <p:spPr>
          <a:xfrm>
            <a:off x="437893" y="986042"/>
            <a:ext cx="590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Pyrimidine Biosynthesis involves 2 ATPs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962CE8E-2260-8140-ADA1-AC7C1F2E2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46798"/>
              </p:ext>
            </p:extLst>
          </p:nvPr>
        </p:nvGraphicFramePr>
        <p:xfrm>
          <a:off x="1662546" y="1776755"/>
          <a:ext cx="9144000" cy="3824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6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Happenings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Entry of  CO2</a:t>
                      </a:r>
                      <a:r>
                        <a:rPr lang="en-US" sz="2000" baseline="0" dirty="0"/>
                        <a:t> and </a:t>
                      </a:r>
                      <a:r>
                        <a:rPr lang="en-US" sz="2000" dirty="0"/>
                        <a:t>Glutamine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Entry of Aspartate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Ring Closure with Dehydration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Oxidation of </a:t>
                      </a:r>
                    </a:p>
                    <a:p>
                      <a:pPr algn="ctr"/>
                      <a:r>
                        <a:rPr lang="en-US" sz="2000" dirty="0"/>
                        <a:t>Di Hydro Orotate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Entry</a:t>
                      </a:r>
                      <a:r>
                        <a:rPr lang="en-US" sz="2000" baseline="0" dirty="0"/>
                        <a:t> of  PRPP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8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Decarboxylation  To form 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44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pathway-Pyrimidines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pyrim1">
            <a:extLst>
              <a:ext uri="{FF2B5EF4-FFF2-40B4-BE49-F238E27FC236}">
                <a16:creationId xmlns:a16="http://schemas.microsoft.com/office/drawing/2014/main" xmlns="" id="{F100B210-37A0-3C42-9826-4F737552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694" y="1188045"/>
            <a:ext cx="10206612" cy="4017818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4ECC6F-701B-C146-B24D-ED96F8EA1ACD}"/>
              </a:ext>
            </a:extLst>
          </p:cNvPr>
          <p:cNvSpPr/>
          <p:nvPr/>
        </p:nvSpPr>
        <p:spPr>
          <a:xfrm>
            <a:off x="2845016" y="86966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Carbamoyl Phosphate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8318D4-1E16-9E40-AE17-86A91E1D6CE7}"/>
              </a:ext>
            </a:extLst>
          </p:cNvPr>
          <p:cNvSpPr/>
          <p:nvPr/>
        </p:nvSpPr>
        <p:spPr>
          <a:xfrm>
            <a:off x="1449894" y="5254456"/>
            <a:ext cx="10474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  <a:latin typeface="Arial" charset="0"/>
              </a:rPr>
              <a:t>Carbamoyl phosphate synthetase(CPS)</a:t>
            </a:r>
            <a:r>
              <a:rPr lang="en-US" altLang="zh-CN" dirty="0">
                <a:latin typeface="Arial" charset="0"/>
              </a:rPr>
              <a:t> exists in 2 types: </a:t>
            </a:r>
          </a:p>
          <a:p>
            <a:pPr lvl="1">
              <a:buFontTx/>
              <a:buChar char="•"/>
            </a:pPr>
            <a:r>
              <a:rPr lang="en-US" altLang="zh-CN" b="1" dirty="0">
                <a:solidFill>
                  <a:srgbClr val="990000"/>
                </a:solidFill>
                <a:latin typeface="Arial" charset="0"/>
              </a:rPr>
              <a:t>CPS-I</a:t>
            </a:r>
            <a:r>
              <a:rPr lang="en-US" altLang="zh-CN" b="1" dirty="0">
                <a:latin typeface="Arial" charset="0"/>
              </a:rPr>
              <a:t>, </a:t>
            </a:r>
            <a:r>
              <a:rPr lang="en-US" altLang="zh-CN" dirty="0">
                <a:latin typeface="Arial" charset="0"/>
              </a:rPr>
              <a:t>a </a:t>
            </a:r>
            <a:r>
              <a:rPr lang="en-US" altLang="zh-CN" dirty="0">
                <a:solidFill>
                  <a:srgbClr val="0033CC"/>
                </a:solidFill>
                <a:latin typeface="Arial" charset="0"/>
              </a:rPr>
              <a:t>mitochondrial</a:t>
            </a:r>
            <a:r>
              <a:rPr lang="en-US" altLang="zh-CN" dirty="0">
                <a:latin typeface="Arial" charset="0"/>
              </a:rPr>
              <a:t> enzyme, is dedicated to the </a:t>
            </a:r>
            <a:r>
              <a:rPr lang="en-US" altLang="zh-CN" u="sng" dirty="0">
                <a:latin typeface="Arial" charset="0"/>
              </a:rPr>
              <a:t>urea cycle and arginine biosynthesis</a:t>
            </a:r>
            <a:r>
              <a:rPr lang="en-US" altLang="zh-CN" dirty="0">
                <a:latin typeface="Arial" charset="0"/>
              </a:rPr>
              <a:t>. </a:t>
            </a:r>
          </a:p>
          <a:p>
            <a:pPr lvl="1">
              <a:buFontTx/>
              <a:buChar char="•"/>
            </a:pPr>
            <a:r>
              <a:rPr lang="en-US" altLang="zh-CN" b="1" dirty="0">
                <a:solidFill>
                  <a:srgbClr val="990000"/>
                </a:solidFill>
                <a:latin typeface="Arial" charset="0"/>
              </a:rPr>
              <a:t>CPS-II</a:t>
            </a:r>
            <a:r>
              <a:rPr lang="en-US" altLang="zh-CN" b="1" dirty="0">
                <a:latin typeface="Arial" charset="0"/>
              </a:rPr>
              <a:t>, </a:t>
            </a:r>
            <a:r>
              <a:rPr lang="en-US" altLang="zh-CN" dirty="0">
                <a:latin typeface="Arial" charset="0"/>
              </a:rPr>
              <a:t>a </a:t>
            </a:r>
            <a:r>
              <a:rPr lang="en-US" altLang="zh-CN" dirty="0">
                <a:solidFill>
                  <a:srgbClr val="0033CC"/>
                </a:solidFill>
                <a:latin typeface="Arial" charset="0"/>
              </a:rPr>
              <a:t>Cytosolic</a:t>
            </a:r>
            <a:r>
              <a:rPr lang="en-US" altLang="zh-CN" dirty="0">
                <a:latin typeface="Arial" charset="0"/>
              </a:rPr>
              <a:t> enzyme, used here. It is the </a:t>
            </a:r>
            <a:r>
              <a:rPr lang="en-US" altLang="zh-CN" dirty="0">
                <a:solidFill>
                  <a:srgbClr val="990000"/>
                </a:solidFill>
                <a:latin typeface="Arial" charset="0"/>
              </a:rPr>
              <a:t>committed step</a:t>
            </a:r>
            <a:r>
              <a:rPr lang="en-US" altLang="zh-CN" dirty="0">
                <a:latin typeface="Arial" charset="0"/>
              </a:rPr>
              <a:t> in animals.</a:t>
            </a:r>
          </a:p>
        </p:txBody>
      </p:sp>
    </p:spTree>
    <p:extLst>
      <p:ext uri="{BB962C8B-B14F-4D97-AF65-F5344CB8AC3E}">
        <p14:creationId xmlns:p14="http://schemas.microsoft.com/office/powerpoint/2010/main" val="1799784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pathway-Pyrimidines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 descr="pyrim2">
            <a:extLst>
              <a:ext uri="{FF2B5EF4-FFF2-40B4-BE49-F238E27FC236}">
                <a16:creationId xmlns:a16="http://schemas.microsoft.com/office/drawing/2014/main" xmlns="" id="{E0CE19E6-ACDA-3248-A37B-F98AC56F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91984"/>
            <a:ext cx="8201891" cy="4905471"/>
          </a:xfrm>
          <a:prstGeom prst="rect">
            <a:avLst/>
          </a:prstGeom>
          <a:noFill/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F6AAB95-1E4B-8549-AA45-C9B1A73C054C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731520"/>
            <a:ext cx="7772400" cy="1143000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/>
              <a:t>Step 2: </a:t>
            </a: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 b="1"/>
              <a:t>Synthesis of Carbamoyl Aspartate</a:t>
            </a:r>
            <a:endParaRPr lang="en-US" altLang="zh-CN" sz="3600" b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46BA9C66-2D04-DF4C-B7C8-2E9CD2801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03120"/>
            <a:ext cx="518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 err="1">
                <a:solidFill>
                  <a:srgbClr val="0033CC"/>
                </a:solidFill>
              </a:rPr>
              <a:t>ATCase</a:t>
            </a:r>
            <a:r>
              <a:rPr lang="en-US" altLang="zh-CN" sz="2000" b="1" dirty="0">
                <a:solidFill>
                  <a:srgbClr val="0033CC"/>
                </a:solidFill>
              </a:rPr>
              <a:t>: Aspartate </a:t>
            </a:r>
            <a:r>
              <a:rPr lang="en-US" altLang="zh-CN" sz="2000" b="1" dirty="0" err="1">
                <a:solidFill>
                  <a:srgbClr val="0033CC"/>
                </a:solidFill>
              </a:rPr>
              <a:t>Transcarbamoylase</a:t>
            </a:r>
            <a:endParaRPr lang="en-US" altLang="zh-CN" sz="2000" b="1" dirty="0">
              <a:solidFill>
                <a:srgbClr val="0033CC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25FC70AC-9A29-214F-8723-85513859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652645"/>
            <a:ext cx="3562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>
                <a:latin typeface="Arial" charset="0"/>
              </a:rPr>
              <a:t>Carbamoyl phosphate is an “</a:t>
            </a:r>
            <a:r>
              <a:rPr lang="en-US" altLang="zh-CN" sz="2000" dirty="0">
                <a:solidFill>
                  <a:srgbClr val="0033CC"/>
                </a:solidFill>
                <a:latin typeface="Arial" charset="0"/>
              </a:rPr>
              <a:t>activated” compound</a:t>
            </a:r>
            <a:r>
              <a:rPr lang="en-US" altLang="zh-CN" sz="2000" dirty="0">
                <a:latin typeface="Arial" charset="0"/>
              </a:rPr>
              <a:t>, so no energy input is needed at this step.</a:t>
            </a:r>
          </a:p>
        </p:txBody>
      </p:sp>
    </p:spTree>
    <p:extLst>
      <p:ext uri="{BB962C8B-B14F-4D97-AF65-F5344CB8AC3E}">
        <p14:creationId xmlns:p14="http://schemas.microsoft.com/office/powerpoint/2010/main" val="200081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pathway-Pyrimidines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AB18E7F1-8373-DD41-B83D-17790BF985F5}"/>
              </a:ext>
            </a:extLst>
          </p:cNvPr>
          <p:cNvSpPr txBox="1">
            <a:spLocks noChangeArrowheads="1"/>
          </p:cNvSpPr>
          <p:nvPr/>
        </p:nvSpPr>
        <p:spPr>
          <a:xfrm>
            <a:off x="-810490" y="692237"/>
            <a:ext cx="7322126" cy="1143000"/>
          </a:xfrm>
          <a:prstGeom prst="rect">
            <a:avLst/>
          </a:prstGeom>
          <a:noFill/>
          <a:ln/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Ring closure to form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DihydroOrotate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155D08-7A30-C84C-B3C2-89F73A630D57}"/>
              </a:ext>
            </a:extLst>
          </p:cNvPr>
          <p:cNvGrpSpPr/>
          <p:nvPr/>
        </p:nvGrpSpPr>
        <p:grpSpPr>
          <a:xfrm>
            <a:off x="1378528" y="1319084"/>
            <a:ext cx="2514600" cy="5538916"/>
            <a:chOff x="3124201" y="1867593"/>
            <a:chExt cx="2514600" cy="5538916"/>
          </a:xfrm>
        </p:grpSpPr>
        <p:pic>
          <p:nvPicPr>
            <p:cNvPr id="7" name="Picture 2" descr="pyrim3">
              <a:extLst>
                <a:ext uri="{FF2B5EF4-FFF2-40B4-BE49-F238E27FC236}">
                  <a16:creationId xmlns:a16="http://schemas.microsoft.com/office/drawing/2014/main" xmlns="" id="{4AD6386C-0E77-C142-B06A-EF7EDB13F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4201" y="1867593"/>
              <a:ext cx="2514600" cy="5538916"/>
            </a:xfrm>
            <a:prstGeom prst="rect">
              <a:avLst/>
            </a:prstGeom>
            <a:noFill/>
          </p:spPr>
        </p:pic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xmlns="" id="{0DEA45D2-1203-374E-984B-7D7AB85D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264" y="5760272"/>
              <a:ext cx="936625" cy="57626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" name="Picture 4" descr="U6NcOWUzlxx3o0IrLvU02w">
            <a:extLst>
              <a:ext uri="{FF2B5EF4-FFF2-40B4-BE49-F238E27FC236}">
                <a16:creationId xmlns:a16="http://schemas.microsoft.com/office/drawing/2014/main" xmlns="" id="{A61C9556-2190-3646-A44F-8C3E4E3A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6845" b="2567"/>
          <a:stretch>
            <a:fillRect/>
          </a:stretch>
        </p:blipFill>
        <p:spPr bwMode="auto">
          <a:xfrm>
            <a:off x="8427896" y="1718931"/>
            <a:ext cx="3263025" cy="5054224"/>
          </a:xfrm>
          <a:prstGeom prst="rect">
            <a:avLst/>
          </a:prstGeom>
          <a:noFill/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C64870F4-E8BE-B944-AF2C-9F19D694A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903" y="500792"/>
            <a:ext cx="1359823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</a:p>
          <a:p>
            <a:pPr algn="ctr"/>
            <a:r>
              <a:rPr lang="en-US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Oxidation of </a:t>
            </a:r>
            <a:r>
              <a:rPr lang="en-US" altLang="zh-CN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DihydroOrotate</a:t>
            </a:r>
            <a:r>
              <a:rPr lang="en-US" altLang="zh-CN" sz="2300" b="1" dirty="0">
                <a:latin typeface="Arial" panose="020B0604020202020204" pitchFamily="34" charset="0"/>
                <a:cs typeface="Arial" panose="020B0604020202020204" pitchFamily="34" charset="0"/>
              </a:rPr>
              <a:t> To Orotate</a:t>
            </a:r>
          </a:p>
        </p:txBody>
      </p:sp>
    </p:spTree>
    <p:extLst>
      <p:ext uri="{BB962C8B-B14F-4D97-AF65-F5344CB8AC3E}">
        <p14:creationId xmlns:p14="http://schemas.microsoft.com/office/powerpoint/2010/main" val="3389965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pathway-Pyrimidines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PurSynCom2">
            <a:extLst>
              <a:ext uri="{FF2B5EF4-FFF2-40B4-BE49-F238E27FC236}">
                <a16:creationId xmlns:a16="http://schemas.microsoft.com/office/drawing/2014/main" xmlns="" id="{5476300D-4EDA-A140-B572-E1BFA365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78438"/>
            <a:ext cx="9144000" cy="3886199"/>
          </a:xfrm>
          <a:prstGeom prst="rect">
            <a:avLst/>
          </a:prstGeom>
          <a:noFill/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63F7BB45-66D2-3E44-9329-F5E19F67CABF}"/>
              </a:ext>
            </a:extLst>
          </p:cNvPr>
          <p:cNvSpPr txBox="1">
            <a:spLocks noChangeArrowheads="1"/>
          </p:cNvSpPr>
          <p:nvPr/>
        </p:nvSpPr>
        <p:spPr>
          <a:xfrm>
            <a:off x="1366703" y="945397"/>
            <a:ext cx="8893175" cy="1143000"/>
          </a:xfrm>
          <a:prstGeom prst="rect">
            <a:avLst/>
          </a:prstGeom>
          <a:noFill/>
          <a:ln/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/>
              <a:t>Step 5: </a:t>
            </a:r>
            <a:br>
              <a:rPr lang="en-US" altLang="zh-CN" sz="4000" b="1"/>
            </a:br>
            <a:r>
              <a:rPr lang="en-US" altLang="zh-CN" sz="4000" b="1"/>
              <a:t>Acquisition of Ribose Phosphate moiety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6994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pathway-Pyrimidines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FB2847-E29A-4049-93BD-8AE9A97D14B5}"/>
              </a:ext>
            </a:extLst>
          </p:cNvPr>
          <p:cNvSpPr/>
          <p:nvPr/>
        </p:nvSpPr>
        <p:spPr>
          <a:xfrm>
            <a:off x="134318" y="731520"/>
            <a:ext cx="7692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</a:rPr>
              <a:t>Step 6: Decarboxylation of OMP </a:t>
            </a:r>
            <a:r>
              <a:rPr lang="en-US" dirty="0"/>
              <a:t>OMP is decarboxylated to UMP</a:t>
            </a:r>
            <a:r>
              <a:rPr lang="en-US" altLang="zh-CN" b="1" dirty="0">
                <a:solidFill>
                  <a:srgbClr val="990000"/>
                </a:solidFill>
              </a:rPr>
              <a:t/>
            </a:r>
            <a:br>
              <a:rPr lang="en-US" altLang="zh-CN" b="1" dirty="0">
                <a:solidFill>
                  <a:srgbClr val="990000"/>
                </a:solidFill>
              </a:rPr>
            </a:br>
            <a:endParaRPr lang="en-US" dirty="0"/>
          </a:p>
        </p:txBody>
      </p:sp>
      <p:pic>
        <p:nvPicPr>
          <p:cNvPr id="7" name="Picture 7" descr="26f15.jpg">
            <a:extLst>
              <a:ext uri="{FF2B5EF4-FFF2-40B4-BE49-F238E27FC236}">
                <a16:creationId xmlns:a16="http://schemas.microsoft.com/office/drawing/2014/main" xmlns="" id="{E3A0FB87-06D2-984A-A659-47F37FB8FF89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752" y="1057784"/>
            <a:ext cx="10714495" cy="561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342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179A94-B577-BD4E-9BED-1E9D84E980E7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Purines and Pyrimidines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F0399DB-1206-0344-9BDF-28DAF0B6401C}"/>
              </a:ext>
            </a:extLst>
          </p:cNvPr>
          <p:cNvSpPr/>
          <p:nvPr/>
        </p:nvSpPr>
        <p:spPr>
          <a:xfrm>
            <a:off x="4780157" y="1607127"/>
            <a:ext cx="736299" cy="40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EBFB46F-9DFC-CF4D-B5B8-64342B17F65B}"/>
              </a:ext>
            </a:extLst>
          </p:cNvPr>
          <p:cNvSpPr/>
          <p:nvPr/>
        </p:nvSpPr>
        <p:spPr>
          <a:xfrm>
            <a:off x="7270595" y="1237785"/>
            <a:ext cx="2687444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91907E-7BE3-8140-A96D-934BF19A2CB0}"/>
              </a:ext>
            </a:extLst>
          </p:cNvPr>
          <p:cNvSpPr txBox="1"/>
          <p:nvPr/>
        </p:nvSpPr>
        <p:spPr>
          <a:xfrm>
            <a:off x="156117" y="738211"/>
            <a:ext cx="515215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Purines and Pyrimidines: two classes of nucleotides in the cells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Purines: </a:t>
            </a:r>
            <a:r>
              <a:rPr lang="en-US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Adenine and Guanine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Pyrimidines: </a:t>
            </a:r>
            <a:r>
              <a:rPr lang="en-US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Thymine, Cytosine and Uracil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Precursors/Building blocks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for DNA and RNA synthesis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Essential carriers of chemical </a:t>
            </a:r>
            <a:r>
              <a:rPr lang="en-US" altLang="zh-CN" sz="20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especially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nergy transformation)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20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the coenzymes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NAD</a:t>
            </a:r>
            <a:r>
              <a:rPr lang="en-US" altLang="zh-CN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FAD, and coenzyme A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ATP , ADP, and AMP may function as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allosteric regulators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participate in regulation of many metabolic pathways. 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v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ATP  involved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 covalent modification of enzymes.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9FFFF939-D11C-F941-A2DB-692BC04D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6552" y="1022583"/>
            <a:ext cx="7075448" cy="5478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1513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pathway-Pyrimidines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21">
            <a:extLst>
              <a:ext uri="{FF2B5EF4-FFF2-40B4-BE49-F238E27FC236}">
                <a16:creationId xmlns:a16="http://schemas.microsoft.com/office/drawing/2014/main" xmlns="" id="{B55B0C4F-E754-C847-8E05-8C8D11484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815241"/>
              </p:ext>
            </p:extLst>
          </p:nvPr>
        </p:nvGraphicFramePr>
        <p:xfrm>
          <a:off x="7605675" y="4389438"/>
          <a:ext cx="1173163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CS ChemDraw Drawing" r:id="rId3" imgW="543240" imgH="661320" progId="">
                  <p:embed/>
                </p:oleObj>
              </mc:Choice>
              <mc:Fallback>
                <p:oleObj name="CS ChemDraw Drawing" r:id="rId3" imgW="543240" imgH="661320" progId="">
                  <p:embed/>
                  <p:pic>
                    <p:nvPicPr>
                      <p:cNvPr id="1208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675" y="4389438"/>
                        <a:ext cx="1173163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DEF76A4F-F050-EB4D-B83F-35625201B2C5}"/>
              </a:ext>
            </a:extLst>
          </p:cNvPr>
          <p:cNvSpPr txBox="1">
            <a:spLocks noChangeArrowheads="1"/>
          </p:cNvSpPr>
          <p:nvPr/>
        </p:nvSpPr>
        <p:spPr>
          <a:xfrm>
            <a:off x="1917663" y="850900"/>
            <a:ext cx="8207375" cy="7921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sz="3600" b="1">
                <a:latin typeface="Arial" charset="0"/>
              </a:rPr>
              <a:t>Summary of pyrimidine biosynthesis</a:t>
            </a:r>
            <a:endParaRPr lang="en-US" altLang="zh-CN" b="1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CCCFB6EB-0D49-914D-BE6D-704512E6E1B6}"/>
              </a:ext>
            </a:extLst>
          </p:cNvPr>
          <p:cNvSpPr txBox="1">
            <a:spLocks noChangeArrowheads="1"/>
          </p:cNvSpPr>
          <p:nvPr/>
        </p:nvSpPr>
        <p:spPr>
          <a:xfrm>
            <a:off x="1906550" y="1974850"/>
            <a:ext cx="4038600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latin typeface="Arial" charset="0"/>
              </a:rPr>
              <a:t>　</a:t>
            </a:r>
          </a:p>
        </p:txBody>
      </p:sp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xmlns="" id="{C8FF2B2B-0996-9A46-8734-B2E583F95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56547"/>
              </p:ext>
            </p:extLst>
          </p:nvPr>
        </p:nvGraphicFramePr>
        <p:xfrm>
          <a:off x="4868825" y="3948113"/>
          <a:ext cx="38925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CS ChemDraw Drawing" r:id="rId5" imgW="1807200" imgH="352800" progId="">
                  <p:embed/>
                </p:oleObj>
              </mc:Choice>
              <mc:Fallback>
                <p:oleObj name="CS ChemDraw Drawing" r:id="rId5" imgW="1807200" imgH="352800" progId="">
                  <p:embed/>
                  <p:pic>
                    <p:nvPicPr>
                      <p:cNvPr id="1208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25" y="3948113"/>
                        <a:ext cx="38925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xmlns="" id="{36A0E58E-6C3C-1248-8AFE-1E9F0ED4F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36236"/>
              </p:ext>
            </p:extLst>
          </p:nvPr>
        </p:nvGraphicFramePr>
        <p:xfrm>
          <a:off x="5868950" y="5251450"/>
          <a:ext cx="1828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CS ChemDraw Drawing" r:id="rId7" imgW="817560" imgH="174960" progId="">
                  <p:embed/>
                </p:oleObj>
              </mc:Choice>
              <mc:Fallback>
                <p:oleObj name="CS ChemDraw Drawing" r:id="rId7" imgW="817560" imgH="174960" progId="">
                  <p:embed/>
                  <p:pic>
                    <p:nvPicPr>
                      <p:cNvPr id="1208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50" y="5251450"/>
                        <a:ext cx="1828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xmlns="" id="{EBB7F6B4-2E93-AE4A-A0C8-AFC655452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61647"/>
              </p:ext>
            </p:extLst>
          </p:nvPr>
        </p:nvGraphicFramePr>
        <p:xfrm>
          <a:off x="6097550" y="3422650"/>
          <a:ext cx="2952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CS ChemDraw Drawing" r:id="rId9" imgW="144720" imgH="1419840" progId="">
                  <p:embed/>
                </p:oleObj>
              </mc:Choice>
              <mc:Fallback>
                <p:oleObj name="CS ChemDraw Drawing" r:id="rId9" imgW="144720" imgH="1419840" progId="">
                  <p:embed/>
                  <p:pic>
                    <p:nvPicPr>
                      <p:cNvPr id="1208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50" y="3422650"/>
                        <a:ext cx="29527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xmlns="" id="{444CBA57-11AF-8841-8E1A-FB0B6B2BE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57553"/>
              </p:ext>
            </p:extLst>
          </p:nvPr>
        </p:nvGraphicFramePr>
        <p:xfrm>
          <a:off x="5640350" y="3117850"/>
          <a:ext cx="11620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CS ChemDraw Drawing" r:id="rId11" imgW="538200" imgH="1661040" progId="">
                  <p:embed/>
                </p:oleObj>
              </mc:Choice>
              <mc:Fallback>
                <p:oleObj name="CS ChemDraw Drawing" r:id="rId11" imgW="538200" imgH="1661040" progId="">
                  <p:embed/>
                  <p:pic>
                    <p:nvPicPr>
                      <p:cNvPr id="1208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50" y="3117850"/>
                        <a:ext cx="11620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xmlns="" id="{575E0869-F530-3D43-A3FC-5DC402802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484349"/>
              </p:ext>
            </p:extLst>
          </p:nvPr>
        </p:nvGraphicFramePr>
        <p:xfrm>
          <a:off x="3665500" y="3098800"/>
          <a:ext cx="20685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CS ChemDraw Drawing" r:id="rId13" imgW="934560" imgH="1653480" progId="">
                  <p:embed/>
                </p:oleObj>
              </mc:Choice>
              <mc:Fallback>
                <p:oleObj name="CS ChemDraw Drawing" r:id="rId13" imgW="934560" imgH="1653480" progId="">
                  <p:embed/>
                  <p:pic>
                    <p:nvPicPr>
                      <p:cNvPr id="1208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00" y="3098800"/>
                        <a:ext cx="206851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2">
            <a:extLst>
              <a:ext uri="{FF2B5EF4-FFF2-40B4-BE49-F238E27FC236}">
                <a16:creationId xmlns:a16="http://schemas.microsoft.com/office/drawing/2014/main" xmlns="" id="{827A7FE9-BFB4-AC47-9764-4FE55A9383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3350" y="662305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xmlns="" id="{F1DA39F1-2513-EC4A-83BF-99E5AFD06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3350" y="3346450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xmlns="" id="{7D244A2D-B885-A343-B9DB-8D55984AC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350" y="33464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xmlns="" id="{49D49395-17A6-7548-A26B-853D6DDF7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278143"/>
              </p:ext>
            </p:extLst>
          </p:nvPr>
        </p:nvGraphicFramePr>
        <p:xfrm>
          <a:off x="3659150" y="1974850"/>
          <a:ext cx="12192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CS ChemDraw Drawing" r:id="rId15" imgW="530640" imgH="489960" progId="">
                  <p:embed/>
                </p:oleObj>
              </mc:Choice>
              <mc:Fallback>
                <p:oleObj name="CS ChemDraw Drawing" r:id="rId15" imgW="530640" imgH="489960" progId="">
                  <p:embed/>
                  <p:pic>
                    <p:nvPicPr>
                      <p:cNvPr id="1208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50" y="1974850"/>
                        <a:ext cx="12192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7">
            <a:extLst>
              <a:ext uri="{FF2B5EF4-FFF2-40B4-BE49-F238E27FC236}">
                <a16:creationId xmlns:a16="http://schemas.microsoft.com/office/drawing/2014/main" xmlns="" id="{6F386849-A1C4-174B-8DA3-D66A4319D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50" y="4068763"/>
            <a:ext cx="1087438" cy="579437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50000">
                <a:srgbClr val="FFFFFF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Arial" charset="0"/>
              </a:rPr>
              <a:t>UMP</a:t>
            </a:r>
          </a:p>
        </p:txBody>
      </p:sp>
      <p:graphicFrame>
        <p:nvGraphicFramePr>
          <p:cNvPr id="20" name="Object 23">
            <a:extLst>
              <a:ext uri="{FF2B5EF4-FFF2-40B4-BE49-F238E27FC236}">
                <a16:creationId xmlns:a16="http://schemas.microsoft.com/office/drawing/2014/main" xmlns="" id="{B56F48B9-1F8A-8C4B-9247-D051118DC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186642"/>
              </p:ext>
            </p:extLst>
          </p:nvPr>
        </p:nvGraphicFramePr>
        <p:xfrm>
          <a:off x="4797388" y="1787525"/>
          <a:ext cx="41767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CS ChemDraw Drawing" r:id="rId17" imgW="1942920" imgH="352800" progId="">
                  <p:embed/>
                </p:oleObj>
              </mc:Choice>
              <mc:Fallback>
                <p:oleObj name="CS ChemDraw Drawing" r:id="rId17" imgW="1942920" imgH="352800" progId="">
                  <p:embed/>
                  <p:pic>
                    <p:nvPicPr>
                      <p:cNvPr id="1208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388" y="1787525"/>
                        <a:ext cx="417671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">
            <a:extLst>
              <a:ext uri="{FF2B5EF4-FFF2-40B4-BE49-F238E27FC236}">
                <a16:creationId xmlns:a16="http://schemas.microsoft.com/office/drawing/2014/main" xmlns="" id="{3A336D72-A16E-FD45-AE3C-875E46AE9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69129"/>
              </p:ext>
            </p:extLst>
          </p:nvPr>
        </p:nvGraphicFramePr>
        <p:xfrm>
          <a:off x="6742075" y="6108700"/>
          <a:ext cx="2232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CS ChemDraw Drawing" r:id="rId19" imgW="1048320" imgH="352440" progId="">
                  <p:embed/>
                </p:oleObj>
              </mc:Choice>
              <mc:Fallback>
                <p:oleObj name="CS ChemDraw Drawing" r:id="rId19" imgW="1048320" imgH="352440" progId="">
                  <p:embed/>
                  <p:pic>
                    <p:nvPicPr>
                      <p:cNvPr id="1208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075" y="6108700"/>
                        <a:ext cx="22320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27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rgbClr val="FFFF00"/>
                </a:solidFill>
                <a:latin typeface="Times New Roman" charset="0"/>
              </a:rPr>
              <a:t>Salvage Pathway of Purine Nucleotides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4521F7-73F1-554D-BD34-2C1EC7E486F7}"/>
              </a:ext>
            </a:extLst>
          </p:cNvPr>
          <p:cNvSpPr/>
          <p:nvPr/>
        </p:nvSpPr>
        <p:spPr>
          <a:xfrm>
            <a:off x="367004" y="914601"/>
            <a:ext cx="114579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Salvage pathway have mechanisms to retrieve Purine bases and Purine nucleosides. They are used to synthesize Purine nucleotides.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Purine bases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created by degradation of RNA or DNA and intermediate of purine synthesis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can be directly converted to the corresponding nucleotides</a:t>
            </a:r>
            <a:r>
              <a:rPr lang="en-US" altLang="zh-CN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The significance of salvage pathway :</a:t>
            </a:r>
          </a:p>
          <a:p>
            <a:pPr lvl="1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Save the fuel.</a:t>
            </a:r>
          </a:p>
          <a:p>
            <a:pPr lvl="1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Some tissues and organs such as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and bone marrow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capable</a:t>
            </a:r>
            <a:r>
              <a:rPr lang="en-US" altLang="zh-CN" sz="2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synthesizing nucleotides by salvage pathway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Two Phosphoribosyl transferases are involved:</a:t>
            </a:r>
          </a:p>
          <a:p>
            <a:pPr lvl="1"/>
            <a:r>
              <a:rPr lang="en-US" altLang="zh-CN" sz="20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APRTase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(Adenine phosphoribosyl transferase) for Adenine.</a:t>
            </a:r>
          </a:p>
          <a:p>
            <a:pPr lvl="1"/>
            <a:r>
              <a:rPr lang="en-US" altLang="zh-CN" sz="20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HGPRTase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(Hypoxanthine guanine phosphoribosyl transferase) for guanine or Hypoxanthine.</a:t>
            </a:r>
          </a:p>
          <a:p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xmlns="" id="{CB4E345F-3180-5543-9407-CA404C730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580" y="4627654"/>
            <a:ext cx="96774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500" b="1" dirty="0">
                <a:latin typeface="Times New Roman" charset="0"/>
              </a:rPr>
              <a:t>             </a:t>
            </a:r>
            <a:endParaRPr kumimoji="1" lang="en-US" altLang="zh-CN" sz="1500" dirty="0">
              <a:latin typeface="Times New Roman" charset="0"/>
              <a:sym typeface="Wingdings" pitchFamily="2" charset="2"/>
            </a:endParaRPr>
          </a:p>
          <a:p>
            <a:r>
              <a:rPr kumimoji="1" lang="en-US" altLang="zh-CN" sz="1500" dirty="0">
                <a:latin typeface="Times New Roman" charset="0"/>
                <a:sym typeface="Wingdings" pitchFamily="2" charset="2"/>
              </a:rPr>
              <a:t>                                                  </a:t>
            </a:r>
            <a:r>
              <a:rPr kumimoji="1" lang="en-US" altLang="zh-CN" sz="1500" dirty="0" err="1">
                <a:latin typeface="Times New Roman" charset="0"/>
                <a:sym typeface="Wingdings" pitchFamily="2" charset="2"/>
              </a:rPr>
              <a:t>APRTase</a:t>
            </a:r>
            <a:endParaRPr kumimoji="1" lang="en-US" altLang="zh-CN" sz="1500" dirty="0">
              <a:latin typeface="Times New Roman" charset="0"/>
              <a:sym typeface="Wingdings" pitchFamily="2" charset="2"/>
            </a:endParaRPr>
          </a:p>
          <a:p>
            <a:r>
              <a:rPr kumimoji="1" lang="en-US" altLang="zh-CN" sz="1500" dirty="0">
                <a:latin typeface="Times New Roman" charset="0"/>
                <a:sym typeface="Wingdings" pitchFamily="2" charset="2"/>
              </a:rPr>
              <a:t>Adenine + PRPP--------------------------------AMP + </a:t>
            </a:r>
            <a:r>
              <a:rPr kumimoji="1" lang="en-US" altLang="zh-CN" sz="1500" dirty="0" err="1">
                <a:latin typeface="Times New Roman" charset="0"/>
                <a:sym typeface="Wingdings" pitchFamily="2" charset="2"/>
              </a:rPr>
              <a:t>ppi</a:t>
            </a:r>
            <a:endParaRPr kumimoji="1" lang="en-US" altLang="zh-CN" sz="1500" dirty="0">
              <a:latin typeface="Times New Roman" charset="0"/>
              <a:sym typeface="Wingdings" pitchFamily="2" charset="2"/>
            </a:endParaRPr>
          </a:p>
          <a:p>
            <a:endParaRPr kumimoji="1" lang="en-US" altLang="zh-CN" sz="1500" dirty="0">
              <a:latin typeface="Times New Roman" charset="0"/>
              <a:sym typeface="Wingdings" pitchFamily="2" charset="2"/>
            </a:endParaRPr>
          </a:p>
          <a:p>
            <a:r>
              <a:rPr kumimoji="1" lang="en-US" altLang="zh-CN" sz="1500" dirty="0">
                <a:latin typeface="Times New Roman" charset="0"/>
                <a:sym typeface="Wingdings" pitchFamily="2" charset="2"/>
              </a:rPr>
              <a:t>                                              HGPRTase</a:t>
            </a:r>
          </a:p>
          <a:p>
            <a:r>
              <a:rPr kumimoji="1" lang="en-US" altLang="zh-CN" sz="1500" dirty="0">
                <a:latin typeface="Times New Roman" charset="0"/>
                <a:sym typeface="Wingdings" pitchFamily="2" charset="2"/>
              </a:rPr>
              <a:t>Hypoxanthine  + PRPP-------------------------------- IMP + </a:t>
            </a:r>
            <a:r>
              <a:rPr kumimoji="1" lang="en-US" altLang="zh-CN" sz="1500" dirty="0" err="1">
                <a:latin typeface="Times New Roman" charset="0"/>
                <a:sym typeface="Wingdings" pitchFamily="2" charset="2"/>
              </a:rPr>
              <a:t>ppi</a:t>
            </a:r>
            <a:endParaRPr kumimoji="1" lang="en-US" altLang="zh-CN" sz="1500" dirty="0">
              <a:latin typeface="Times New Roman" charset="0"/>
              <a:sym typeface="Wingdings" pitchFamily="2" charset="2"/>
            </a:endParaRPr>
          </a:p>
          <a:p>
            <a:endParaRPr kumimoji="1" lang="en-US" altLang="zh-CN" sz="1500" dirty="0">
              <a:latin typeface="Times New Roman" charset="0"/>
              <a:sym typeface="Wingdings" pitchFamily="2" charset="2"/>
            </a:endParaRPr>
          </a:p>
          <a:p>
            <a:r>
              <a:rPr kumimoji="1" lang="en-US" altLang="zh-CN" sz="1500" dirty="0">
                <a:latin typeface="Times New Roman" charset="0"/>
                <a:sym typeface="Wingdings" pitchFamily="2" charset="2"/>
              </a:rPr>
              <a:t>                                      HGPRTase</a:t>
            </a:r>
          </a:p>
          <a:p>
            <a:r>
              <a:rPr kumimoji="1" lang="en-US" altLang="zh-CN" sz="1500" dirty="0">
                <a:latin typeface="Times New Roman" charset="0"/>
                <a:sym typeface="Wingdings" pitchFamily="2" charset="2"/>
              </a:rPr>
              <a:t>Guanine + PRPP--------------------------------GMP + </a:t>
            </a:r>
            <a:r>
              <a:rPr kumimoji="1" lang="en-US" altLang="zh-CN" sz="1500" dirty="0" err="1">
                <a:latin typeface="Times New Roman" charset="0"/>
                <a:sym typeface="Wingdings" pitchFamily="2" charset="2"/>
              </a:rPr>
              <a:t>ppi</a:t>
            </a:r>
            <a:endParaRPr kumimoji="1" lang="en-US" altLang="zh-CN" sz="1500" dirty="0">
              <a:latin typeface="Times New Roman" charset="0"/>
              <a:sym typeface="Wingdings" pitchFamily="2" charset="2"/>
            </a:endParaRPr>
          </a:p>
          <a:p>
            <a:endParaRPr kumimoji="1" lang="en-US" altLang="zh-CN" sz="1500" dirty="0">
              <a:latin typeface="Times New Roman" charset="0"/>
              <a:sym typeface="Wingdings" pitchFamily="2" charset="2"/>
            </a:endParaRPr>
          </a:p>
          <a:p>
            <a:endParaRPr kumimoji="1" lang="en-US" altLang="zh-CN" sz="15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6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rgbClr val="FFFF00"/>
                </a:solidFill>
                <a:latin typeface="Times New Roman" charset="0"/>
              </a:rPr>
              <a:t>Salvage Pathway of Pyrimidine Nucleotides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875F6D7A-9370-234E-9A18-DA861CA19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0" y="746348"/>
            <a:ext cx="7667421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From Nucleoside to Nucleotide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AR kinase</a:t>
            </a:r>
          </a:p>
          <a:p>
            <a:pPr algn="just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Adenine Ribose + ATP--------------------------------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AMP + ADP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 comparison to De novo pathway, salvage pathway is energy-saving.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 brain and bone marrow tissues salvage pathway is the only pathway of nucleotide synthesis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Pyrimidine Phosphoribosyl Transferase (</a:t>
            </a:r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PPRTase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catalyzes the following Salvage reaction.</a:t>
            </a:r>
          </a:p>
          <a:p>
            <a:pPr algn="just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Uracil + PRPP- ---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UMP + </a:t>
            </a:r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ppi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285750" indent="-28575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In some organisms, free Pyrimidines are salvaged and recycled to form Pyrimidine nucleotides</a:t>
            </a:r>
          </a:p>
          <a:p>
            <a:pPr marL="742950" lvl="1" indent="-28575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In humans, Pyrimidines are recycled from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Nucleosides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altLang="zh-TW" sz="20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Pyrimidine bases are not salvaged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Uridine Kinase catalyzes the formation of UMP from Uridine and ATP.</a:t>
            </a:r>
          </a:p>
          <a:p>
            <a:pPr algn="just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UR + ATP------- UMP + ADP</a:t>
            </a:r>
          </a:p>
          <a:p>
            <a:pPr algn="just"/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xmlns="" id="{791FE811-C486-7645-B39E-03FC65961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734581"/>
              </p:ext>
            </p:extLst>
          </p:nvPr>
        </p:nvGraphicFramePr>
        <p:xfrm>
          <a:off x="7957003" y="1159475"/>
          <a:ext cx="4054887" cy="280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CS ChemDraw Drawing" r:id="rId3" imgW="4512240" imgH="2029320" progId="">
                  <p:embed/>
                </p:oleObj>
              </mc:Choice>
              <mc:Fallback>
                <p:oleObj name="CS ChemDraw Drawing" r:id="rId3" imgW="4512240" imgH="2029320" progId="">
                  <p:embed/>
                  <p:pic>
                    <p:nvPicPr>
                      <p:cNvPr id="166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7003" y="1159475"/>
                        <a:ext cx="4054887" cy="280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031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xmlns="" id="{573FA152-B027-4A40-BAAE-70BC3FB35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64594"/>
              </p:ext>
            </p:extLst>
          </p:nvPr>
        </p:nvGraphicFramePr>
        <p:xfrm>
          <a:off x="309967" y="907580"/>
          <a:ext cx="11701219" cy="5752299"/>
        </p:xfrm>
        <a:graphic>
          <a:graphicData uri="http://schemas.openxmlformats.org/drawingml/2006/table">
            <a:tbl>
              <a:tblPr/>
              <a:tblGrid>
                <a:gridCol w="3549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69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05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urines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Synthesis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yrimidines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Synthesis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7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Steps Involved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 Steps</a:t>
                      </a:r>
                      <a:endParaRPr kumimoji="0" lang="cs-CZ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6 Steps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9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Precursors Of Ring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Amino acids :Asp Gly and Gln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N10FormylTHF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Amino acids :Asp and Gln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Portion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Ring provided by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Glycine</a:t>
                      </a:r>
                      <a:endParaRPr kumimoji="0" lang="cs-CZ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Aspartate</a:t>
                      </a:r>
                      <a:endParaRPr kumimoji="0" lang="cs-CZ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Acquisition of Ribose-Phosphate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Starting Steps</a:t>
                      </a:r>
                      <a:endParaRPr kumimoji="0" lang="cs-CZ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End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6569608"/>
                  </a:ext>
                </a:extLst>
              </a:tr>
              <a:tr h="653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ormation of N-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lycosidic bond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1</a:t>
                      </a:r>
                      <a:r>
                        <a:rPr kumimoji="0" lang="cs-CZ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step of their biosynthesis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is the 1</a:t>
                      </a:r>
                      <a:r>
                        <a:rPr kumimoji="0" lang="cs-CZ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ubstrate)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heterocyclic ring is formed first, then it reacts with 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6833606"/>
                  </a:ext>
                </a:extLst>
              </a:tr>
              <a:tr h="66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ATPs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Involved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ATPs</a:t>
                      </a:r>
                      <a:endParaRPr kumimoji="0" lang="cs-CZ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2ATPs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3446422"/>
                  </a:ext>
                </a:extLst>
              </a:tr>
              <a:tr h="3359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Nucleotide Produced in End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</a:t>
                      </a:r>
                      <a:endParaRPr kumimoji="0" lang="cs-CZ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UMP</a:t>
                      </a:r>
                      <a:endParaRPr kumimoji="0" lang="cs-CZ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1752753"/>
                  </a:ext>
                </a:extLst>
              </a:tr>
              <a:tr h="654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Ring Closure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and 11 steps</a:t>
                      </a:r>
                      <a:endParaRPr kumimoji="0" lang="cs-CZ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Step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4656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8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Nucleotides Biosynthesis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xmlns="" id="{6541EF16-C57A-DF49-8084-EF8B763AF9EA}"/>
              </a:ext>
            </a:extLst>
          </p:cNvPr>
          <p:cNvSpPr txBox="1">
            <a:spLocks noChangeArrowheads="1"/>
          </p:cNvSpPr>
          <p:nvPr/>
        </p:nvSpPr>
        <p:spPr>
          <a:xfrm>
            <a:off x="509666" y="899411"/>
            <a:ext cx="10732957" cy="70153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two pathways leading to Biosynthesis of  Nucleotides</a:t>
            </a:r>
            <a:endParaRPr lang="en-US" altLang="zh-CN" sz="2200" b="1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1" i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</a:t>
            </a:r>
            <a:r>
              <a:rPr lang="en-US" altLang="zh-CN" sz="22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Biosynthesis: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This is a main synthetic pathway.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The biosynthesis of nucleotides </a:t>
            </a:r>
            <a:r>
              <a:rPr lang="en-US" altLang="zh-CN" sz="22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begins /very new with the use of  small metabolic precursors as a raw material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Amino acids, Ribose-5-phosphate, CO2, and One-carbon units. 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endParaRPr lang="en-US" altLang="zh-CN" sz="2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2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Salvage pathways:  </a:t>
            </a:r>
          </a:p>
          <a:p>
            <a:pPr algn="just">
              <a:lnSpc>
                <a:spcPct val="100000"/>
              </a:lnSpc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The synthesis of nucleotide by </a:t>
            </a:r>
            <a:r>
              <a:rPr lang="en-US" altLang="zh-CN" sz="22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recycle of the free Nitrogen bases or nucleosides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released from nucleic acid breakdown. </a:t>
            </a:r>
          </a:p>
          <a:p>
            <a:pPr algn="just">
              <a:lnSpc>
                <a:spcPct val="100000"/>
              </a:lnSpc>
            </a:pP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This is important in </a:t>
            </a:r>
            <a:r>
              <a:rPr kumimoji="1"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Brain and Bone marrow</a:t>
            </a:r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endParaRPr lang="en-US" altLang="zh-CN" sz="2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cs typeface="Arial" charset="0"/>
              </a:rPr>
              <a:t>Conversion of Ribose-5-Phosphate to PRPP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D91531E-69FB-8C43-A39F-18021707673F}"/>
              </a:ext>
            </a:extLst>
          </p:cNvPr>
          <p:cNvSpPr/>
          <p:nvPr/>
        </p:nvSpPr>
        <p:spPr>
          <a:xfrm>
            <a:off x="133114" y="763839"/>
            <a:ext cx="5707097" cy="664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Ribosyl Pyro Phosphate (PRPP)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 starting material for Purine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De novo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biosynthesis.</a:t>
            </a:r>
          </a:p>
          <a:p>
            <a:pPr algn="just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PRPP is formed from Ribose-5-Phophate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Pentose sugar is always a Ribose, which may be reduced to Deoxyribose after nucleotide synthesis is complete.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5-Phosphoribosyl-1-pyrophosphate (PRPP)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also involved in synthesis of Pyrimidine nucleotides, NAD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Histidine biosynthesis</a:t>
            </a:r>
          </a:p>
          <a:p>
            <a:pPr algn="just">
              <a:buFont typeface="Arial" pitchFamily="34" charset="0"/>
              <a:buChar char="•"/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De novo biosynthesis of Purine nucleotide means a very new synthesis using raw materials as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Phosphoribose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Amino acids :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Gln and Asp 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carbon units and </a:t>
            </a:r>
          </a:p>
          <a:p>
            <a:pPr lvl="1" algn="just">
              <a:buFont typeface="Arial" pitchFamily="34" charset="0"/>
              <a:buChar char="•"/>
            </a:pP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CO2</a:t>
            </a:r>
          </a:p>
          <a:p>
            <a:pPr algn="just">
              <a:lnSpc>
                <a:spcPct val="9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Nitrogen and Carbon Sources Of Purine Ring Biosynthesis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TW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John Buchanan (1948) 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"traced" the </a:t>
            </a:r>
            <a:r>
              <a:rPr lang="en-US" altLang="zh-TW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 of all </a:t>
            </a:r>
            <a:r>
              <a:rPr lang="en-US" altLang="zh-TW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nine atoms of Purine ring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N-1: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Aspartic acid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N-3, N-9: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Glutamine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C-2, C-8: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TW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-Formyl-THF-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One carbon units </a:t>
            </a:r>
          </a:p>
          <a:p>
            <a:pPr algn="just">
              <a:lnSpc>
                <a:spcPct val="9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C-4, C-5, N-7: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C-6: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altLang="zh-TW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buFont typeface="Arial" pitchFamily="34" charset="0"/>
              <a:buChar char="•"/>
            </a:pP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17FA722E-1DB5-654B-A574-CCF186630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67920"/>
          <a:stretch>
            <a:fillRect/>
          </a:stretch>
        </p:blipFill>
        <p:spPr bwMode="auto">
          <a:xfrm>
            <a:off x="5874093" y="646330"/>
            <a:ext cx="6238209" cy="208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0">
            <a:extLst>
              <a:ext uri="{FF2B5EF4-FFF2-40B4-BE49-F238E27FC236}">
                <a16:creationId xmlns:a16="http://schemas.microsoft.com/office/drawing/2014/main" xmlns="" id="{B8669054-6B47-0344-856F-BD809D6DD624}"/>
              </a:ext>
            </a:extLst>
          </p:cNvPr>
          <p:cNvGrpSpPr>
            <a:grpSpLocks/>
          </p:cNvGrpSpPr>
          <p:nvPr/>
        </p:nvGrpSpPr>
        <p:grpSpPr bwMode="auto">
          <a:xfrm>
            <a:off x="5794395" y="3558806"/>
            <a:ext cx="6317907" cy="3121378"/>
            <a:chOff x="377" y="1066"/>
            <a:chExt cx="5520" cy="2562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xmlns="" id="{163ABF3B-7889-B54F-B6B4-1FB3ABC04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1066"/>
              <a:ext cx="3760" cy="2562"/>
            </a:xfrm>
            <a:prstGeom prst="rect">
              <a:avLst/>
            </a:prstGeom>
            <a:noFill/>
          </p:spPr>
        </p:pic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xmlns="" id="{17B54EE6-714E-7046-A8ED-710880F87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" y="2728"/>
              <a:ext cx="2105" cy="252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 i="1" dirty="0">
                  <a:solidFill>
                    <a:srgbClr val="DE0817"/>
                  </a:solidFill>
                  <a:latin typeface="Times"/>
                </a:rPr>
                <a:t>N</a:t>
              </a:r>
              <a:r>
                <a:rPr kumimoji="0" lang="en-US" altLang="zh-CN" sz="2000" b="1" i="1" baseline="30000" dirty="0">
                  <a:solidFill>
                    <a:srgbClr val="DE0817"/>
                  </a:solidFill>
                  <a:latin typeface="Times"/>
                </a:rPr>
                <a:t>10</a:t>
              </a:r>
              <a:r>
                <a:rPr kumimoji="0" lang="en-US" altLang="zh-CN" sz="2000" b="1" i="1" dirty="0">
                  <a:solidFill>
                    <a:srgbClr val="DE0817"/>
                  </a:solidFill>
                  <a:latin typeface="Times"/>
                </a:rPr>
                <a:t>Formyltetrahydrofolate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xmlns="" id="{6C4725EA-07BE-EB48-86E3-653CB1B17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52"/>
              <a:ext cx="2105" cy="252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 i="1" dirty="0">
                  <a:solidFill>
                    <a:srgbClr val="DE0817"/>
                  </a:solidFill>
                  <a:latin typeface="Times"/>
                </a:rPr>
                <a:t>N</a:t>
              </a:r>
              <a:r>
                <a:rPr kumimoji="0" lang="en-US" altLang="zh-CN" sz="2000" b="1" i="1" baseline="30000" dirty="0">
                  <a:solidFill>
                    <a:srgbClr val="DE0817"/>
                  </a:solidFill>
                  <a:latin typeface="Times"/>
                </a:rPr>
                <a:t>10</a:t>
              </a:r>
              <a:r>
                <a:rPr kumimoji="0" lang="en-US" altLang="zh-CN" sz="2000" b="1" i="1" dirty="0">
                  <a:solidFill>
                    <a:srgbClr val="DE0817"/>
                  </a:solidFill>
                  <a:latin typeface="Times"/>
                </a:rPr>
                <a:t>Formyltetrahydrofolate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1980F8-F2A5-0443-879B-EDF169DB27AE}"/>
              </a:ext>
            </a:extLst>
          </p:cNvPr>
          <p:cNvSpPr/>
          <p:nvPr/>
        </p:nvSpPr>
        <p:spPr>
          <a:xfrm>
            <a:off x="6096000" y="3084463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charset="0"/>
              </a:rPr>
              <a:t>Element Sources For Purine 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3484D84-CA1D-7542-A046-D9A1752D5D48}"/>
              </a:ext>
            </a:extLst>
          </p:cNvPr>
          <p:cNvSpPr/>
          <p:nvPr/>
        </p:nvSpPr>
        <p:spPr>
          <a:xfrm>
            <a:off x="104078" y="893290"/>
            <a:ext cx="5858107" cy="596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zh-CN" b="1" dirty="0">
                <a:solidFill>
                  <a:srgbClr val="FF0000"/>
                </a:solidFill>
                <a:latin typeface="Times New Roman" charset="0"/>
              </a:rPr>
              <a:t>The  De Novo synthetic pathway can be divided into two Stages:</a:t>
            </a:r>
          </a:p>
          <a:p>
            <a:endParaRPr kumimoji="1" lang="en-US" altLang="zh-CN" dirty="0">
              <a:latin typeface="Times New Roman" charset="0"/>
            </a:endParaRPr>
          </a:p>
          <a:p>
            <a:r>
              <a:rPr kumimoji="1" lang="en-US" altLang="zh-CN" b="1" dirty="0">
                <a:solidFill>
                  <a:srgbClr val="C00000"/>
                </a:solidFill>
                <a:latin typeface="Times New Roman" charset="0"/>
              </a:rPr>
              <a:t>Stage one : </a:t>
            </a:r>
            <a:r>
              <a:rPr kumimoji="1" lang="en-US" altLang="zh-CN" b="1" dirty="0">
                <a:latin typeface="Times New Roman" charset="0"/>
              </a:rPr>
              <a:t>Formation</a:t>
            </a:r>
            <a:r>
              <a:rPr kumimoji="1" lang="en-US" altLang="zh-CN" dirty="0">
                <a:latin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</a:rPr>
              <a:t>of Inosine Mono Phosphate ( IMP )</a:t>
            </a:r>
          </a:p>
          <a:p>
            <a:endParaRPr kumimoji="1" lang="en-US" altLang="zh-CN" dirty="0">
              <a:latin typeface="Times New Roman" charset="0"/>
            </a:endParaRPr>
          </a:p>
          <a:p>
            <a:r>
              <a:rPr kumimoji="1" lang="en-US" altLang="zh-CN" b="1" dirty="0">
                <a:solidFill>
                  <a:srgbClr val="C00000"/>
                </a:solidFill>
                <a:latin typeface="Times New Roman" charset="0"/>
              </a:rPr>
              <a:t>Stage two : </a:t>
            </a:r>
            <a:r>
              <a:rPr kumimoji="1" lang="en-US" altLang="zh-CN" b="1" dirty="0">
                <a:latin typeface="Times New Roman" charset="0"/>
              </a:rPr>
              <a:t>Conversion of IMP to either AMP or GMP</a:t>
            </a:r>
          </a:p>
          <a:p>
            <a:pPr algn="ctr"/>
            <a:r>
              <a:rPr kumimoji="1" lang="en-US" altLang="zh-CN" b="1" dirty="0">
                <a:latin typeface="Times New Roman" charset="0"/>
              </a:rPr>
              <a:t>The  De Novo synthetic pathway can be divided into two Stages:</a:t>
            </a:r>
          </a:p>
          <a:p>
            <a:endParaRPr kumimoji="1" lang="en-US" altLang="zh-CN" dirty="0">
              <a:latin typeface="Times New Roman" charset="0"/>
            </a:endParaRPr>
          </a:p>
          <a:p>
            <a:r>
              <a:rPr kumimoji="1" lang="en-US" altLang="zh-CN" b="1" dirty="0">
                <a:solidFill>
                  <a:srgbClr val="C00000"/>
                </a:solidFill>
                <a:latin typeface="Times New Roman" charset="0"/>
              </a:rPr>
              <a:t>Stage one : </a:t>
            </a:r>
            <a:r>
              <a:rPr kumimoji="1" lang="en-US" altLang="zh-CN" b="1" dirty="0">
                <a:latin typeface="Times New Roman" charset="0"/>
              </a:rPr>
              <a:t>Formation</a:t>
            </a:r>
            <a:r>
              <a:rPr kumimoji="1" lang="en-US" altLang="zh-CN" dirty="0">
                <a:latin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</a:rPr>
              <a:t>of Inosine Mono Phosphate ( IMP )</a:t>
            </a:r>
          </a:p>
          <a:p>
            <a:endParaRPr kumimoji="1" lang="en-US" altLang="zh-CN" dirty="0">
              <a:latin typeface="Times New Roman" charset="0"/>
            </a:endParaRPr>
          </a:p>
          <a:p>
            <a:r>
              <a:rPr kumimoji="1" lang="en-US" altLang="zh-CN" b="1" dirty="0">
                <a:solidFill>
                  <a:srgbClr val="C00000"/>
                </a:solidFill>
                <a:latin typeface="Times New Roman" charset="0"/>
              </a:rPr>
              <a:t>Stage two : </a:t>
            </a:r>
            <a:r>
              <a:rPr kumimoji="1" lang="en-US" altLang="zh-CN" b="1" dirty="0">
                <a:latin typeface="Times New Roman" charset="0"/>
              </a:rPr>
              <a:t>Conversion of IMP to either AMP or GMP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Biosynthesis of Inosine Mono Phosphate (IMP)</a:t>
            </a:r>
          </a:p>
          <a:p>
            <a:r>
              <a:rPr lang="en-US" altLang="zh-CN" b="1" dirty="0">
                <a:solidFill>
                  <a:srgbClr val="3366FF"/>
                </a:solidFill>
                <a:latin typeface="Arial" charset="0"/>
              </a:rPr>
              <a:t>Basic pathway</a:t>
            </a:r>
            <a:r>
              <a:rPr lang="en-US" altLang="zh-CN" b="1" dirty="0">
                <a:latin typeface="Arial" charset="0"/>
              </a:rPr>
              <a:t> for De novo biosynthesis of Purine Ribonucleotides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Arial" charset="0"/>
              </a:rPr>
              <a:t>Starts from </a:t>
            </a:r>
            <a:r>
              <a:rPr lang="en-US" altLang="zh-CN" dirty="0">
                <a:solidFill>
                  <a:srgbClr val="0033CC"/>
                </a:solidFill>
                <a:latin typeface="Arial" charset="0"/>
              </a:rPr>
              <a:t>Ribose-5-phosphate(R-5-P)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Arial" charset="0"/>
              </a:rPr>
              <a:t>Requires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11 steps</a:t>
            </a:r>
            <a:r>
              <a:rPr lang="en-US" altLang="zh-CN" dirty="0">
                <a:latin typeface="Arial" charset="0"/>
              </a:rPr>
              <a:t> overall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Arial" charset="0"/>
              </a:rPr>
              <a:t>Occurs primarily </a:t>
            </a:r>
            <a:r>
              <a:rPr lang="en-US" altLang="zh-CN" dirty="0">
                <a:solidFill>
                  <a:srgbClr val="0033CC"/>
                </a:solidFill>
                <a:latin typeface="Arial" charset="0"/>
              </a:rPr>
              <a:t>in the </a:t>
            </a:r>
            <a:r>
              <a:rPr lang="en-US" altLang="zh-CN" b="1" dirty="0">
                <a:solidFill>
                  <a:srgbClr val="0033CC"/>
                </a:solidFill>
                <a:latin typeface="Arial" charset="0"/>
              </a:rPr>
              <a:t>Liver cytosol</a:t>
            </a:r>
            <a:r>
              <a:rPr lang="en-US" altLang="zh-CN" dirty="0">
                <a:solidFill>
                  <a:srgbClr val="0033CC"/>
                </a:solidFill>
                <a:latin typeface="Arial" charset="0"/>
              </a:rPr>
              <a:t>.</a:t>
            </a:r>
          </a:p>
          <a:p>
            <a:endParaRPr kumimoji="1" lang="en-US" altLang="zh-CN" b="1" dirty="0">
              <a:latin typeface="Times New Roman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730CACF-2782-2641-8B70-E21B4996F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85020"/>
              </p:ext>
            </p:extLst>
          </p:nvPr>
        </p:nvGraphicFramePr>
        <p:xfrm>
          <a:off x="6052880" y="1063106"/>
          <a:ext cx="6035042" cy="5246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07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Happenings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79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Activation of PRPP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9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and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 of  Glutamine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70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 of Glycine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6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and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 Of N10THF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53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Ring 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48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 Of CO2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5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 of Aspartate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05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Removal of Fumarate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1726694"/>
                  </a:ext>
                </a:extLst>
              </a:tr>
              <a:tr h="5305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Removal of Fumarate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713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13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2DF00A1-6849-7B4B-BECD-C15F7E7B6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840" y="857795"/>
            <a:ext cx="883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kumimoji="1" lang="en-US" altLang="zh-CN" sz="2400" dirty="0">
              <a:latin typeface="Times New Roman" charset="0"/>
            </a:endParaRPr>
          </a:p>
          <a:p>
            <a:r>
              <a:rPr kumimoji="1" lang="en-US" altLang="zh-CN" sz="2400" b="1" dirty="0">
                <a:latin typeface="Times New Roman" charset="0"/>
              </a:rPr>
              <a:t>                                                 PRPP Synthetase</a:t>
            </a:r>
          </a:p>
          <a:p>
            <a:r>
              <a:rPr kumimoji="1" lang="en-US" altLang="zh-CN" sz="2400" b="1" dirty="0">
                <a:latin typeface="Times New Roman" charset="0"/>
              </a:rPr>
              <a:t>Ribose 5Phosphate  + ATP---------------------------</a:t>
            </a:r>
            <a:r>
              <a:rPr kumimoji="1" lang="en-US" altLang="zh-CN" sz="2400" b="1" dirty="0">
                <a:latin typeface="Times New Roman" charset="0"/>
                <a:sym typeface="Wingdings" pitchFamily="2" charset="2"/>
              </a:rPr>
              <a:t>PRPP + AMP</a:t>
            </a:r>
          </a:p>
          <a:p>
            <a:endParaRPr kumimoji="1" lang="en-US" altLang="zh-CN" sz="2400" b="1" dirty="0">
              <a:latin typeface="Times New Roman" charset="0"/>
              <a:sym typeface="Wingdings" pitchFamily="2" charset="2"/>
            </a:endParaRPr>
          </a:p>
          <a:p>
            <a:r>
              <a:rPr kumimoji="1" lang="en-US" altLang="zh-CN" sz="2400" b="1" dirty="0">
                <a:latin typeface="Times New Roman" charset="0"/>
                <a:sym typeface="Wingdings" pitchFamily="2" charset="2"/>
              </a:rPr>
              <a:t>                                    Amidotransferase</a:t>
            </a:r>
          </a:p>
          <a:p>
            <a:r>
              <a:rPr kumimoji="1" lang="en-US" altLang="zh-CN" sz="2400" b="1" dirty="0">
                <a:latin typeface="Times New Roman" charset="0"/>
                <a:sym typeface="Wingdings" pitchFamily="2" charset="2"/>
              </a:rPr>
              <a:t>PRPP + Glutamine ---------------------------PRA + Glutamate</a:t>
            </a:r>
            <a:endParaRPr kumimoji="1" lang="en-US" altLang="zh-CN" sz="2400" b="1" dirty="0">
              <a:latin typeface="Times New Roman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2FB5A4-68B8-7446-A9D1-363AF36DBA20}"/>
              </a:ext>
            </a:extLst>
          </p:cNvPr>
          <p:cNvSpPr/>
          <p:nvPr/>
        </p:nvSpPr>
        <p:spPr>
          <a:xfrm>
            <a:off x="1676400" y="3839867"/>
            <a:ext cx="88391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Once </a:t>
            </a:r>
            <a:r>
              <a:rPr kumimoji="1"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Phospho</a:t>
            </a: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Ribosyl Amine (PRA) is formed , the building of the Purine ring structure begins.</a:t>
            </a:r>
          </a:p>
          <a:p>
            <a:pPr>
              <a:buFont typeface="Wingdings" pitchFamily="2" charset="2"/>
              <a:buChar char="v"/>
            </a:pPr>
            <a:endParaRPr kumimoji="1"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 nine successive reactions the first Purine nucleotide formed is </a:t>
            </a:r>
            <a:r>
              <a:rPr kumimoji="1"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IMP </a:t>
            </a:r>
            <a:r>
              <a:rPr kumimoji="1"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9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xmlns="" id="{733E629F-4062-7240-96D2-B4CB28EB9337}"/>
              </a:ext>
            </a:extLst>
          </p:cNvPr>
          <p:cNvGrpSpPr>
            <a:grpSpLocks/>
          </p:cNvGrpSpPr>
          <p:nvPr/>
        </p:nvGrpSpPr>
        <p:grpSpPr bwMode="auto">
          <a:xfrm>
            <a:off x="2023473" y="731520"/>
            <a:ext cx="2641600" cy="2087562"/>
            <a:chOff x="748" y="119"/>
            <a:chExt cx="1664" cy="1315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xmlns="" id="{DB682AB0-4972-204F-B9B7-DE6DC2D5C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r="50633" b="63249"/>
            <a:stretch>
              <a:fillRect/>
            </a:stretch>
          </p:blipFill>
          <p:spPr bwMode="auto">
            <a:xfrm>
              <a:off x="748" y="119"/>
              <a:ext cx="1392" cy="822"/>
            </a:xfrm>
            <a:prstGeom prst="rect">
              <a:avLst/>
            </a:prstGeom>
            <a:noFill/>
          </p:spPr>
        </p:pic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7F5FE748-2AC7-0648-8217-8531F58C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" y="436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OH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xmlns="" id="{BCED84AE-87A6-1048-ACF3-45FB1BCF1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1024"/>
              <a:ext cx="0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xmlns="" id="{76263279-C538-C043-B140-600537AD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026"/>
              <a:ext cx="192" cy="19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1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xmlns="" id="{FA191B80-F755-FB4D-868B-7586C34DB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912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ATP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xmlns="" id="{1AF5014E-B643-964B-B4EF-F887A580A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" y="118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AMP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xmlns="" id="{B14D60E3-C795-064A-B9C4-FDF36FAA2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072"/>
              <a:ext cx="336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B7581018-CBD5-164F-9E8B-B97F7C8D18B8}"/>
              </a:ext>
            </a:extLst>
          </p:cNvPr>
          <p:cNvGrpSpPr>
            <a:grpSpLocks/>
          </p:cNvGrpSpPr>
          <p:nvPr/>
        </p:nvGrpSpPr>
        <p:grpSpPr bwMode="auto">
          <a:xfrm>
            <a:off x="1140823" y="2812733"/>
            <a:ext cx="5346660" cy="4045268"/>
            <a:chOff x="1392" y="1334"/>
            <a:chExt cx="3648" cy="289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xmlns="" id="{60974C58-0C71-624E-BD8D-DEDB191B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92" y="1334"/>
              <a:ext cx="3648" cy="2890"/>
            </a:xfrm>
            <a:prstGeom prst="rect">
              <a:avLst/>
            </a:prstGeom>
            <a:noFill/>
          </p:spPr>
        </p:pic>
        <p:sp>
          <p:nvSpPr>
            <p:cNvPr id="16" name="Oval 13">
              <a:extLst>
                <a:ext uri="{FF2B5EF4-FFF2-40B4-BE49-F238E27FC236}">
                  <a16:creationId xmlns:a16="http://schemas.microsoft.com/office/drawing/2014/main" xmlns="" id="{4FCBE735-E5C6-C047-B250-2E2135145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265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/>
                <a:t>2</a:t>
              </a:r>
            </a:p>
          </p:txBody>
        </p:sp>
      </p:grp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0E19D64D-8093-9E48-A47B-584AA3AB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623" y="4644252"/>
            <a:ext cx="34575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u="sng" dirty="0" err="1"/>
              <a:t>Gln:PRPP</a:t>
            </a:r>
            <a:r>
              <a:rPr lang="en-US" altLang="zh-CN" sz="2000" b="1" u="sng" dirty="0"/>
              <a:t> Amidotransferase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10C76309-EFDE-6243-A679-ACFE50C3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5" y="2447607"/>
            <a:ext cx="49398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/>
              <a:t>R</a:t>
            </a:r>
            <a:r>
              <a:rPr kumimoji="0" lang="en-US" altLang="zh-CN" sz="2000" b="1" dirty="0"/>
              <a:t>ibose </a:t>
            </a:r>
            <a:r>
              <a:rPr lang="en-US" altLang="zh-CN" sz="2000" b="1" dirty="0"/>
              <a:t>P</a:t>
            </a:r>
            <a:r>
              <a:rPr kumimoji="0" lang="en-US" altLang="zh-CN" sz="2000" b="1" dirty="0"/>
              <a:t>hosphate </a:t>
            </a:r>
            <a:r>
              <a:rPr lang="en-US" altLang="zh-CN" sz="2000" b="1" dirty="0"/>
              <a:t>P</a:t>
            </a:r>
            <a:r>
              <a:rPr kumimoji="0" lang="en-US" altLang="zh-CN" sz="2000" b="1" dirty="0"/>
              <a:t>yrophosphokinase/</a:t>
            </a:r>
          </a:p>
          <a:p>
            <a:r>
              <a:rPr kumimoji="0" lang="en-US" altLang="zh-CN" sz="2000" b="1" dirty="0"/>
              <a:t>PRPP Synthetase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B12A8188-EFA5-EA4F-9344-EF23E8CAE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623" y="923607"/>
            <a:ext cx="4953857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000" b="1" u="sng" dirty="0"/>
              <a:t>Step 1</a:t>
            </a:r>
            <a:r>
              <a:rPr kumimoji="0" lang="en-US" altLang="zh-CN" sz="2000" b="1" dirty="0"/>
              <a:t>:Activation of Ribose-5-phosphate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xmlns="" id="{74BDDCE0-4684-D34A-8781-07331116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517" y="3388011"/>
            <a:ext cx="4648200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2000" b="1" u="sng" dirty="0"/>
              <a:t>Step 2</a:t>
            </a:r>
            <a:r>
              <a:rPr kumimoji="0" lang="en-US" altLang="zh-CN" sz="2000" b="1" dirty="0"/>
              <a:t>: Acquisition of </a:t>
            </a:r>
            <a:r>
              <a:rPr lang="en-US" altLang="zh-CN" sz="2000" b="1" dirty="0"/>
              <a:t>P</a:t>
            </a:r>
            <a:r>
              <a:rPr kumimoji="0" lang="en-US" altLang="zh-CN" sz="2000" b="1" dirty="0"/>
              <a:t>urine atom N9</a:t>
            </a: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xmlns="" id="{EE54892A-E3B1-6F48-8539-B3026576B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973" y="6440787"/>
            <a:ext cx="27701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b="1" dirty="0">
                <a:latin typeface="楷体_GB2312" pitchFamily="49" charset="-122"/>
                <a:ea typeface="楷体_GB2312" pitchFamily="49" charset="-122"/>
              </a:rPr>
              <a:t>5-PRA  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xmlns="" id="{7E589D4A-9EB5-4C47-9BAC-5F53C8307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581" y="5198021"/>
            <a:ext cx="338455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0" lang="en-US" altLang="zh-CN" sz="1800" b="1" dirty="0"/>
              <a:t>Steps 1 and 2 are tightly regulated by feedback inhibition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xmlns="" id="{D03E865B-FACA-BC4D-A4CB-4215509D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823" y="1533207"/>
            <a:ext cx="3449637" cy="70788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/>
              <a:t>Committed/Regulatory Step</a:t>
            </a:r>
          </a:p>
        </p:txBody>
      </p:sp>
    </p:spTree>
    <p:extLst>
      <p:ext uri="{BB962C8B-B14F-4D97-AF65-F5344CB8AC3E}">
        <p14:creationId xmlns:p14="http://schemas.microsoft.com/office/powerpoint/2010/main" val="30011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4C9D4E5-4F43-E240-A1EC-6B39CF7359FF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novo s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ynthetic pathway-Purines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6">
            <a:extLst>
              <a:ext uri="{FF2B5EF4-FFF2-40B4-BE49-F238E27FC236}">
                <a16:creationId xmlns:a16="http://schemas.microsoft.com/office/drawing/2014/main" xmlns="" id="{583A4F00-0EC5-F64B-B824-30EC3AFC4D32}"/>
              </a:ext>
            </a:extLst>
          </p:cNvPr>
          <p:cNvGrpSpPr>
            <a:grpSpLocks/>
          </p:cNvGrpSpPr>
          <p:nvPr/>
        </p:nvGrpSpPr>
        <p:grpSpPr bwMode="auto">
          <a:xfrm>
            <a:off x="1551214" y="1623695"/>
            <a:ext cx="9089571" cy="4999174"/>
            <a:chOff x="1226" y="512"/>
            <a:chExt cx="3679" cy="3424"/>
          </a:xfrm>
        </p:grpSpPr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xmlns="" id="{6965999D-7FC1-934C-84BF-B13CD2763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26" y="512"/>
              <a:ext cx="3679" cy="3424"/>
            </a:xfrm>
            <a:prstGeom prst="rect">
              <a:avLst/>
            </a:prstGeom>
            <a:noFill/>
          </p:spPr>
        </p:pic>
        <p:sp>
          <p:nvSpPr>
            <p:cNvPr id="26" name="Oval 5">
              <a:extLst>
                <a:ext uri="{FF2B5EF4-FFF2-40B4-BE49-F238E27FC236}">
                  <a16:creationId xmlns:a16="http://schemas.microsoft.com/office/drawing/2014/main" xmlns="" id="{EEC19CF9-0C5F-9E45-9D4E-76F6A9898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1905"/>
              <a:ext cx="220" cy="20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chemeClr val="bg2"/>
                  </a:solidFill>
                </a:rPr>
                <a:t>3</a:t>
              </a:r>
            </a:p>
          </p:txBody>
        </p:sp>
      </p:grp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DBBC7D60-CDA5-5B4D-B9D7-4BD2370E8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214" y="915997"/>
            <a:ext cx="8603317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800" b="1" u="sng" dirty="0">
                <a:solidFill>
                  <a:srgbClr val="990000"/>
                </a:solidFill>
              </a:rPr>
              <a:t>Step 3</a:t>
            </a:r>
            <a:r>
              <a:rPr kumimoji="0" lang="en-US" altLang="zh-CN" sz="2800" b="1" dirty="0">
                <a:solidFill>
                  <a:srgbClr val="990000"/>
                </a:solidFill>
              </a:rPr>
              <a:t>: Acquisition of  Purine atoms C4, C5, and N7</a:t>
            </a:r>
          </a:p>
        </p:txBody>
      </p:sp>
    </p:spTree>
    <p:extLst>
      <p:ext uri="{BB962C8B-B14F-4D97-AF65-F5344CB8AC3E}">
        <p14:creationId xmlns:p14="http://schemas.microsoft.com/office/powerpoint/2010/main" val="106851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1818</Words>
  <Application>Microsoft Office PowerPoint</Application>
  <PresentationFormat>Widescreen</PresentationFormat>
  <Paragraphs>350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Calibri Light</vt:lpstr>
      <vt:lpstr>楷体_GB2312</vt:lpstr>
      <vt:lpstr>新細明體</vt:lpstr>
      <vt:lpstr>Times</vt:lpstr>
      <vt:lpstr>Times New Roman</vt:lpstr>
      <vt:lpstr>Wingdings</vt:lpstr>
      <vt:lpstr>等线</vt:lpstr>
      <vt:lpstr>等线 Light</vt:lpstr>
      <vt:lpstr>Office Theme</vt:lpstr>
      <vt:lpstr>ACD ChemSketch 2.0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Mangala Hegde 141700101</dc:creator>
  <cp:lastModifiedBy>GATE</cp:lastModifiedBy>
  <cp:revision>63</cp:revision>
  <dcterms:created xsi:type="dcterms:W3CDTF">2021-08-16T06:29:16Z</dcterms:created>
  <dcterms:modified xsi:type="dcterms:W3CDTF">2022-11-14T03:07:58Z</dcterms:modified>
</cp:coreProperties>
</file>