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416" r:id="rId3"/>
    <p:sldId id="421" r:id="rId4"/>
    <p:sldId id="422" r:id="rId5"/>
    <p:sldId id="423" r:id="rId6"/>
    <p:sldId id="418" r:id="rId7"/>
    <p:sldId id="417" r:id="rId8"/>
    <p:sldId id="424" r:id="rId9"/>
    <p:sldId id="419" r:id="rId10"/>
    <p:sldId id="425" r:id="rId11"/>
    <p:sldId id="420" r:id="rId12"/>
    <p:sldId id="430" r:id="rId13"/>
    <p:sldId id="426" r:id="rId14"/>
    <p:sldId id="427" r:id="rId15"/>
    <p:sldId id="428" r:id="rId16"/>
    <p:sldId id="429" r:id="rId17"/>
    <p:sldId id="402" r:id="rId18"/>
  </p:sldIdLst>
  <p:sldSz cx="12169775" cy="7200900"/>
  <p:notesSz cx="6858000" cy="9144000"/>
  <p:defaultTextStyle>
    <a:defPPr>
      <a:defRPr lang="en-US"/>
    </a:defPPr>
    <a:lvl1pPr marL="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694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389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0084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7789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3473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0168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863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3558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0" autoAdjust="0"/>
  </p:normalViewPr>
  <p:slideViewPr>
    <p:cSldViewPr>
      <p:cViewPr varScale="1">
        <p:scale>
          <a:sx n="83" d="100"/>
          <a:sy n="83" d="100"/>
        </p:scale>
        <p:origin x="-798" y="-78"/>
      </p:cViewPr>
      <p:guideLst>
        <p:guide orient="horz" pos="2268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16A87-F76D-43F7-8BD0-9867F8EAD6C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85800"/>
            <a:ext cx="5794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72CA1-510D-4144-AE2F-09A7AA44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4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1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72CA1-510D-4144-AE2F-09A7AA448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58" y="926495"/>
            <a:ext cx="9948791" cy="307238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5" y="4063118"/>
            <a:ext cx="8751877" cy="1457573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EE247D-7B7E-4C3E-A2A1-1C53783FACB6}" type="datetime1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5" y="392049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4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B27-B01C-4F9D-8921-E88D8ACC1D9D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8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5" y="800100"/>
            <a:ext cx="2319863" cy="5680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6" y="800100"/>
            <a:ext cx="7415957" cy="56807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6B74-2229-4D6C-8928-D6800E2F9D77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67BE-194B-4BB3-9F0C-C4D6660685BF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1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7" y="1232254"/>
            <a:ext cx="9948791" cy="3072384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2" y="4362246"/>
            <a:ext cx="8753111" cy="1431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947-1BF5-408E-AD86-AC84B0FCE7BD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90" y="422142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160269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160270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44E-D361-4730-A34F-6390B036095E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101587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857557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2098984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855288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2C94-0E62-4D89-A32F-45D3D0828BAF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A6C-AAFB-4B9C-A8E7-57ACACD82E62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5DA-6E4D-4207-8E15-A969105E6B1D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2" y="1152144"/>
            <a:ext cx="5202579" cy="4896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1683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8B28-75CD-4527-B3CD-F506723F2C88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123339"/>
            <a:ext cx="6087930" cy="504063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02437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6DDB-BCD7-446C-B129-77F268AE1E9E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40080"/>
            <a:ext cx="9857518" cy="142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8" y="2160270"/>
            <a:ext cx="9854874" cy="424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535022"/>
            <a:ext cx="232482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E7AD9AE4-ADFD-4AC8-81AE-CC9F3B26330E}" type="datetime1">
              <a:rPr lang="en-IN" smtClean="0">
                <a:solidFill>
                  <a:srgbClr val="AD84C6"/>
                </a:solidFill>
              </a:rPr>
              <a:t>03-11-2022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535022"/>
            <a:ext cx="4709174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4" y="6535022"/>
            <a:ext cx="1703107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57200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31887" y="2457450"/>
            <a:ext cx="10344150" cy="9604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 205: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&amp; Molecular Biology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198687" y="3219450"/>
            <a:ext cx="8153400" cy="1839913"/>
          </a:xfrm>
        </p:spPr>
        <p:txBody>
          <a:bodyPr>
            <a:normAutofit/>
          </a:bodyPr>
          <a:lstStyle/>
          <a:p>
            <a:pPr marL="45720" indent="0" algn="r">
              <a:buNone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-Prof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Siddhartha 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Ghosh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12887" y="3219450"/>
            <a:ext cx="906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10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687" y="1184404"/>
            <a:ext cx="1089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Explanation: 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algn="just"/>
            <a:endParaRPr lang="en-US" sz="2800" b="1" dirty="0" smtClean="0">
              <a:solidFill>
                <a:srgbClr val="0000FF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The </a:t>
            </a:r>
            <a:r>
              <a:rPr lang="en-US" sz="2800" dirty="0"/>
              <a:t>wobble (or third) base of the codon contributes to specificity, </a:t>
            </a:r>
            <a:r>
              <a:rPr lang="en-US" sz="2800" dirty="0" smtClean="0"/>
              <a:t>but because </a:t>
            </a:r>
            <a:r>
              <a:rPr lang="en-US" sz="2800" dirty="0"/>
              <a:t>it pairs only loosely with its corresponding base in the anticodon, </a:t>
            </a:r>
            <a:r>
              <a:rPr lang="en-US" sz="2800" dirty="0" smtClean="0"/>
              <a:t>it permits </a:t>
            </a:r>
            <a:r>
              <a:rPr lang="en-US" sz="2800" dirty="0"/>
              <a:t>rapid dissociation of the </a:t>
            </a:r>
            <a:r>
              <a:rPr lang="en-US" sz="2800" dirty="0" err="1"/>
              <a:t>tRNA</a:t>
            </a:r>
            <a:r>
              <a:rPr lang="en-US" sz="2800" dirty="0"/>
              <a:t> from its codon during </a:t>
            </a:r>
            <a:r>
              <a:rPr lang="en-US" sz="2800" dirty="0" smtClean="0"/>
              <a:t>protein synthesis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If </a:t>
            </a:r>
            <a:r>
              <a:rPr lang="en-US" sz="2800" dirty="0"/>
              <a:t>all three bases of a codon engaged in strong </a:t>
            </a:r>
            <a:r>
              <a:rPr lang="en-US" sz="2800" dirty="0" smtClean="0"/>
              <a:t>Watson-Crick pairing </a:t>
            </a:r>
            <a:r>
              <a:rPr lang="en-US" sz="2800" dirty="0"/>
              <a:t>with the three bases of the anticodon, </a:t>
            </a:r>
            <a:r>
              <a:rPr lang="en-US" sz="2800" dirty="0" err="1"/>
              <a:t>tRNAs</a:t>
            </a:r>
            <a:r>
              <a:rPr lang="en-US" sz="2800" dirty="0"/>
              <a:t> would dissociate </a:t>
            </a:r>
            <a:r>
              <a:rPr lang="en-US" sz="2800" dirty="0" smtClean="0"/>
              <a:t>too slowly </a:t>
            </a:r>
            <a:r>
              <a:rPr lang="en-US" sz="2800" dirty="0"/>
              <a:t>and this would limit the rate of protein synthesis. </a:t>
            </a:r>
            <a:endParaRPr lang="en-US" sz="2800" dirty="0" smtClean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Codon-anticodon </a:t>
            </a:r>
            <a:r>
              <a:rPr lang="en-US" sz="2800" dirty="0" smtClean="0"/>
              <a:t>interactions </a:t>
            </a:r>
            <a:r>
              <a:rPr lang="en-US" sz="2800" dirty="0"/>
              <a:t>balance the requirements for accuracy and speed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8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11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087" y="323850"/>
            <a:ext cx="113538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Genetic Code Is </a:t>
            </a:r>
            <a:r>
              <a:rPr lang="en-US" sz="2800" dirty="0" smtClean="0">
                <a:solidFill>
                  <a:srgbClr val="0000FF"/>
                </a:solidFill>
              </a:rPr>
              <a:t>Mutation-Resistant: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genetic code plays an interesting role in safeguarding the </a:t>
            </a:r>
            <a:r>
              <a:rPr lang="en-US" sz="2400" dirty="0" smtClean="0"/>
              <a:t>genomic integrity </a:t>
            </a:r>
            <a:r>
              <a:rPr lang="en-US" sz="2400" dirty="0"/>
              <a:t>of every living organism.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Evolution </a:t>
            </a:r>
            <a:r>
              <a:rPr lang="en-US" sz="2400" dirty="0"/>
              <a:t>did not produce a code in </a:t>
            </a:r>
            <a:r>
              <a:rPr lang="en-US" sz="2400" dirty="0" smtClean="0"/>
              <a:t>which codon </a:t>
            </a:r>
            <a:r>
              <a:rPr lang="en-US" sz="2400" dirty="0"/>
              <a:t>assignments appeared at random. Instead, the code is </a:t>
            </a:r>
            <a:r>
              <a:rPr lang="en-US" sz="2400" dirty="0" smtClean="0"/>
              <a:t>strikingly resistant </a:t>
            </a:r>
            <a:r>
              <a:rPr lang="en-US" sz="2400" dirty="0"/>
              <a:t>to the deleterious effects of the most common kinds of </a:t>
            </a:r>
            <a:r>
              <a:rPr lang="en-US" sz="2400" dirty="0" smtClean="0"/>
              <a:t>mutations —missense </a:t>
            </a:r>
            <a:r>
              <a:rPr lang="en-US" sz="2400" dirty="0"/>
              <a:t>mutations, in which a single new base pair replaces another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In the </a:t>
            </a:r>
            <a:r>
              <a:rPr lang="en-US" sz="2400" dirty="0"/>
              <a:t>third, or wobble, position of the codon, single base substitutions </a:t>
            </a:r>
            <a:r>
              <a:rPr lang="en-US" sz="2400" dirty="0" smtClean="0"/>
              <a:t>produce a </a:t>
            </a:r>
            <a:r>
              <a:rPr lang="en-US" sz="2400" dirty="0"/>
              <a:t>change in the encoded amino acid only about 25% of the time.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Most such changes </a:t>
            </a:r>
            <a:r>
              <a:rPr lang="en-US" sz="2400" dirty="0"/>
              <a:t>are thus silent mutations, in which the nucleotide is different but </a:t>
            </a:r>
            <a:r>
              <a:rPr lang="en-US" sz="2400" dirty="0" smtClean="0"/>
              <a:t>the encoded </a:t>
            </a:r>
            <a:r>
              <a:rPr lang="en-US" sz="2400" dirty="0"/>
              <a:t>amino acid remains the same.</a:t>
            </a:r>
          </a:p>
        </p:txBody>
      </p:sp>
    </p:spTree>
    <p:extLst>
      <p:ext uri="{BB962C8B-B14F-4D97-AF65-F5344CB8AC3E}">
        <p14:creationId xmlns:p14="http://schemas.microsoft.com/office/powerpoint/2010/main" val="10914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12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7" y="857249"/>
            <a:ext cx="4953000" cy="597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03287" y="323850"/>
            <a:ext cx="1028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NewRomanPS-BoldMT"/>
              </a:rPr>
              <a:t>Summary of the composition and mass of ribosomes </a:t>
            </a:r>
            <a:r>
              <a:rPr lang="en-US" sz="2400" b="1" dirty="0" smtClean="0">
                <a:solidFill>
                  <a:srgbClr val="0000FF"/>
                </a:solidFill>
                <a:latin typeface="TimesNewRomanPS-BoldMT"/>
              </a:rPr>
              <a:t>in </a:t>
            </a:r>
            <a:r>
              <a:rPr lang="en-IN" sz="2400" b="1" dirty="0" smtClean="0">
                <a:solidFill>
                  <a:srgbClr val="0000FF"/>
                </a:solidFill>
                <a:latin typeface="TimesNewRomanPS-BoldMT"/>
              </a:rPr>
              <a:t>bacteria </a:t>
            </a:r>
            <a:r>
              <a:rPr lang="en-IN" sz="2400" b="1" dirty="0">
                <a:solidFill>
                  <a:srgbClr val="0000FF"/>
                </a:solidFill>
                <a:latin typeface="TimesNewRomanPS-BoldMT"/>
              </a:rPr>
              <a:t>and </a:t>
            </a:r>
            <a:r>
              <a:rPr lang="en-IN" sz="2400" b="1" dirty="0" smtClean="0">
                <a:solidFill>
                  <a:srgbClr val="0000FF"/>
                </a:solidFill>
                <a:latin typeface="TimesNewRomanPS-BoldMT"/>
              </a:rPr>
              <a:t>eukaryotes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13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" y="247650"/>
            <a:ext cx="10972800" cy="670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1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14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687" y="323850"/>
            <a:ext cx="115062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An overview of the five stages of protein </a:t>
            </a:r>
            <a:r>
              <a:rPr lang="en-US" sz="2800" b="1" dirty="0" smtClean="0">
                <a:solidFill>
                  <a:srgbClr val="0000FF"/>
                </a:solidFill>
              </a:rPr>
              <a:t>synthesis</a:t>
            </a:r>
            <a:r>
              <a:rPr lang="en-US" sz="2800" b="1" dirty="0">
                <a:solidFill>
                  <a:srgbClr val="0000FF"/>
                </a:solidFill>
              </a:rPr>
              <a:t>: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1 The </a:t>
            </a:r>
            <a:r>
              <a:rPr lang="en-US" sz="2400" dirty="0" err="1" smtClean="0"/>
              <a:t>tRNAs</a:t>
            </a:r>
            <a:r>
              <a:rPr lang="en-US" sz="2400" dirty="0" smtClean="0"/>
              <a:t> </a:t>
            </a:r>
            <a:r>
              <a:rPr lang="en-US" sz="2400" dirty="0"/>
              <a:t>are </a:t>
            </a:r>
            <a:r>
              <a:rPr lang="en-US" sz="2400" dirty="0" err="1"/>
              <a:t>aminoacylated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2 </a:t>
            </a:r>
            <a:r>
              <a:rPr lang="en-US" sz="2400" dirty="0"/>
              <a:t>Translation is initiated when an mRNA and </a:t>
            </a:r>
            <a:r>
              <a:rPr lang="en-US" sz="2400" dirty="0" smtClean="0"/>
              <a:t>an </a:t>
            </a:r>
            <a:r>
              <a:rPr lang="en-US" sz="2400" dirty="0" err="1" smtClean="0"/>
              <a:t>aminoacylated</a:t>
            </a:r>
            <a:r>
              <a:rPr lang="en-US" sz="2400" dirty="0" smtClean="0"/>
              <a:t> </a:t>
            </a:r>
            <a:r>
              <a:rPr lang="en-US" sz="2400" dirty="0" err="1"/>
              <a:t>tRNA</a:t>
            </a:r>
            <a:r>
              <a:rPr lang="en-US" sz="2400" dirty="0"/>
              <a:t> are bound to </a:t>
            </a:r>
            <a:r>
              <a:rPr lang="en-US" sz="2400" dirty="0" smtClean="0"/>
              <a:t>the ribosome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3 </a:t>
            </a:r>
            <a:r>
              <a:rPr lang="en-US" sz="2400" dirty="0"/>
              <a:t>In elongation, </a:t>
            </a:r>
            <a:r>
              <a:rPr lang="en-US" sz="2400" dirty="0" smtClean="0"/>
              <a:t>the ribosome </a:t>
            </a:r>
            <a:r>
              <a:rPr lang="en-US" sz="2400" dirty="0"/>
              <a:t>moves along the mRNA, matching </a:t>
            </a:r>
            <a:r>
              <a:rPr lang="en-US" sz="2400" dirty="0" err="1"/>
              <a:t>tRNAs</a:t>
            </a:r>
            <a:r>
              <a:rPr lang="en-US" sz="2400" dirty="0"/>
              <a:t> to each codon </a:t>
            </a:r>
            <a:r>
              <a:rPr lang="en-US" sz="2400" dirty="0" smtClean="0"/>
              <a:t>and catalyzing </a:t>
            </a:r>
            <a:r>
              <a:rPr lang="en-US" sz="2400" dirty="0"/>
              <a:t>peptide bond formation.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4 </a:t>
            </a:r>
            <a:r>
              <a:rPr lang="en-US" sz="2400" dirty="0"/>
              <a:t>Translation is terminated at a </a:t>
            </a:r>
            <a:r>
              <a:rPr lang="en-US" sz="2400" dirty="0" smtClean="0"/>
              <a:t>stop codon</a:t>
            </a:r>
            <a:r>
              <a:rPr lang="en-US" sz="2400" dirty="0"/>
              <a:t>, and the ribosomal subunits are released and recycled for another </a:t>
            </a:r>
            <a:r>
              <a:rPr lang="en-US" sz="2400" dirty="0" smtClean="0"/>
              <a:t>round of </a:t>
            </a:r>
            <a:r>
              <a:rPr lang="en-US" sz="2400" dirty="0"/>
              <a:t>protein synthesis.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5 </a:t>
            </a:r>
            <a:r>
              <a:rPr lang="en-US" sz="2400" dirty="0"/>
              <a:t>Following synthesis, the protein must fold into </a:t>
            </a:r>
            <a:r>
              <a:rPr lang="en-US" sz="2400" dirty="0" smtClean="0"/>
              <a:t>its active </a:t>
            </a:r>
            <a:r>
              <a:rPr lang="en-US" sz="2400" dirty="0"/>
              <a:t>conformation and ribosome components are recycled. Most proteins </a:t>
            </a:r>
            <a:r>
              <a:rPr lang="en-US" sz="2400" dirty="0" smtClean="0"/>
              <a:t>are processed </a:t>
            </a:r>
            <a:r>
              <a:rPr lang="en-US" sz="2400" dirty="0"/>
              <a:t>after synthesis. Some amino acids may be removed; others </a:t>
            </a:r>
            <a:r>
              <a:rPr lang="en-US" sz="2400" dirty="0" smtClean="0"/>
              <a:t>can undergo </a:t>
            </a:r>
            <a:r>
              <a:rPr lang="en-US" sz="2400" dirty="0"/>
              <a:t>any of hundreds of known chemical modifications.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1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15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476250"/>
            <a:ext cx="5651499" cy="110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1543050"/>
            <a:ext cx="5486400" cy="5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4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16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823913"/>
            <a:ext cx="101631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8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087" y="2431098"/>
            <a:ext cx="1034415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03687" y="31432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17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683" y="476250"/>
            <a:ext cx="5531803" cy="64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3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487" y="676573"/>
            <a:ext cx="11049000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Codon Degeneracy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striking feature of the genetic code is that an amino acid may </a:t>
            </a:r>
            <a:r>
              <a:rPr lang="en-US" dirty="0" smtClean="0"/>
              <a:t>be specified </a:t>
            </a:r>
            <a:r>
              <a:rPr lang="en-US" dirty="0"/>
              <a:t>by more than one codon, so the code is described as degenerate.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does not suggest that the code is flawed: although an amino acid </a:t>
            </a:r>
            <a:r>
              <a:rPr lang="en-US" dirty="0" smtClean="0"/>
              <a:t>may have </a:t>
            </a:r>
            <a:r>
              <a:rPr lang="en-US" dirty="0"/>
              <a:t>two or more codons, each codon specifies only one amino acid.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The degeneracy </a:t>
            </a:r>
            <a:r>
              <a:rPr lang="en-US" dirty="0"/>
              <a:t>of the code is not uniform. Whereas methionine and </a:t>
            </a:r>
            <a:r>
              <a:rPr lang="en-US" dirty="0" smtClean="0"/>
              <a:t>tryptophan have </a:t>
            </a:r>
            <a:r>
              <a:rPr lang="en-US" dirty="0"/>
              <a:t>single codons, for example, three amino acids (</a:t>
            </a:r>
            <a:r>
              <a:rPr lang="en-US" dirty="0" err="1"/>
              <a:t>Arg</a:t>
            </a:r>
            <a:r>
              <a:rPr lang="en-US" dirty="0"/>
              <a:t>, </a:t>
            </a:r>
            <a:r>
              <a:rPr lang="en-US" dirty="0" err="1"/>
              <a:t>Leu</a:t>
            </a:r>
            <a:r>
              <a:rPr lang="en-US" dirty="0"/>
              <a:t>, </a:t>
            </a:r>
            <a:r>
              <a:rPr lang="en-US" dirty="0" err="1"/>
              <a:t>Ser</a:t>
            </a:r>
            <a:r>
              <a:rPr lang="en-US" dirty="0"/>
              <a:t>) have </a:t>
            </a:r>
            <a:r>
              <a:rPr lang="en-US" dirty="0" smtClean="0"/>
              <a:t>six codons</a:t>
            </a:r>
            <a:r>
              <a:rPr lang="en-US" dirty="0"/>
              <a:t>, five amino acids have four, isoleucine has three, and nine </a:t>
            </a:r>
            <a:r>
              <a:rPr lang="en-US" dirty="0" smtClean="0"/>
              <a:t>amino acids </a:t>
            </a:r>
            <a:r>
              <a:rPr lang="en-US" dirty="0"/>
              <a:t>have </a:t>
            </a:r>
            <a:r>
              <a:rPr lang="en-US" dirty="0" smtClean="0"/>
              <a:t>two. </a:t>
            </a:r>
          </a:p>
        </p:txBody>
      </p:sp>
    </p:spTree>
    <p:extLst>
      <p:ext uri="{BB962C8B-B14F-4D97-AF65-F5344CB8AC3E}">
        <p14:creationId xmlns:p14="http://schemas.microsoft.com/office/powerpoint/2010/main" val="11436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4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64" y="323850"/>
            <a:ext cx="5029200" cy="647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0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4287" y="3046452"/>
            <a:ext cx="9753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Wobble Allows Some </a:t>
            </a:r>
            <a:r>
              <a:rPr lang="en-US" sz="3600" dirty="0" err="1">
                <a:solidFill>
                  <a:srgbClr val="0000FF"/>
                </a:solidFill>
              </a:rPr>
              <a:t>tRNAs</a:t>
            </a:r>
            <a:r>
              <a:rPr lang="en-US" sz="3600" dirty="0">
                <a:solidFill>
                  <a:srgbClr val="0000FF"/>
                </a:solidFill>
              </a:rPr>
              <a:t> to Recognize More </a:t>
            </a:r>
            <a:r>
              <a:rPr lang="en-US" sz="3600" dirty="0" smtClean="0">
                <a:solidFill>
                  <a:srgbClr val="0000FF"/>
                </a:solidFill>
              </a:rPr>
              <a:t>than One </a:t>
            </a:r>
            <a:r>
              <a:rPr lang="en-US" sz="3600" dirty="0">
                <a:solidFill>
                  <a:srgbClr val="0000FF"/>
                </a:solidFill>
              </a:rPr>
              <a:t>Codon</a:t>
            </a:r>
            <a:endParaRPr lang="en-IN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6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7" y="1316434"/>
            <a:ext cx="5527116" cy="5486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287" y="476250"/>
            <a:ext cx="11353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FF"/>
                </a:solidFill>
              </a:rPr>
              <a:t>Pairing relationship of codon and anticodon</a:t>
            </a:r>
            <a:r>
              <a:rPr lang="en-US" dirty="0"/>
              <a:t>. </a:t>
            </a:r>
            <a:r>
              <a:rPr lang="en-US" b="1" dirty="0">
                <a:solidFill>
                  <a:srgbClr val="0000FF"/>
                </a:solidFill>
              </a:rPr>
              <a:t>(a) </a:t>
            </a:r>
            <a:r>
              <a:rPr lang="en-US" dirty="0" smtClean="0"/>
              <a:t>Alignment of </a:t>
            </a:r>
            <a:r>
              <a:rPr lang="en-US" dirty="0"/>
              <a:t>the two RNAs is antiparallel. The </a:t>
            </a:r>
            <a:r>
              <a:rPr lang="en-US" dirty="0" err="1"/>
              <a:t>tRNA</a:t>
            </a:r>
            <a:r>
              <a:rPr lang="en-US" dirty="0"/>
              <a:t> is shown in the </a:t>
            </a:r>
            <a:r>
              <a:rPr lang="en-US" dirty="0" smtClean="0"/>
              <a:t>traditional cloverleaf </a:t>
            </a:r>
            <a:r>
              <a:rPr lang="en-US" dirty="0"/>
              <a:t>configuration. </a:t>
            </a:r>
            <a:r>
              <a:rPr lang="en-US" b="1" dirty="0">
                <a:solidFill>
                  <a:srgbClr val="0000FF"/>
                </a:solidFill>
              </a:rPr>
              <a:t>(b) </a:t>
            </a:r>
            <a:r>
              <a:rPr lang="en-US" dirty="0"/>
              <a:t>Three different codon pairing relationships </a:t>
            </a:r>
            <a:r>
              <a:rPr lang="en-US" dirty="0" smtClean="0"/>
              <a:t>are possible </a:t>
            </a:r>
            <a:r>
              <a:rPr lang="en-US" dirty="0"/>
              <a:t>when the </a:t>
            </a:r>
            <a:r>
              <a:rPr lang="en-US" dirty="0" err="1"/>
              <a:t>tRNA</a:t>
            </a:r>
            <a:r>
              <a:rPr lang="en-US" dirty="0"/>
              <a:t> anticodon contains inosinate.</a:t>
            </a:r>
          </a:p>
        </p:txBody>
      </p:sp>
    </p:spTree>
    <p:extLst>
      <p:ext uri="{BB962C8B-B14F-4D97-AF65-F5344CB8AC3E}">
        <p14:creationId xmlns:p14="http://schemas.microsoft.com/office/powerpoint/2010/main" val="15822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7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287" y="704850"/>
            <a:ext cx="11125200" cy="613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first two bases of an mRNA codon always form strong </a:t>
            </a:r>
            <a:r>
              <a:rPr lang="en-US" dirty="0" smtClean="0"/>
              <a:t>Watson-Crick base </a:t>
            </a:r>
            <a:r>
              <a:rPr lang="en-US" dirty="0"/>
              <a:t>pairs with the corresponding bases of the </a:t>
            </a:r>
            <a:r>
              <a:rPr lang="en-US" dirty="0" err="1"/>
              <a:t>tRNA</a:t>
            </a:r>
            <a:r>
              <a:rPr lang="en-US" dirty="0"/>
              <a:t> anticodon </a:t>
            </a:r>
            <a:r>
              <a:rPr lang="en-US" dirty="0" smtClean="0"/>
              <a:t>and confer </a:t>
            </a:r>
            <a:r>
              <a:rPr lang="en-US" dirty="0"/>
              <a:t>most of the coding specificity.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The first base of the anticodon (reading in the 5′→3′ direction; this </a:t>
            </a:r>
            <a:r>
              <a:rPr lang="en-US" dirty="0" smtClean="0"/>
              <a:t>pairs with </a:t>
            </a:r>
            <a:r>
              <a:rPr lang="en-US" dirty="0"/>
              <a:t>the third base of the codon) determines the number of </a:t>
            </a:r>
            <a:r>
              <a:rPr lang="en-US" dirty="0" smtClean="0"/>
              <a:t>codons recognized </a:t>
            </a:r>
            <a:r>
              <a:rPr lang="en-US" dirty="0"/>
              <a:t>by the </a:t>
            </a:r>
            <a:r>
              <a:rPr lang="en-US" dirty="0" err="1"/>
              <a:t>tRNA</a:t>
            </a:r>
            <a:r>
              <a:rPr lang="en-US" dirty="0"/>
              <a:t>. When the first base of the anticodon is </a:t>
            </a:r>
            <a:r>
              <a:rPr lang="en-US" dirty="0">
                <a:solidFill>
                  <a:srgbClr val="0000FF"/>
                </a:solidFill>
              </a:rPr>
              <a:t>C or </a:t>
            </a:r>
            <a:r>
              <a:rPr lang="en-US" dirty="0" smtClean="0">
                <a:solidFill>
                  <a:srgbClr val="0000FF"/>
                </a:solidFill>
              </a:rPr>
              <a:t>A, </a:t>
            </a:r>
            <a:r>
              <a:rPr lang="en-US" dirty="0" smtClean="0"/>
              <a:t>base </a:t>
            </a:r>
            <a:r>
              <a:rPr lang="en-US" dirty="0"/>
              <a:t>pairing is specific and only one codon is recognized by that </a:t>
            </a:r>
            <a:r>
              <a:rPr lang="en-US" dirty="0" err="1" smtClean="0"/>
              <a:t>tRNA</a:t>
            </a:r>
            <a:r>
              <a:rPr lang="en-US" dirty="0" smtClean="0"/>
              <a:t>. When </a:t>
            </a:r>
            <a:r>
              <a:rPr lang="en-US" dirty="0"/>
              <a:t>the first base is </a:t>
            </a:r>
            <a:r>
              <a:rPr lang="en-US" dirty="0">
                <a:solidFill>
                  <a:srgbClr val="0000FF"/>
                </a:solidFill>
              </a:rPr>
              <a:t>U or G, </a:t>
            </a:r>
            <a:r>
              <a:rPr lang="en-US" dirty="0"/>
              <a:t>binding is less specific and two </a:t>
            </a:r>
            <a:r>
              <a:rPr lang="en-US" dirty="0" smtClean="0"/>
              <a:t>different codons </a:t>
            </a:r>
            <a:r>
              <a:rPr lang="en-US" dirty="0"/>
              <a:t>may be read. When inosine (I) is the first (wobble) nucleotide </a:t>
            </a:r>
            <a:r>
              <a:rPr lang="en-US" dirty="0" smtClean="0"/>
              <a:t>of an </a:t>
            </a:r>
            <a:r>
              <a:rPr lang="en-US" dirty="0"/>
              <a:t>anticodon, three different codons can be recognized—the </a:t>
            </a:r>
            <a:r>
              <a:rPr lang="en-US" dirty="0" smtClean="0"/>
              <a:t>maximum number </a:t>
            </a:r>
            <a:r>
              <a:rPr lang="en-US" dirty="0"/>
              <a:t>for any </a:t>
            </a:r>
            <a:r>
              <a:rPr lang="en-US" dirty="0" err="1"/>
              <a:t>tRNA</a:t>
            </a:r>
            <a:r>
              <a:rPr lang="en-US" dirty="0"/>
              <a:t>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an amino acid is specified by several different codons, the </a:t>
            </a:r>
            <a:r>
              <a:rPr lang="en-US" dirty="0" smtClean="0"/>
              <a:t>codons that </a:t>
            </a:r>
            <a:r>
              <a:rPr lang="en-US" dirty="0"/>
              <a:t>differ in either of the first two bases require different </a:t>
            </a:r>
            <a:r>
              <a:rPr lang="en-US" dirty="0" err="1"/>
              <a:t>tRNAs</a:t>
            </a:r>
            <a:r>
              <a:rPr lang="en-US" dirty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minimum of </a:t>
            </a:r>
            <a:r>
              <a:rPr lang="en-US" dirty="0">
                <a:solidFill>
                  <a:srgbClr val="0000FF"/>
                </a:solidFill>
              </a:rPr>
              <a:t>32 </a:t>
            </a:r>
            <a:r>
              <a:rPr lang="en-US" dirty="0" err="1">
                <a:solidFill>
                  <a:srgbClr val="0000FF"/>
                </a:solidFill>
              </a:rPr>
              <a:t>tRNAs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are required to translate all </a:t>
            </a:r>
            <a:r>
              <a:rPr lang="en-US" dirty="0">
                <a:solidFill>
                  <a:srgbClr val="0000FF"/>
                </a:solidFill>
              </a:rPr>
              <a:t>61 codons </a:t>
            </a:r>
            <a:r>
              <a:rPr lang="en-US" dirty="0"/>
              <a:t>(31 </a:t>
            </a:r>
            <a:r>
              <a:rPr lang="en-US" dirty="0" smtClean="0"/>
              <a:t>to encode </a:t>
            </a:r>
            <a:r>
              <a:rPr lang="en-US" dirty="0"/>
              <a:t>the amino acids, 1 for initiation).</a:t>
            </a:r>
          </a:p>
        </p:txBody>
      </p:sp>
    </p:spTree>
    <p:extLst>
      <p:ext uri="{BB962C8B-B14F-4D97-AF65-F5344CB8AC3E}">
        <p14:creationId xmlns:p14="http://schemas.microsoft.com/office/powerpoint/2010/main" val="1606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8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687" y="2526209"/>
            <a:ext cx="1059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Q. How the Wobble </a:t>
            </a:r>
            <a:r>
              <a:rPr lang="en-US" sz="3200" b="1" dirty="0">
                <a:solidFill>
                  <a:srgbClr val="0000FF"/>
                </a:solidFill>
              </a:rPr>
              <a:t>Base </a:t>
            </a:r>
            <a:r>
              <a:rPr lang="en-US" sz="3200" b="1" dirty="0" smtClean="0">
                <a:solidFill>
                  <a:srgbClr val="0000FF"/>
                </a:solidFill>
              </a:rPr>
              <a:t>of the Anticodon Determines the Number of Codons </a:t>
            </a:r>
            <a:r>
              <a:rPr lang="en-US" sz="3200" b="1" dirty="0">
                <a:solidFill>
                  <a:srgbClr val="0000FF"/>
                </a:solidFill>
              </a:rPr>
              <a:t>a </a:t>
            </a:r>
            <a:r>
              <a:rPr lang="en-US" sz="3200" b="1" dirty="0" err="1" smtClean="0">
                <a:solidFill>
                  <a:srgbClr val="0000FF"/>
                </a:solidFill>
              </a:rPr>
              <a:t>tRNA</a:t>
            </a:r>
            <a:r>
              <a:rPr lang="en-US" sz="3200" b="1" dirty="0" smtClean="0">
                <a:solidFill>
                  <a:srgbClr val="0000FF"/>
                </a:solidFill>
              </a:rPr>
              <a:t> Can Recognize?</a:t>
            </a:r>
            <a:endParaRPr lang="en-IN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9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487" y="5810250"/>
            <a:ext cx="1082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00FF"/>
                </a:solidFill>
              </a:rPr>
              <a:t>X and </a:t>
            </a:r>
            <a:r>
              <a:rPr lang="en-US" sz="2400" b="1" dirty="0">
                <a:solidFill>
                  <a:srgbClr val="0000FF"/>
                </a:solidFill>
              </a:rPr>
              <a:t>Y denote bases complementary to and capable of strong </a:t>
            </a:r>
            <a:r>
              <a:rPr lang="en-US" sz="2400" b="1" dirty="0" smtClean="0">
                <a:solidFill>
                  <a:srgbClr val="0000FF"/>
                </a:solidFill>
              </a:rPr>
              <a:t>Watson- Crick </a:t>
            </a:r>
            <a:r>
              <a:rPr lang="en-US" sz="2400" b="1" dirty="0">
                <a:solidFill>
                  <a:srgbClr val="0000FF"/>
                </a:solidFill>
              </a:rPr>
              <a:t>base pairing with X′ and Y′, respectively. Wobble bases–in the </a:t>
            </a:r>
            <a:r>
              <a:rPr lang="en-US" sz="2400" b="1" dirty="0" smtClean="0">
                <a:solidFill>
                  <a:srgbClr val="0000FF"/>
                </a:solidFill>
              </a:rPr>
              <a:t>3′ position </a:t>
            </a:r>
            <a:r>
              <a:rPr lang="en-US" sz="2400" b="1" dirty="0">
                <a:solidFill>
                  <a:srgbClr val="0000FF"/>
                </a:solidFill>
              </a:rPr>
              <a:t>of codons and 5′ position of anticodons—are shaded in white.</a:t>
            </a:r>
            <a:endParaRPr lang="en-IN" sz="2400" b="1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7" y="485775"/>
            <a:ext cx="5791200" cy="540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0887" y="628650"/>
            <a:ext cx="1176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Answer</a:t>
            </a:r>
            <a:r>
              <a:rPr lang="en-US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6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4ebcef1e91cfe62b94660ebba8eb4552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cc58b206066c8991a38d256a35082960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BA657D-E71A-41D7-83A0-C99F24D1D282}"/>
</file>

<file path=customXml/itemProps2.xml><?xml version="1.0" encoding="utf-8"?>
<ds:datastoreItem xmlns:ds="http://schemas.openxmlformats.org/officeDocument/2006/customXml" ds:itemID="{D1DCEB15-0469-4FD3-AC1C-ED2480886397}"/>
</file>

<file path=customXml/itemProps3.xml><?xml version="1.0" encoding="utf-8"?>
<ds:datastoreItem xmlns:ds="http://schemas.openxmlformats.org/officeDocument/2006/customXml" ds:itemID="{9E6EC6A1-F568-4843-8F79-E104419D64D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4489</TotalTime>
  <Words>801</Words>
  <Application>Microsoft Office PowerPoint</Application>
  <PresentationFormat>Custom</PresentationFormat>
  <Paragraphs>53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1_Basis</vt:lpstr>
      <vt:lpstr>BT 205: Cell &amp; Molecular Biology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 601: Analytical Biotechnology</dc:title>
  <dc:creator>ACER</dc:creator>
  <cp:lastModifiedBy>User</cp:lastModifiedBy>
  <cp:revision>407</cp:revision>
  <dcterms:created xsi:type="dcterms:W3CDTF">2006-08-16T00:00:00Z</dcterms:created>
  <dcterms:modified xsi:type="dcterms:W3CDTF">2022-11-03T04:06:10Z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