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418" r:id="rId3"/>
    <p:sldId id="403" r:id="rId4"/>
    <p:sldId id="410" r:id="rId5"/>
    <p:sldId id="409" r:id="rId6"/>
    <p:sldId id="419" r:id="rId7"/>
    <p:sldId id="420" r:id="rId8"/>
    <p:sldId id="421" r:id="rId9"/>
    <p:sldId id="406" r:id="rId10"/>
    <p:sldId id="404" r:id="rId11"/>
    <p:sldId id="405" r:id="rId12"/>
    <p:sldId id="407" r:id="rId13"/>
    <p:sldId id="408" r:id="rId14"/>
    <p:sldId id="422" r:id="rId15"/>
    <p:sldId id="423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24" r:id="rId24"/>
    <p:sldId id="402" r:id="rId25"/>
  </p:sldIdLst>
  <p:sldSz cx="12169775" cy="7200900"/>
  <p:notesSz cx="6858000" cy="9144000"/>
  <p:defaultTextStyle>
    <a:defPPr>
      <a:defRPr lang="en-US"/>
    </a:defPPr>
    <a:lvl1pPr marL="0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66947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33895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700842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67789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834737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401685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968632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535580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68">
          <p15:clr>
            <a:srgbClr val="A4A3A4"/>
          </p15:clr>
        </p15:guide>
        <p15:guide id="2" pos="38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0" autoAdjust="0"/>
  </p:normalViewPr>
  <p:slideViewPr>
    <p:cSldViewPr>
      <p:cViewPr varScale="1">
        <p:scale>
          <a:sx n="83" d="100"/>
          <a:sy n="83" d="100"/>
        </p:scale>
        <p:origin x="-798" y="-78"/>
      </p:cViewPr>
      <p:guideLst>
        <p:guide orient="horz" pos="2268"/>
        <p:guide pos="38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39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16A87-F76D-43F7-8BD0-9867F8EAD6C8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1813" y="685800"/>
            <a:ext cx="57943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72CA1-510D-4144-AE2F-09A7AA44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4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3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26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68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10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51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93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36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72CA1-510D-4144-AE2F-09A7AA448E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4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0720" y="256034"/>
            <a:ext cx="11703267" cy="6696836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7958" y="926495"/>
            <a:ext cx="9948791" cy="3072384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6415" y="4063118"/>
            <a:ext cx="8751877" cy="1457573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EE247D-7B7E-4C3E-A2A1-1C53783FACB6}" type="datetime1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074A4C1-B6A3-48F9-96CB-E28B2C288FB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5055" y="3920490"/>
            <a:ext cx="82145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34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7B27-B01C-4F9D-8921-E88D8ACC1D9D}" type="datetime1">
              <a:rPr lang="en-IN" smtClean="0">
                <a:solidFill>
                  <a:srgbClr val="AD84C6"/>
                </a:solidFill>
              </a:rPr>
              <a:t>10-11-2022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88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8995" y="800100"/>
            <a:ext cx="2319863" cy="56807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0916" y="800100"/>
            <a:ext cx="7415957" cy="56807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6B74-2229-4D6C-8928-D6800E2F9D77}" type="datetime1">
              <a:rPr lang="en-IN" smtClean="0">
                <a:solidFill>
                  <a:srgbClr val="AD84C6"/>
                </a:solidFill>
              </a:rPr>
              <a:t>10-11-2022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51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67BE-194B-4BB3-9F0C-C4D6660685BF}" type="datetime1">
              <a:rPr lang="en-IN" smtClean="0">
                <a:solidFill>
                  <a:srgbClr val="AD84C6"/>
                </a:solidFill>
              </a:rPr>
              <a:t>10-11-2022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01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407" y="1232254"/>
            <a:ext cx="9948791" cy="3072384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6812" y="4362246"/>
            <a:ext cx="8753111" cy="1431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E947-1BF5-408E-AD86-AC84B0FCE7BD}" type="datetime1">
              <a:rPr lang="en-IN" smtClean="0">
                <a:solidFill>
                  <a:srgbClr val="AD84C6"/>
                </a:solidFill>
              </a:rPr>
              <a:t>10-11-2022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77590" y="4221428"/>
            <a:ext cx="821459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6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0917" y="2160269"/>
            <a:ext cx="4746212" cy="422452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6187" y="2160270"/>
            <a:ext cx="4746212" cy="422452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744E-D361-4730-A34F-6390B036095E}" type="datetime1">
              <a:rPr lang="en-IN" smtClean="0">
                <a:solidFill>
                  <a:srgbClr val="AD84C6"/>
                </a:solidFill>
              </a:rPr>
              <a:t>10-11-2022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28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917" y="2101587"/>
            <a:ext cx="4746212" cy="81610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0917" y="2857557"/>
            <a:ext cx="4746212" cy="35524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7745" y="2098984"/>
            <a:ext cx="4746212" cy="81610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7745" y="2855288"/>
            <a:ext cx="4746212" cy="35524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2C94-0E62-4D89-A32F-45D3D0828BAF}" type="datetime1">
              <a:rPr lang="en-IN" smtClean="0">
                <a:solidFill>
                  <a:srgbClr val="AD84C6"/>
                </a:solidFill>
              </a:rPr>
              <a:t>10-11-2022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29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FA6C-AAFB-4B9C-A8E7-57ACACD82E62}" type="datetime1">
              <a:rPr lang="en-IN" smtClean="0">
                <a:solidFill>
                  <a:srgbClr val="AD84C6"/>
                </a:solidFill>
              </a:rPr>
              <a:t>10-11-2022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3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C5DA-6E4D-4207-8E15-A969105E6B1D}" type="datetime1">
              <a:rPr lang="en-IN" smtClean="0">
                <a:solidFill>
                  <a:srgbClr val="AD84C6"/>
                </a:solidFill>
              </a:rPr>
              <a:t>10-11-2022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2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917" y="1152144"/>
            <a:ext cx="3924752" cy="1824228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1492" y="1152144"/>
            <a:ext cx="5202579" cy="4896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917" y="2976372"/>
            <a:ext cx="3924752" cy="31683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8B28-75CD-4527-B3CD-F506723F2C88}" type="datetime1">
              <a:rPr lang="en-IN" smtClean="0">
                <a:solidFill>
                  <a:srgbClr val="AD84C6"/>
                </a:solidFill>
              </a:rPr>
              <a:t>10-11-2022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06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917" y="1152144"/>
            <a:ext cx="3924752" cy="1824228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03380" y="1123339"/>
            <a:ext cx="6087930" cy="504063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917" y="2976372"/>
            <a:ext cx="3924752" cy="302437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6DDB-BCD7-446C-B129-77F268AE1E9E}" type="datetime1">
              <a:rPr lang="en-IN" smtClean="0">
                <a:solidFill>
                  <a:srgbClr val="AD84C6"/>
                </a:solidFill>
              </a:rPr>
              <a:t>10-11-2022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57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0720" y="256034"/>
            <a:ext cx="11703267" cy="66968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0916" y="640080"/>
            <a:ext cx="9857518" cy="1424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918" y="2160270"/>
            <a:ext cx="9854874" cy="4240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0913" y="6535022"/>
            <a:ext cx="2324828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defTabSz="457200"/>
            <a:fld id="{E7AD9AE4-ADFD-4AC8-81AE-CC9F3B26330E}" type="datetime1">
              <a:rPr lang="en-IN" smtClean="0">
                <a:solidFill>
                  <a:srgbClr val="AD84C6"/>
                </a:solidFill>
              </a:rPr>
              <a:t>10-11-2022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1949" y="6535022"/>
            <a:ext cx="4709174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defTabSz="457200"/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2524" y="6535022"/>
            <a:ext cx="1703107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defTabSz="457200"/>
            <a:fld id="{6074A4C1-B6A3-48F9-96CB-E28B2C288FB0}" type="slidenum">
              <a:rPr lang="en-IN" smtClean="0">
                <a:solidFill>
                  <a:srgbClr val="AD84C6"/>
                </a:solidFill>
              </a:rPr>
              <a:pPr defTabSz="457200"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75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131887" y="2457450"/>
            <a:ext cx="10344150" cy="960438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BT 205: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Cell &amp; Molecular Biology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4294967295"/>
          </p:nvPr>
        </p:nvSpPr>
        <p:spPr>
          <a:xfrm>
            <a:off x="2198687" y="3219450"/>
            <a:ext cx="8153400" cy="1839913"/>
          </a:xfrm>
        </p:spPr>
        <p:txBody>
          <a:bodyPr>
            <a:normAutofit/>
          </a:bodyPr>
          <a:lstStyle/>
          <a:p>
            <a:pPr marL="45720" indent="0" algn="r">
              <a:buNone/>
            </a:pPr>
            <a:r>
              <a:rPr lang="en-US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-Prof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Siddhartha </a:t>
            </a:r>
            <a:r>
              <a:rPr lang="en-US" sz="28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Sankar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Ghosh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12887" y="3219450"/>
            <a:ext cx="906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74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10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487" y="868680"/>
            <a:ext cx="4884309" cy="597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46287" y="400050"/>
            <a:ext cx="77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Disruption of peptide bond formation by </a:t>
            </a:r>
            <a:r>
              <a:rPr lang="en-US" sz="2400" b="1" dirty="0" err="1" smtClean="0">
                <a:solidFill>
                  <a:srgbClr val="0000FF"/>
                </a:solidFill>
              </a:rPr>
              <a:t>puromycin</a:t>
            </a:r>
            <a:endParaRPr lang="en-IN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49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11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1100138"/>
            <a:ext cx="799147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46287" y="400050"/>
            <a:ext cx="77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Disruption of peptide bond formation by </a:t>
            </a:r>
            <a:r>
              <a:rPr lang="en-US" sz="2400" b="1" dirty="0" err="1" smtClean="0">
                <a:solidFill>
                  <a:srgbClr val="0000FF"/>
                </a:solidFill>
              </a:rPr>
              <a:t>puromycin</a:t>
            </a:r>
            <a:endParaRPr lang="en-IN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7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60487" y="2200067"/>
            <a:ext cx="8991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00FF"/>
                </a:solidFill>
              </a:rPr>
              <a:t>Answer: </a:t>
            </a:r>
            <a:r>
              <a:rPr lang="en-US" sz="2400" dirty="0" smtClean="0"/>
              <a:t>Diphtheria </a:t>
            </a:r>
            <a:r>
              <a:rPr lang="en-US" sz="2400" dirty="0"/>
              <a:t>toxin (</a:t>
            </a:r>
            <a:r>
              <a:rPr lang="en-US" sz="2400" dirty="0" err="1"/>
              <a:t>Mr</a:t>
            </a:r>
            <a:r>
              <a:rPr lang="en-US" sz="2400" dirty="0"/>
              <a:t> </a:t>
            </a:r>
            <a:r>
              <a:rPr lang="en-US" sz="2400" dirty="0" smtClean="0"/>
              <a:t>58,330) catalyzes </a:t>
            </a:r>
            <a:r>
              <a:rPr lang="en-US" sz="2400" dirty="0"/>
              <a:t>the ADP-</a:t>
            </a:r>
            <a:r>
              <a:rPr lang="en-US" sz="2400" dirty="0" err="1"/>
              <a:t>ribosylation</a:t>
            </a:r>
            <a:r>
              <a:rPr lang="en-US" sz="2400" dirty="0"/>
              <a:t> of </a:t>
            </a:r>
            <a:r>
              <a:rPr lang="en-US" sz="2400" dirty="0" smtClean="0"/>
              <a:t>a </a:t>
            </a:r>
            <a:r>
              <a:rPr lang="en-US" sz="2400" dirty="0"/>
              <a:t>modified </a:t>
            </a:r>
            <a:r>
              <a:rPr lang="en-US" sz="2400" dirty="0" err="1" smtClean="0"/>
              <a:t>histidine</a:t>
            </a:r>
            <a:r>
              <a:rPr lang="en-US" sz="2400" dirty="0" smtClean="0"/>
              <a:t> </a:t>
            </a:r>
            <a:r>
              <a:rPr lang="en-US" sz="2400" dirty="0" smtClean="0"/>
              <a:t>residue </a:t>
            </a:r>
            <a:r>
              <a:rPr lang="en-US" sz="2400" dirty="0"/>
              <a:t>of eukaryotic elongation factor </a:t>
            </a:r>
            <a:r>
              <a:rPr lang="en-US" sz="2400" b="1" dirty="0">
                <a:solidFill>
                  <a:srgbClr val="0000FF"/>
                </a:solidFill>
              </a:rPr>
              <a:t>eEF2, </a:t>
            </a:r>
            <a:r>
              <a:rPr lang="en-US" sz="2400" dirty="0"/>
              <a:t>thereby inactivating it.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08087" y="1085850"/>
            <a:ext cx="746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Q. </a:t>
            </a:r>
            <a:r>
              <a:rPr lang="en-US" sz="2400" b="1" dirty="0" smtClean="0"/>
              <a:t>How does </a:t>
            </a:r>
            <a:r>
              <a:rPr lang="en-US" sz="2400" b="1" dirty="0" err="1" smtClean="0"/>
              <a:t>Diptharia</a:t>
            </a:r>
            <a:r>
              <a:rPr lang="en-US" sz="2400" b="1" dirty="0" smtClean="0"/>
              <a:t> Toxin block protein Synthesis?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0255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13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8087" y="552450"/>
            <a:ext cx="746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Q. </a:t>
            </a:r>
            <a:r>
              <a:rPr lang="en-US" sz="2400" b="1" dirty="0" smtClean="0"/>
              <a:t>How does Ricin block protein Synthesis?</a:t>
            </a:r>
            <a:endParaRPr lang="en-IN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827087" y="1543050"/>
            <a:ext cx="10744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00FF"/>
                </a:solidFill>
              </a:rPr>
              <a:t>Answer: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Ricin (</a:t>
            </a:r>
            <a:r>
              <a:rPr lang="en-US" sz="2400" dirty="0" err="1" smtClean="0"/>
              <a:t>Mr</a:t>
            </a:r>
            <a:r>
              <a:rPr lang="en-US" sz="2400" dirty="0" smtClean="0"/>
              <a:t> </a:t>
            </a:r>
            <a:r>
              <a:rPr lang="en-US" sz="2400" dirty="0"/>
              <a:t>29,895), an extremely toxic protein of the castor bean, inactivates the </a:t>
            </a:r>
            <a:r>
              <a:rPr lang="en-US" sz="2400" dirty="0" smtClean="0"/>
              <a:t>60S subunit </a:t>
            </a:r>
            <a:r>
              <a:rPr lang="en-US" sz="2400" dirty="0"/>
              <a:t>of eukaryotic ribosomes by </a:t>
            </a:r>
            <a:r>
              <a:rPr lang="en-US" sz="2400" dirty="0" err="1"/>
              <a:t>depurinating</a:t>
            </a:r>
            <a:r>
              <a:rPr lang="en-US" sz="2400" dirty="0"/>
              <a:t> a specific adenosine </a:t>
            </a:r>
            <a:r>
              <a:rPr lang="en-US" sz="2400" dirty="0" smtClean="0"/>
              <a:t>residue in </a:t>
            </a:r>
            <a:r>
              <a:rPr lang="en-US" sz="2400" dirty="0"/>
              <a:t>28S </a:t>
            </a:r>
            <a:r>
              <a:rPr lang="en-US" sz="2400" dirty="0" err="1"/>
              <a:t>rRNA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Ricin </a:t>
            </a:r>
            <a:r>
              <a:rPr lang="en-US" sz="2400" dirty="0"/>
              <a:t>was used in the infamous 1978 murder of </a:t>
            </a:r>
            <a:r>
              <a:rPr lang="en-US" sz="2400" i="1" dirty="0"/>
              <a:t>BBC </a:t>
            </a:r>
            <a:r>
              <a:rPr lang="en-US" sz="2400" i="1" dirty="0" smtClean="0"/>
              <a:t>journalist </a:t>
            </a:r>
            <a:r>
              <a:rPr lang="en-US" sz="2400" dirty="0" smtClean="0"/>
              <a:t>and </a:t>
            </a:r>
            <a:r>
              <a:rPr lang="en-US" sz="2400" dirty="0"/>
              <a:t>Bulgarian dissident </a:t>
            </a:r>
            <a:r>
              <a:rPr lang="en-US" sz="2400" dirty="0" err="1"/>
              <a:t>Georgi</a:t>
            </a:r>
            <a:r>
              <a:rPr lang="en-US" sz="2400" dirty="0"/>
              <a:t> Markov, presumably by the Bulgarian </a:t>
            </a:r>
            <a:r>
              <a:rPr lang="en-US" sz="2400" dirty="0" smtClean="0"/>
              <a:t>secret police</a:t>
            </a:r>
            <a:r>
              <a:rPr lang="en-US" sz="2400" dirty="0"/>
              <a:t>. Using a syringe hidden at the end of an umbrella, a member of </a:t>
            </a:r>
            <a:r>
              <a:rPr lang="en-US" sz="2400" dirty="0" smtClean="0"/>
              <a:t>the secret </a:t>
            </a:r>
            <a:r>
              <a:rPr lang="en-US" sz="2400" dirty="0"/>
              <a:t>police injected Markov in the leg with a ricin-infused pellet. He </a:t>
            </a:r>
            <a:r>
              <a:rPr lang="en-US" sz="2400" dirty="0" smtClean="0"/>
              <a:t>died four </a:t>
            </a:r>
            <a:r>
              <a:rPr lang="en-US" sz="2400" dirty="0"/>
              <a:t>days later.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1461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14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08087" y="552450"/>
            <a:ext cx="1028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Newly Synthesized Polypeptide </a:t>
            </a:r>
            <a:r>
              <a:rPr lang="en-US" sz="2400" b="1" dirty="0" smtClean="0">
                <a:solidFill>
                  <a:srgbClr val="0000FF"/>
                </a:solidFill>
              </a:rPr>
              <a:t>Chains Undergo </a:t>
            </a:r>
            <a:r>
              <a:rPr lang="en-US" sz="2400" b="1" dirty="0">
                <a:solidFill>
                  <a:srgbClr val="0000FF"/>
                </a:solidFill>
              </a:rPr>
              <a:t>Folding and Processing</a:t>
            </a:r>
            <a:endParaRPr lang="en-IN" sz="2400" b="1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3287" y="1619250"/>
            <a:ext cx="10668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*</a:t>
            </a:r>
            <a:r>
              <a:rPr lang="en-US" sz="2400" b="1" dirty="0" smtClean="0"/>
              <a:t>Amino-Terminal </a:t>
            </a:r>
            <a:r>
              <a:rPr lang="en-US" sz="2400" b="1" dirty="0"/>
              <a:t>and Carboxyl-Terminal </a:t>
            </a:r>
            <a:r>
              <a:rPr lang="en-US" sz="2400" b="1" dirty="0" smtClean="0"/>
              <a:t>Modifications:</a:t>
            </a:r>
          </a:p>
          <a:p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/>
              <a:t>The first residue inserted in all polypeptides is </a:t>
            </a:r>
            <a:r>
              <a:rPr lang="en-US" sz="2400" dirty="0" smtClean="0"/>
              <a:t>N-</a:t>
            </a:r>
            <a:r>
              <a:rPr lang="en-US" sz="2400" dirty="0" err="1" smtClean="0"/>
              <a:t>formylmethionine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b="1" dirty="0" smtClean="0"/>
              <a:t>*Loss </a:t>
            </a:r>
            <a:r>
              <a:rPr lang="en-US" sz="2400" b="1" dirty="0"/>
              <a:t>of Signal </a:t>
            </a:r>
            <a:r>
              <a:rPr lang="en-US" sz="2400" b="1" dirty="0" smtClean="0"/>
              <a:t>Sequences:</a:t>
            </a:r>
          </a:p>
          <a:p>
            <a:endParaRPr lang="en-US" sz="2400" b="1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15 </a:t>
            </a:r>
            <a:r>
              <a:rPr lang="en-US" sz="2400" dirty="0" smtClean="0"/>
              <a:t>to 30 </a:t>
            </a:r>
            <a:r>
              <a:rPr lang="en-US" sz="2400" dirty="0"/>
              <a:t>residues at the amino-terminal end of some proteins play a role </a:t>
            </a:r>
            <a:r>
              <a:rPr lang="en-US" sz="2400" dirty="0" smtClean="0"/>
              <a:t>in directing </a:t>
            </a:r>
            <a:r>
              <a:rPr lang="en-US" sz="2400" dirty="0"/>
              <a:t>the protein to its ultimate destination in the cell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b="1" dirty="0" smtClean="0"/>
              <a:t>*Modification </a:t>
            </a:r>
            <a:r>
              <a:rPr lang="en-US" sz="2400" b="1" dirty="0"/>
              <a:t>of Individual Amino Acid </a:t>
            </a:r>
            <a:r>
              <a:rPr lang="en-US" sz="2400" b="1" dirty="0" smtClean="0"/>
              <a:t>Residues: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 </a:t>
            </a:r>
            <a:r>
              <a:rPr lang="en-US" sz="2400" dirty="0" smtClean="0"/>
              <a:t>The hydroxyl </a:t>
            </a:r>
            <a:r>
              <a:rPr lang="en-US" sz="2400" dirty="0"/>
              <a:t>groups of certain </a:t>
            </a:r>
            <a:r>
              <a:rPr lang="en-US" sz="2400" dirty="0" err="1"/>
              <a:t>Ser</a:t>
            </a:r>
            <a:r>
              <a:rPr lang="en-US" sz="2400" dirty="0"/>
              <a:t>, </a:t>
            </a:r>
            <a:r>
              <a:rPr lang="en-US" sz="2400" dirty="0" err="1"/>
              <a:t>Thr</a:t>
            </a:r>
            <a:r>
              <a:rPr lang="en-US" sz="2400" dirty="0"/>
              <a:t>, and Tyr residues of some proteins are</a:t>
            </a:r>
          </a:p>
          <a:p>
            <a:r>
              <a:rPr lang="en-IN" sz="2400" dirty="0"/>
              <a:t>enzymatically phosphorylated by ATP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6637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31887" y="1314450"/>
            <a:ext cx="10439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*Attachment </a:t>
            </a:r>
            <a:r>
              <a:rPr lang="en-US" sz="2400" b="1" dirty="0"/>
              <a:t>of Carbohydrate Side </a:t>
            </a:r>
            <a:r>
              <a:rPr lang="en-US" sz="2400" b="1" dirty="0" smtClean="0"/>
              <a:t>Chains:</a:t>
            </a:r>
          </a:p>
          <a:p>
            <a:endParaRPr lang="en-US" sz="2400" dirty="0"/>
          </a:p>
          <a:p>
            <a:r>
              <a:rPr lang="en-US" sz="2400" dirty="0" smtClean="0"/>
              <a:t> </a:t>
            </a:r>
            <a:r>
              <a:rPr lang="en-US" sz="2400" dirty="0"/>
              <a:t>The </a:t>
            </a:r>
            <a:r>
              <a:rPr lang="en-US" sz="2400" dirty="0" smtClean="0"/>
              <a:t>carbohydrate side </a:t>
            </a:r>
            <a:r>
              <a:rPr lang="en-US" sz="2400" dirty="0"/>
              <a:t>chains of glycoproteins are attached covalently during or after </a:t>
            </a:r>
            <a:r>
              <a:rPr lang="en-US" sz="2400" dirty="0" smtClean="0"/>
              <a:t>synthesis of </a:t>
            </a:r>
            <a:r>
              <a:rPr lang="en-US" sz="2400" dirty="0"/>
              <a:t>the polypeptide. 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b="1" dirty="0" smtClean="0"/>
              <a:t>*Formation </a:t>
            </a:r>
            <a:r>
              <a:rPr lang="en-US" sz="2400" b="1" dirty="0"/>
              <a:t>of Disulfide </a:t>
            </a:r>
            <a:r>
              <a:rPr lang="en-US" sz="2400" b="1" dirty="0" smtClean="0"/>
              <a:t>Cross-Links:</a:t>
            </a:r>
          </a:p>
          <a:p>
            <a:endParaRPr lang="en-US" sz="2400" b="1" dirty="0"/>
          </a:p>
          <a:p>
            <a:r>
              <a:rPr lang="en-US" sz="2400" dirty="0" smtClean="0"/>
              <a:t>After </a:t>
            </a:r>
            <a:r>
              <a:rPr lang="en-US" sz="2400" dirty="0"/>
              <a:t>folding into </a:t>
            </a:r>
            <a:r>
              <a:rPr lang="en-US" sz="2400" dirty="0" smtClean="0"/>
              <a:t>their</a:t>
            </a:r>
            <a:r>
              <a:rPr lang="en-IN" sz="2400" dirty="0" smtClean="0"/>
              <a:t>native </a:t>
            </a:r>
            <a:r>
              <a:rPr lang="en-IN" sz="2400" dirty="0"/>
              <a:t>conformations, some proteins form </a:t>
            </a:r>
            <a:r>
              <a:rPr lang="en-IN" sz="2400" dirty="0" err="1"/>
              <a:t>intrachain</a:t>
            </a:r>
            <a:r>
              <a:rPr lang="en-IN" sz="2400" dirty="0"/>
              <a:t> or </a:t>
            </a:r>
            <a:r>
              <a:rPr lang="en-IN" sz="2400" dirty="0" err="1"/>
              <a:t>interchain</a:t>
            </a:r>
            <a:r>
              <a:rPr lang="en-IN" sz="2400" dirty="0"/>
              <a:t> </a:t>
            </a:r>
            <a:r>
              <a:rPr lang="en-IN" sz="2400" dirty="0" err="1" smtClean="0"/>
              <a:t>disulfide</a:t>
            </a:r>
            <a:r>
              <a:rPr lang="en-IN" sz="2400" dirty="0"/>
              <a:t> </a:t>
            </a:r>
            <a:r>
              <a:rPr lang="en-IN" sz="2400" dirty="0" smtClean="0"/>
              <a:t>bridges </a:t>
            </a:r>
            <a:r>
              <a:rPr lang="en-IN" sz="2400" dirty="0"/>
              <a:t>between </a:t>
            </a:r>
            <a:r>
              <a:rPr lang="en-IN" sz="2400" dirty="0" err="1"/>
              <a:t>Cys</a:t>
            </a:r>
            <a:r>
              <a:rPr lang="en-IN" sz="2400" dirty="0"/>
              <a:t> residues.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3434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16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0887" y="476250"/>
            <a:ext cx="1089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Posttranslational Modification of Many </a:t>
            </a:r>
            <a:r>
              <a:rPr lang="en-US" sz="2400" b="1" dirty="0" smtClean="0">
                <a:solidFill>
                  <a:srgbClr val="0000FF"/>
                </a:solidFill>
              </a:rPr>
              <a:t>Eukaryotic Proteins </a:t>
            </a:r>
            <a:r>
              <a:rPr lang="en-US" sz="2400" b="1" dirty="0">
                <a:solidFill>
                  <a:srgbClr val="0000FF"/>
                </a:solidFill>
              </a:rPr>
              <a:t>Begins in </a:t>
            </a:r>
            <a:r>
              <a:rPr lang="en-US" sz="2400" b="1" dirty="0" smtClean="0">
                <a:solidFill>
                  <a:srgbClr val="0000FF"/>
                </a:solidFill>
              </a:rPr>
              <a:t>the Endoplasmic </a:t>
            </a:r>
            <a:r>
              <a:rPr lang="en-US" sz="2400" b="1" dirty="0">
                <a:solidFill>
                  <a:srgbClr val="0000FF"/>
                </a:solidFill>
              </a:rPr>
              <a:t>Reticulum</a:t>
            </a:r>
            <a:endParaRPr lang="en-IN" sz="2400" b="1" dirty="0">
              <a:solidFill>
                <a:srgbClr val="0000FF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1238250"/>
            <a:ext cx="11610975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542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17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9887" y="939939"/>
            <a:ext cx="11506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i="1" dirty="0" smtClean="0">
                <a:solidFill>
                  <a:srgbClr val="0000FF"/>
                </a:solidFill>
              </a:rPr>
              <a:t>The </a:t>
            </a:r>
            <a:r>
              <a:rPr lang="en-US" sz="2400" i="1" dirty="0">
                <a:solidFill>
                  <a:srgbClr val="0000FF"/>
                </a:solidFill>
              </a:rPr>
              <a:t>targeting pathway begins </a:t>
            </a:r>
            <a:r>
              <a:rPr lang="en-US" sz="2400" dirty="0"/>
              <a:t>in step 1 , with initiation of </a:t>
            </a:r>
            <a:r>
              <a:rPr lang="en-US" sz="2400" dirty="0" smtClean="0"/>
              <a:t>protein synthesis </a:t>
            </a:r>
            <a:r>
              <a:rPr lang="en-US" sz="2400" dirty="0"/>
              <a:t>on free ribosomes. The signal sequence appears early in </a:t>
            </a:r>
            <a:r>
              <a:rPr lang="en-US" sz="2400" dirty="0" smtClean="0"/>
              <a:t>the synthetic </a:t>
            </a:r>
            <a:r>
              <a:rPr lang="en-US" sz="2400" dirty="0"/>
              <a:t>process (step 2 ), because it is at the amino terminus, which, as </a:t>
            </a:r>
            <a:r>
              <a:rPr lang="en-US" sz="2400" dirty="0" smtClean="0"/>
              <a:t>we have </a:t>
            </a:r>
            <a:r>
              <a:rPr lang="en-US" sz="2400" dirty="0"/>
              <a:t>seen, is synthesized first. As it emerges from the ribosome (step 3 ), </a:t>
            </a:r>
            <a:r>
              <a:rPr lang="en-US" sz="2400" dirty="0" smtClean="0"/>
              <a:t>the signal </a:t>
            </a:r>
            <a:r>
              <a:rPr lang="en-US" sz="2400" dirty="0"/>
              <a:t>sequence—and the ribosome itself—is bound by the large </a:t>
            </a:r>
            <a:r>
              <a:rPr lang="en-US" sz="2400" dirty="0" smtClean="0"/>
              <a:t>signal recognition </a:t>
            </a:r>
            <a:r>
              <a:rPr lang="en-US" sz="2400" dirty="0"/>
              <a:t>particle (SRP); SRP then binds GTP and halts elongation of </a:t>
            </a:r>
            <a:r>
              <a:rPr lang="en-US" sz="2400" dirty="0" smtClean="0"/>
              <a:t>the polypeptide </a:t>
            </a:r>
            <a:r>
              <a:rPr lang="en-US" sz="2400" dirty="0"/>
              <a:t>when it is about 70 amino acids long and the signal sequence </a:t>
            </a:r>
            <a:r>
              <a:rPr lang="en-US" sz="2400" dirty="0" smtClean="0"/>
              <a:t>has completely </a:t>
            </a:r>
            <a:r>
              <a:rPr lang="en-US" sz="2400" dirty="0"/>
              <a:t>emerged from the ribosome. In step 4 , the GTP-bound </a:t>
            </a:r>
            <a:r>
              <a:rPr lang="en-US" sz="2400" dirty="0" smtClean="0"/>
              <a:t>SRP directs </a:t>
            </a:r>
            <a:r>
              <a:rPr lang="en-US" sz="2400" dirty="0"/>
              <a:t>the ribosome (still bound to the mRNA) and the </a:t>
            </a:r>
            <a:r>
              <a:rPr lang="en-US" sz="2400" dirty="0" smtClean="0"/>
              <a:t>incomplete polypeptide </a:t>
            </a:r>
            <a:r>
              <a:rPr lang="en-US" sz="2400" dirty="0"/>
              <a:t>to GTP-bound SRP receptors in the cytosolic face of the ER; </a:t>
            </a:r>
            <a:r>
              <a:rPr lang="en-US" sz="2400" dirty="0" smtClean="0"/>
              <a:t>the nascent </a:t>
            </a:r>
            <a:r>
              <a:rPr lang="en-US" sz="2400" dirty="0"/>
              <a:t>polypeptide is delivered to a peptide translocation complex in </a:t>
            </a:r>
            <a:r>
              <a:rPr lang="en-US" sz="2400" dirty="0" smtClean="0"/>
              <a:t>the ER</a:t>
            </a:r>
            <a:r>
              <a:rPr lang="en-US" sz="2400" dirty="0"/>
              <a:t>, which interacts directly with the ribosome. In step 5 , SRP </a:t>
            </a:r>
            <a:r>
              <a:rPr lang="en-US" sz="2400" dirty="0" smtClean="0"/>
              <a:t>dissociates from </a:t>
            </a:r>
            <a:r>
              <a:rPr lang="en-US" sz="2400" dirty="0"/>
              <a:t>the ribosome, accompanied by hydrolysis of GTP in both SRP and </a:t>
            </a:r>
            <a:r>
              <a:rPr lang="en-US" sz="2400" dirty="0" smtClean="0"/>
              <a:t>the SRP </a:t>
            </a:r>
            <a:r>
              <a:rPr lang="en-US" sz="2400" dirty="0"/>
              <a:t>receptor. Elongation of the polypeptide now resumes (step 6 ), with </a:t>
            </a:r>
            <a:r>
              <a:rPr lang="en-US" sz="2400" dirty="0" smtClean="0"/>
              <a:t>the ATP-driven </a:t>
            </a:r>
            <a:r>
              <a:rPr lang="en-US" sz="2400" dirty="0"/>
              <a:t>translocation complex feeding the growing polypeptide into </a:t>
            </a:r>
            <a:r>
              <a:rPr lang="en-US" sz="2400" dirty="0" smtClean="0"/>
              <a:t>the ER </a:t>
            </a:r>
            <a:r>
              <a:rPr lang="en-US" sz="2400" dirty="0"/>
              <a:t>lumen until the complete protein has been synthesized. In step 7 , </a:t>
            </a:r>
            <a:r>
              <a:rPr lang="en-US" sz="2400" dirty="0" smtClean="0"/>
              <a:t>the signal </a:t>
            </a:r>
            <a:r>
              <a:rPr lang="en-US" sz="2400" dirty="0"/>
              <a:t>sequence is removed by a signal peptidase within the ER lumen. </a:t>
            </a:r>
            <a:r>
              <a:rPr lang="en-US" sz="2400" dirty="0" smtClean="0"/>
              <a:t>The ribosome </a:t>
            </a:r>
            <a:r>
              <a:rPr lang="en-US" sz="2400" dirty="0"/>
              <a:t>dissociates (step 8 ) and is recycled (step 9 ).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3589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18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87" y="1238250"/>
            <a:ext cx="9962453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36887" y="578763"/>
            <a:ext cx="633115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Glycosylation Plays a Key Role in Protein Targeting</a:t>
            </a:r>
            <a:endParaRPr lang="en-IN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90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19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9887" y="247650"/>
            <a:ext cx="11430000" cy="703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Synthesis of the core oligosaccharide of glycoproteins. </a:t>
            </a:r>
            <a:endParaRPr lang="en-US" b="1" dirty="0" smtClean="0">
              <a:solidFill>
                <a:srgbClr val="0000FF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/>
              <a:t>The core </a:t>
            </a:r>
            <a:r>
              <a:rPr lang="en-US" dirty="0"/>
              <a:t>oligosaccharide is built up by the successive addition of </a:t>
            </a:r>
            <a:r>
              <a:rPr lang="en-US" dirty="0" smtClean="0"/>
              <a:t>monosaccharide units</a:t>
            </a:r>
            <a:r>
              <a:rPr lang="en-US" dirty="0"/>
              <a:t>. 1 , 2 The first steps occur on the cytosolic face of the ER. </a:t>
            </a:r>
            <a:r>
              <a:rPr lang="en-US" dirty="0" smtClean="0"/>
              <a:t>3 Translocation </a:t>
            </a:r>
            <a:r>
              <a:rPr lang="en-US" dirty="0"/>
              <a:t>moves the incomplete oligosaccharide across the </a:t>
            </a:r>
            <a:r>
              <a:rPr lang="en-US" dirty="0" smtClean="0"/>
              <a:t>membrane (mechanism </a:t>
            </a:r>
            <a:r>
              <a:rPr lang="en-US" dirty="0"/>
              <a:t>not shown), and 4 completion of the core oligosaccharide </a:t>
            </a:r>
            <a:r>
              <a:rPr lang="en-US" dirty="0" smtClean="0"/>
              <a:t>occurs within </a:t>
            </a:r>
            <a:r>
              <a:rPr lang="en-US" dirty="0"/>
              <a:t>the lumen of the ER. The precursors that contribute additional </a:t>
            </a:r>
            <a:r>
              <a:rPr lang="en-US" dirty="0" smtClean="0"/>
              <a:t>mannose and </a:t>
            </a:r>
            <a:r>
              <a:rPr lang="en-US" dirty="0"/>
              <a:t>glucose residues to the growing oligosaccharide in the lumen are </a:t>
            </a:r>
            <a:r>
              <a:rPr lang="en-US" dirty="0" err="1" smtClean="0"/>
              <a:t>dolichol</a:t>
            </a:r>
            <a:r>
              <a:rPr lang="en-US" dirty="0" smtClean="0"/>
              <a:t> phosphate </a:t>
            </a:r>
            <a:r>
              <a:rPr lang="en-US" dirty="0"/>
              <a:t>derivatives. In the first step in construction of the </a:t>
            </a:r>
            <a:r>
              <a:rPr lang="en-US" dirty="0" smtClean="0"/>
              <a:t>N-linked oligosaccharide </a:t>
            </a:r>
            <a:r>
              <a:rPr lang="en-US" dirty="0"/>
              <a:t>moiety of a glycoprotein, 5 , 6 the core oligosaccharide </a:t>
            </a:r>
            <a:r>
              <a:rPr lang="en-US" dirty="0" smtClean="0"/>
              <a:t>is transferred </a:t>
            </a:r>
            <a:r>
              <a:rPr lang="en-US" dirty="0"/>
              <a:t>from </a:t>
            </a:r>
            <a:r>
              <a:rPr lang="en-US" dirty="0" err="1"/>
              <a:t>dolichol</a:t>
            </a:r>
            <a:r>
              <a:rPr lang="en-US" dirty="0"/>
              <a:t> phosphate to an </a:t>
            </a:r>
            <a:r>
              <a:rPr lang="en-US" dirty="0" err="1"/>
              <a:t>Asn</a:t>
            </a:r>
            <a:r>
              <a:rPr lang="en-US" dirty="0"/>
              <a:t> residue of the protein within </a:t>
            </a:r>
            <a:r>
              <a:rPr lang="en-US" dirty="0" smtClean="0"/>
              <a:t>the ER </a:t>
            </a:r>
            <a:r>
              <a:rPr lang="en-US" dirty="0"/>
              <a:t>lumen. The core oligosaccharide is then further modified in the ER and </a:t>
            </a:r>
            <a:r>
              <a:rPr lang="en-US" dirty="0" smtClean="0"/>
              <a:t>the Golgi </a:t>
            </a:r>
            <a:r>
              <a:rPr lang="en-US" dirty="0"/>
              <a:t>complex in pathways that differ for different proteins. The five </a:t>
            </a:r>
            <a:r>
              <a:rPr lang="en-US" dirty="0" smtClean="0"/>
              <a:t>sugar residues </a:t>
            </a:r>
            <a:r>
              <a:rPr lang="en-US" dirty="0"/>
              <a:t>shown surrounded by a beige screen, after step 7 , are retained in </a:t>
            </a:r>
            <a:r>
              <a:rPr lang="en-US" dirty="0" smtClean="0"/>
              <a:t>the final </a:t>
            </a:r>
            <a:r>
              <a:rPr lang="en-US" dirty="0"/>
              <a:t>structure of all N-linked oligosaccharides. 8 The released </a:t>
            </a:r>
            <a:r>
              <a:rPr lang="en-US" dirty="0" err="1" smtClean="0"/>
              <a:t>dolichol</a:t>
            </a:r>
            <a:r>
              <a:rPr lang="en-US" dirty="0" smtClean="0"/>
              <a:t> pyrophosphate </a:t>
            </a:r>
            <a:r>
              <a:rPr lang="en-US" dirty="0"/>
              <a:t>is again </a:t>
            </a:r>
            <a:r>
              <a:rPr lang="en-US" dirty="0" err="1"/>
              <a:t>translocated</a:t>
            </a:r>
            <a:r>
              <a:rPr lang="en-US" dirty="0"/>
              <a:t> so that the pyrophosphate is on </a:t>
            </a:r>
            <a:r>
              <a:rPr lang="en-US" dirty="0" smtClean="0"/>
              <a:t>the cytosolic </a:t>
            </a:r>
            <a:r>
              <a:rPr lang="en-US" dirty="0"/>
              <a:t>face of the ER, then 9 a phosphate is hydrolytically removed </a:t>
            </a:r>
            <a:r>
              <a:rPr lang="en-US" dirty="0" smtClean="0"/>
              <a:t>to regenerate </a:t>
            </a:r>
            <a:r>
              <a:rPr lang="en-US" dirty="0" err="1"/>
              <a:t>dolichol</a:t>
            </a:r>
            <a:r>
              <a:rPr lang="en-US" dirty="0"/>
              <a:t> phosphate.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12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9487" y="1353681"/>
            <a:ext cx="10668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Rapid Translation of a Single Message by </a:t>
            </a:r>
            <a:r>
              <a:rPr lang="en-US" sz="2400" b="1" dirty="0" err="1" smtClean="0">
                <a:solidFill>
                  <a:srgbClr val="0000FF"/>
                </a:solidFill>
              </a:rPr>
              <a:t>Polysomes</a:t>
            </a:r>
            <a:r>
              <a:rPr lang="en-US" sz="2400" b="1" dirty="0" smtClean="0">
                <a:solidFill>
                  <a:srgbClr val="0000FF"/>
                </a:solidFill>
              </a:rPr>
              <a:t>:</a:t>
            </a:r>
          </a:p>
          <a:p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 smtClean="0"/>
              <a:t> </a:t>
            </a:r>
            <a:r>
              <a:rPr lang="en-US" sz="2400" dirty="0"/>
              <a:t>Large clusters of </a:t>
            </a:r>
            <a:r>
              <a:rPr lang="en-US" sz="2400" dirty="0" smtClean="0"/>
              <a:t>10 to </a:t>
            </a:r>
            <a:r>
              <a:rPr lang="en-US" sz="2400" dirty="0"/>
              <a:t>100 ribosomes that are very active in protein synthesis can be isolated </a:t>
            </a:r>
            <a:r>
              <a:rPr lang="en-US" sz="2400" dirty="0" smtClean="0"/>
              <a:t>from both </a:t>
            </a:r>
            <a:r>
              <a:rPr lang="en-US" sz="2400" dirty="0"/>
              <a:t>eukaryotic and bacterial cells. </a:t>
            </a:r>
            <a:endParaRPr lang="en-US" sz="2400" dirty="0" smtClean="0"/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 smtClean="0"/>
              <a:t>Electron </a:t>
            </a:r>
            <a:r>
              <a:rPr lang="en-US" sz="2400" dirty="0"/>
              <a:t>micrographs show a </a:t>
            </a:r>
            <a:r>
              <a:rPr lang="en-US" sz="2400" dirty="0" smtClean="0"/>
              <a:t>fiber between </a:t>
            </a:r>
            <a:r>
              <a:rPr lang="en-US" sz="2400" dirty="0"/>
              <a:t>adjacent ribosomes in the cluster, which is called a </a:t>
            </a:r>
            <a:r>
              <a:rPr lang="en-US" sz="2400" dirty="0" err="1" smtClean="0"/>
              <a:t>polysomes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 smtClean="0"/>
              <a:t>The </a:t>
            </a:r>
            <a:r>
              <a:rPr lang="en-US" sz="2400" dirty="0"/>
              <a:t>connecting strand is a single molecule of mRNA that is </a:t>
            </a:r>
            <a:r>
              <a:rPr lang="en-US" sz="2400" dirty="0" smtClean="0"/>
              <a:t>being translated </a:t>
            </a:r>
            <a:r>
              <a:rPr lang="en-US" sz="2400" dirty="0"/>
              <a:t>simultaneously by many closely spaced ribosomes, allowing </a:t>
            </a:r>
            <a:r>
              <a:rPr lang="en-US" sz="2400" dirty="0" smtClean="0"/>
              <a:t>the highly </a:t>
            </a:r>
            <a:r>
              <a:rPr lang="en-US" sz="2400" dirty="0"/>
              <a:t>efficient use of the </a:t>
            </a:r>
            <a:r>
              <a:rPr lang="en-US" sz="2400" dirty="0" smtClean="0"/>
              <a:t>mRNA.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5227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20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888" y="1619250"/>
            <a:ext cx="5278379" cy="5227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22287" y="323850"/>
            <a:ext cx="11201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Pathway taken by proteins destined for lysosomes, </a:t>
            </a:r>
            <a:r>
              <a:rPr lang="en-US" b="1" dirty="0" smtClean="0"/>
              <a:t>the plasma </a:t>
            </a:r>
            <a:r>
              <a:rPr lang="en-US" b="1" dirty="0"/>
              <a:t>membrane, or secretion</a:t>
            </a:r>
            <a:r>
              <a:rPr lang="en-US" dirty="0"/>
              <a:t>. Proteins are moved from the ER to the </a:t>
            </a:r>
            <a:r>
              <a:rPr lang="en-US" dirty="0" err="1" smtClean="0"/>
              <a:t>cisside</a:t>
            </a:r>
            <a:r>
              <a:rPr lang="en-US" dirty="0" smtClean="0"/>
              <a:t> </a:t>
            </a:r>
            <a:r>
              <a:rPr lang="en-US" dirty="0"/>
              <a:t>of the Golgi complex in transport vesicles. Sorting occurs primarily in </a:t>
            </a:r>
            <a:r>
              <a:rPr lang="en-US" dirty="0" smtClean="0"/>
              <a:t>the trans </a:t>
            </a:r>
            <a:r>
              <a:rPr lang="en-US" dirty="0"/>
              <a:t>side of the Golgi complex.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117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21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147" y="1771650"/>
            <a:ext cx="599234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69887" y="323850"/>
            <a:ext cx="11506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FF"/>
                </a:solidFill>
              </a:rPr>
              <a:t>Phosphorylation of mannose residues on </a:t>
            </a:r>
            <a:r>
              <a:rPr lang="en-IN" b="1" dirty="0" smtClean="0">
                <a:solidFill>
                  <a:srgbClr val="0000FF"/>
                </a:solidFill>
              </a:rPr>
              <a:t>lysosome-targeted enzymes</a:t>
            </a:r>
            <a:r>
              <a:rPr lang="en-IN" b="1" dirty="0">
                <a:solidFill>
                  <a:srgbClr val="0000FF"/>
                </a:solidFill>
              </a:rPr>
              <a:t>. N-</a:t>
            </a:r>
            <a:r>
              <a:rPr lang="en-IN" b="1" dirty="0" err="1">
                <a:solidFill>
                  <a:srgbClr val="0000FF"/>
                </a:solidFill>
              </a:rPr>
              <a:t>Acetylglucosamine</a:t>
            </a:r>
            <a:r>
              <a:rPr lang="en-IN" b="1" dirty="0">
                <a:solidFill>
                  <a:srgbClr val="0000FF"/>
                </a:solidFill>
              </a:rPr>
              <a:t> </a:t>
            </a:r>
            <a:r>
              <a:rPr lang="en-IN" b="1" dirty="0" err="1">
                <a:solidFill>
                  <a:srgbClr val="0000FF"/>
                </a:solidFill>
              </a:rPr>
              <a:t>phosphotransferase</a:t>
            </a:r>
            <a:r>
              <a:rPr lang="en-IN" b="1" dirty="0">
                <a:solidFill>
                  <a:srgbClr val="0000FF"/>
                </a:solidFill>
              </a:rPr>
              <a:t> recognizes some as </a:t>
            </a:r>
            <a:r>
              <a:rPr lang="en-IN" b="1" dirty="0" smtClean="0">
                <a:solidFill>
                  <a:srgbClr val="0000FF"/>
                </a:solidFill>
              </a:rPr>
              <a:t>yet unidentified </a:t>
            </a:r>
            <a:r>
              <a:rPr lang="en-IN" b="1" dirty="0">
                <a:solidFill>
                  <a:srgbClr val="0000FF"/>
                </a:solidFill>
              </a:rPr>
              <a:t>structural feature of hydrolases destined for lysosomes</a:t>
            </a:r>
          </a:p>
        </p:txBody>
      </p:sp>
    </p:spTree>
    <p:extLst>
      <p:ext uri="{BB962C8B-B14F-4D97-AF65-F5344CB8AC3E}">
        <p14:creationId xmlns:p14="http://schemas.microsoft.com/office/powerpoint/2010/main" val="73357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22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7" y="552450"/>
            <a:ext cx="7010401" cy="6387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281253" y="247650"/>
            <a:ext cx="4095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0000FF"/>
                </a:solidFill>
              </a:rPr>
              <a:t>Targeting of nuclear proteins:</a:t>
            </a:r>
          </a:p>
        </p:txBody>
      </p:sp>
    </p:spTree>
    <p:extLst>
      <p:ext uri="{BB962C8B-B14F-4D97-AF65-F5344CB8AC3E}">
        <p14:creationId xmlns:p14="http://schemas.microsoft.com/office/powerpoint/2010/main" val="24375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23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6087" y="171450"/>
            <a:ext cx="11430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Targeting of nuclear </a:t>
            </a:r>
            <a:r>
              <a:rPr lang="en-US" sz="2400" b="1" dirty="0" smtClean="0">
                <a:solidFill>
                  <a:srgbClr val="0000FF"/>
                </a:solidFill>
              </a:rPr>
              <a:t>proteins: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1 </a:t>
            </a:r>
            <a:r>
              <a:rPr lang="en-US" sz="2400" dirty="0"/>
              <a:t>A protein with </a:t>
            </a:r>
            <a:r>
              <a:rPr lang="en-US" sz="2400" dirty="0" smtClean="0"/>
              <a:t>an appropriate </a:t>
            </a:r>
            <a:r>
              <a:rPr lang="en-US" sz="2400" dirty="0"/>
              <a:t>nuclear localization signal (NLS) is bound by a complex </a:t>
            </a:r>
            <a:r>
              <a:rPr lang="en-US" sz="2400" dirty="0" smtClean="0"/>
              <a:t>of </a:t>
            </a:r>
            <a:r>
              <a:rPr lang="en-US" sz="2400" dirty="0" err="1" smtClean="0"/>
              <a:t>importins</a:t>
            </a:r>
            <a:r>
              <a:rPr lang="en-US" sz="2400" dirty="0" smtClean="0"/>
              <a:t> </a:t>
            </a:r>
            <a:r>
              <a:rPr lang="en-US" sz="2400" dirty="0"/>
              <a:t>α and β. 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2 </a:t>
            </a:r>
            <a:r>
              <a:rPr lang="en-US" sz="2400" dirty="0"/>
              <a:t>The resulting complex binds to a nuclear pore </a:t>
            </a:r>
            <a:r>
              <a:rPr lang="en-US" sz="2400" dirty="0" smtClean="0"/>
              <a:t>and </a:t>
            </a:r>
            <a:r>
              <a:rPr lang="en-US" sz="2400" dirty="0" err="1" smtClean="0"/>
              <a:t>translocates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3 </a:t>
            </a:r>
            <a:r>
              <a:rPr lang="en-US" sz="2400" dirty="0"/>
              <a:t>Inside the nucleus, dissociation of </a:t>
            </a:r>
            <a:r>
              <a:rPr lang="en-US" sz="2400" dirty="0" err="1"/>
              <a:t>importin</a:t>
            </a:r>
            <a:r>
              <a:rPr lang="en-US" sz="2400" dirty="0"/>
              <a:t> β is promoted </a:t>
            </a:r>
            <a:r>
              <a:rPr lang="en-US" sz="2400" dirty="0" smtClean="0"/>
              <a:t>by the </a:t>
            </a:r>
            <a:r>
              <a:rPr lang="en-US" sz="2400" dirty="0"/>
              <a:t>binding of Ran-GTP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 </a:t>
            </a:r>
            <a:r>
              <a:rPr lang="en-US" sz="2400" dirty="0"/>
              <a:t>4 </a:t>
            </a:r>
            <a:r>
              <a:rPr lang="en-US" sz="2400" dirty="0" err="1"/>
              <a:t>Importin</a:t>
            </a:r>
            <a:r>
              <a:rPr lang="en-US" sz="2400" dirty="0"/>
              <a:t> α binds to Ran-GTP and CAS (</a:t>
            </a:r>
            <a:r>
              <a:rPr lang="en-US" sz="2400" dirty="0" smtClean="0"/>
              <a:t>cellular apoptosis </a:t>
            </a:r>
            <a:r>
              <a:rPr lang="en-US" sz="2400" dirty="0"/>
              <a:t>susceptibility protein), releasing the nuclear protein. 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5 </a:t>
            </a:r>
            <a:r>
              <a:rPr lang="en-US" sz="2400" dirty="0" err="1"/>
              <a:t>Importins</a:t>
            </a:r>
            <a:r>
              <a:rPr lang="en-US" sz="2400" dirty="0"/>
              <a:t> </a:t>
            </a:r>
            <a:r>
              <a:rPr lang="en-US" sz="2400" dirty="0" smtClean="0"/>
              <a:t>α and </a:t>
            </a:r>
            <a:r>
              <a:rPr lang="en-US" sz="2400" dirty="0"/>
              <a:t>β and CAS are transported out of the nucleus and recycled. They are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released in the cytosol when Ran hydrolyzes its bound GTP. 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6 </a:t>
            </a:r>
            <a:r>
              <a:rPr lang="en-US" sz="2400" dirty="0"/>
              <a:t>Ran-GDP </a:t>
            </a:r>
            <a:r>
              <a:rPr lang="en-US" sz="2400" dirty="0" smtClean="0"/>
              <a:t>is bound </a:t>
            </a:r>
            <a:r>
              <a:rPr lang="en-US" sz="2400" dirty="0"/>
              <a:t>by NTF2, and transported back into the nucleus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 </a:t>
            </a:r>
            <a:r>
              <a:rPr lang="en-US" sz="2400" dirty="0"/>
              <a:t>7 </a:t>
            </a:r>
            <a:r>
              <a:rPr lang="en-US" sz="2400" dirty="0" err="1"/>
              <a:t>RanGEF</a:t>
            </a:r>
            <a:r>
              <a:rPr lang="en-US" sz="2400" dirty="0"/>
              <a:t> promotes </a:t>
            </a:r>
            <a:r>
              <a:rPr lang="en-US" sz="2400" dirty="0" smtClean="0"/>
              <a:t>the exchange </a:t>
            </a:r>
            <a:r>
              <a:rPr lang="en-US" sz="2400" dirty="0"/>
              <a:t>of GDP for GTP in the nucleus, and Ran-GTP is ready to </a:t>
            </a:r>
            <a:r>
              <a:rPr lang="en-US" sz="2400" dirty="0" smtClean="0"/>
              <a:t>process another </a:t>
            </a:r>
            <a:r>
              <a:rPr lang="en-US" sz="2400" dirty="0"/>
              <a:t>NLS-bearing protein-</a:t>
            </a:r>
            <a:r>
              <a:rPr lang="en-US" sz="2400" dirty="0" err="1"/>
              <a:t>importin</a:t>
            </a:r>
            <a:r>
              <a:rPr lang="en-US" sz="2400" dirty="0"/>
              <a:t> complex</a:t>
            </a:r>
            <a:r>
              <a:rPr lang="en-US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308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7087" y="2431098"/>
            <a:ext cx="10344150" cy="960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103687" y="314325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24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68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3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687" y="798147"/>
            <a:ext cx="6858000" cy="6088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817687" y="247650"/>
            <a:ext cx="9296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TimesNewRomanPS-BoldMT"/>
              </a:rPr>
              <a:t>Rapid Translation of a Single Message by </a:t>
            </a:r>
            <a:r>
              <a:rPr lang="en-US" sz="2400" b="1" dirty="0" err="1">
                <a:solidFill>
                  <a:srgbClr val="0000FF"/>
                </a:solidFill>
                <a:latin typeface="TimesNewRomanPS-BoldMT"/>
              </a:rPr>
              <a:t>Polysomes</a:t>
            </a:r>
            <a:endParaRPr lang="en-I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29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4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3276600"/>
            <a:ext cx="88582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345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8487" y="1204377"/>
            <a:ext cx="111252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000FF"/>
                </a:solidFill>
              </a:rPr>
              <a:t>Answer: </a:t>
            </a:r>
          </a:p>
          <a:p>
            <a:pPr algn="just">
              <a:lnSpc>
                <a:spcPct val="150000"/>
              </a:lnSpc>
            </a:pPr>
            <a:r>
              <a:rPr lang="en-IN" sz="2400" b="1" dirty="0" smtClean="0"/>
              <a:t>Tetracycline</a:t>
            </a:r>
            <a:r>
              <a:rPr lang="en-IN" sz="2400" dirty="0" smtClean="0"/>
              <a:t> inhibits </a:t>
            </a:r>
            <a:r>
              <a:rPr lang="en-IN" sz="2400" dirty="0"/>
              <a:t>protein synthesis in bacteria by blocking the A </a:t>
            </a:r>
            <a:r>
              <a:rPr lang="en-IN" sz="2400" dirty="0" smtClean="0"/>
              <a:t>site on </a:t>
            </a:r>
            <a:r>
              <a:rPr lang="en-IN" sz="2400" dirty="0"/>
              <a:t>the ribosome, preventing the binding of </a:t>
            </a:r>
            <a:r>
              <a:rPr lang="en-IN" sz="2400" dirty="0" err="1"/>
              <a:t>aminoacyl-tRNAs</a:t>
            </a:r>
            <a:r>
              <a:rPr lang="en-IN" sz="2400" dirty="0"/>
              <a:t>.</a:t>
            </a:r>
          </a:p>
          <a:p>
            <a:pPr algn="just">
              <a:lnSpc>
                <a:spcPct val="150000"/>
              </a:lnSpc>
            </a:pP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50887" y="400050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Q. </a:t>
            </a:r>
            <a:r>
              <a:rPr lang="en-US" sz="2400" b="1" dirty="0" smtClean="0"/>
              <a:t>How does </a:t>
            </a:r>
            <a:r>
              <a:rPr lang="en-US" sz="2400" b="1" dirty="0" smtClean="0"/>
              <a:t>Tetracycline block </a:t>
            </a:r>
            <a:r>
              <a:rPr lang="en-US" sz="2400" b="1" dirty="0" smtClean="0"/>
              <a:t>protein Synthesis?</a:t>
            </a:r>
            <a:endParaRPr lang="en-IN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7" y="2609850"/>
            <a:ext cx="5705475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379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6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8487" y="1204377"/>
            <a:ext cx="111252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000FF"/>
                </a:solidFill>
              </a:rPr>
              <a:t>Answer: </a:t>
            </a:r>
          </a:p>
          <a:p>
            <a:pPr algn="just">
              <a:lnSpc>
                <a:spcPct val="150000"/>
              </a:lnSpc>
            </a:pPr>
            <a:r>
              <a:rPr lang="en-IN" sz="2400" b="1" dirty="0" smtClean="0">
                <a:solidFill>
                  <a:prstClr val="black"/>
                </a:solidFill>
              </a:rPr>
              <a:t>Chloramphenicol</a:t>
            </a:r>
            <a:r>
              <a:rPr lang="en-IN" sz="2400" dirty="0" smtClean="0">
                <a:solidFill>
                  <a:prstClr val="black"/>
                </a:solidFill>
              </a:rPr>
              <a:t> </a:t>
            </a:r>
            <a:r>
              <a:rPr lang="en-IN" sz="2400" dirty="0">
                <a:solidFill>
                  <a:prstClr val="black"/>
                </a:solidFill>
              </a:rPr>
              <a:t>inhibits protein synthesis by bacterial </a:t>
            </a:r>
            <a:r>
              <a:rPr lang="en-IN" sz="2400" dirty="0" smtClean="0">
                <a:solidFill>
                  <a:prstClr val="black"/>
                </a:solidFill>
              </a:rPr>
              <a:t>ribosomes </a:t>
            </a:r>
            <a:r>
              <a:rPr lang="en-IN" sz="2400" dirty="0">
                <a:solidFill>
                  <a:prstClr val="black"/>
                </a:solidFill>
              </a:rPr>
              <a:t>by blocking </a:t>
            </a:r>
            <a:r>
              <a:rPr lang="en-IN" sz="2400" b="1" dirty="0" err="1">
                <a:solidFill>
                  <a:prstClr val="black"/>
                </a:solidFill>
              </a:rPr>
              <a:t>peptidyl</a:t>
            </a:r>
            <a:r>
              <a:rPr lang="en-IN" sz="2400" b="1" dirty="0">
                <a:solidFill>
                  <a:prstClr val="black"/>
                </a:solidFill>
              </a:rPr>
              <a:t> transfer</a:t>
            </a:r>
            <a:r>
              <a:rPr lang="en-IN" sz="2400" dirty="0">
                <a:solidFill>
                  <a:prstClr val="black"/>
                </a:solidFill>
              </a:rPr>
              <a:t>; it does not </a:t>
            </a:r>
            <a:r>
              <a:rPr lang="en-IN" sz="2400" dirty="0" smtClean="0">
                <a:solidFill>
                  <a:prstClr val="black"/>
                </a:solidFill>
              </a:rPr>
              <a:t>affect cytosolic </a:t>
            </a:r>
            <a:r>
              <a:rPr lang="en-IN" sz="2400" dirty="0">
                <a:solidFill>
                  <a:prstClr val="black"/>
                </a:solidFill>
              </a:rPr>
              <a:t>protein synthesis in </a:t>
            </a:r>
            <a:r>
              <a:rPr lang="en-IN" sz="2400" dirty="0" smtClean="0">
                <a:solidFill>
                  <a:prstClr val="black"/>
                </a:solidFill>
              </a:rPr>
              <a:t>eukaryotes</a:t>
            </a:r>
            <a:r>
              <a:rPr lang="en-IN" sz="2400" dirty="0" smtClean="0">
                <a:solidFill>
                  <a:prstClr val="black"/>
                </a:solidFill>
              </a:rPr>
              <a:t>.</a:t>
            </a:r>
            <a:endParaRPr lang="en-IN" sz="2400" dirty="0" smtClean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0887" y="400050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Q. </a:t>
            </a:r>
            <a:r>
              <a:rPr lang="en-US" sz="2400" b="1" dirty="0" smtClean="0">
                <a:solidFill>
                  <a:prstClr val="black"/>
                </a:solidFill>
              </a:rPr>
              <a:t>How does </a:t>
            </a:r>
            <a:r>
              <a:rPr lang="en-US" sz="2400" b="1" dirty="0" smtClean="0">
                <a:solidFill>
                  <a:prstClr val="black"/>
                </a:solidFill>
              </a:rPr>
              <a:t> Chloramphenicol  block </a:t>
            </a:r>
            <a:r>
              <a:rPr lang="en-US" sz="2400" b="1" dirty="0" smtClean="0">
                <a:solidFill>
                  <a:prstClr val="black"/>
                </a:solidFill>
              </a:rPr>
              <a:t>protein Synthesis?</a:t>
            </a:r>
            <a:endParaRPr lang="en-IN" sz="2400" b="1" dirty="0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88" y="3028950"/>
            <a:ext cx="650557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36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7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8487" y="1204377"/>
            <a:ext cx="111252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000FF"/>
                </a:solidFill>
              </a:rPr>
              <a:t>Answer: </a:t>
            </a:r>
          </a:p>
          <a:p>
            <a:pPr algn="just">
              <a:lnSpc>
                <a:spcPct val="150000"/>
              </a:lnSpc>
            </a:pPr>
            <a:r>
              <a:rPr lang="en-IN" sz="2400" b="1" dirty="0" err="1" smtClean="0">
                <a:solidFill>
                  <a:prstClr val="black"/>
                </a:solidFill>
              </a:rPr>
              <a:t>Cycloheximide</a:t>
            </a:r>
            <a:r>
              <a:rPr lang="en-IN" sz="2400" dirty="0" smtClean="0">
                <a:solidFill>
                  <a:prstClr val="black"/>
                </a:solidFill>
              </a:rPr>
              <a:t> </a:t>
            </a:r>
            <a:r>
              <a:rPr lang="en-IN" sz="2400" dirty="0" smtClean="0">
                <a:solidFill>
                  <a:prstClr val="black"/>
                </a:solidFill>
              </a:rPr>
              <a:t>blocks the </a:t>
            </a:r>
            <a:r>
              <a:rPr lang="en-IN" sz="2400" dirty="0" err="1">
                <a:solidFill>
                  <a:prstClr val="black"/>
                </a:solidFill>
              </a:rPr>
              <a:t>peptidyl</a:t>
            </a:r>
            <a:r>
              <a:rPr lang="en-IN" sz="2400" dirty="0">
                <a:solidFill>
                  <a:prstClr val="black"/>
                </a:solidFill>
              </a:rPr>
              <a:t> </a:t>
            </a:r>
            <a:r>
              <a:rPr lang="en-IN" sz="2400" dirty="0" err="1">
                <a:solidFill>
                  <a:prstClr val="black"/>
                </a:solidFill>
              </a:rPr>
              <a:t>transferase</a:t>
            </a:r>
            <a:r>
              <a:rPr lang="en-IN" sz="2400" dirty="0">
                <a:solidFill>
                  <a:prstClr val="black"/>
                </a:solidFill>
              </a:rPr>
              <a:t> of 80S eukaryotic ribosomes but not that of </a:t>
            </a:r>
            <a:r>
              <a:rPr lang="en-IN" sz="2400" dirty="0" smtClean="0">
                <a:solidFill>
                  <a:prstClr val="black"/>
                </a:solidFill>
              </a:rPr>
              <a:t>70S bacterial </a:t>
            </a:r>
            <a:r>
              <a:rPr lang="en-IN" sz="2400" dirty="0">
                <a:solidFill>
                  <a:prstClr val="black"/>
                </a:solidFill>
              </a:rPr>
              <a:t>(and mitochondrial and chloroplast) ribosomes</a:t>
            </a:r>
            <a:r>
              <a:rPr lang="en-IN" sz="2400" dirty="0" smtClean="0">
                <a:solidFill>
                  <a:prstClr val="black"/>
                </a:solidFill>
              </a:rPr>
              <a:t>.</a:t>
            </a:r>
            <a:endParaRPr lang="en-IN" sz="2400" dirty="0" smtClean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0887" y="400050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Q. </a:t>
            </a:r>
            <a:r>
              <a:rPr lang="en-US" sz="2400" b="1" dirty="0" smtClean="0">
                <a:solidFill>
                  <a:prstClr val="black"/>
                </a:solidFill>
              </a:rPr>
              <a:t>How does 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Cycoheximide</a:t>
            </a:r>
            <a:r>
              <a:rPr lang="en-US" sz="2400" b="1" dirty="0" smtClean="0">
                <a:solidFill>
                  <a:prstClr val="black"/>
                </a:solidFill>
              </a:rPr>
              <a:t>  block </a:t>
            </a:r>
            <a:r>
              <a:rPr lang="en-US" sz="2400" b="1" dirty="0" smtClean="0">
                <a:solidFill>
                  <a:prstClr val="black"/>
                </a:solidFill>
              </a:rPr>
              <a:t>protein Synthesis?</a:t>
            </a:r>
            <a:endParaRPr lang="en-IN" sz="2400" b="1" dirty="0">
              <a:solidFill>
                <a:prstClr val="blac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287" y="3143250"/>
            <a:ext cx="337566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36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8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8487" y="1812369"/>
            <a:ext cx="111252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000FF"/>
                </a:solidFill>
              </a:rPr>
              <a:t>Answer: </a:t>
            </a:r>
          </a:p>
          <a:p>
            <a:pPr algn="just">
              <a:lnSpc>
                <a:spcPct val="150000"/>
              </a:lnSpc>
            </a:pPr>
            <a:r>
              <a:rPr lang="en-IN" sz="2400" b="1" dirty="0" smtClean="0">
                <a:solidFill>
                  <a:prstClr val="black"/>
                </a:solidFill>
              </a:rPr>
              <a:t>Streptomycin</a:t>
            </a:r>
            <a:r>
              <a:rPr lang="en-IN" sz="2400" b="1" dirty="0">
                <a:solidFill>
                  <a:prstClr val="black"/>
                </a:solidFill>
              </a:rPr>
              <a:t>, </a:t>
            </a:r>
            <a:r>
              <a:rPr lang="en-IN" sz="2400" dirty="0" smtClean="0">
                <a:solidFill>
                  <a:prstClr val="black"/>
                </a:solidFill>
              </a:rPr>
              <a:t>a basic </a:t>
            </a:r>
            <a:r>
              <a:rPr lang="en-IN" sz="2400" dirty="0" err="1">
                <a:solidFill>
                  <a:prstClr val="black"/>
                </a:solidFill>
              </a:rPr>
              <a:t>trisaccharide</a:t>
            </a:r>
            <a:r>
              <a:rPr lang="en-IN" sz="2400" dirty="0">
                <a:solidFill>
                  <a:prstClr val="black"/>
                </a:solidFill>
              </a:rPr>
              <a:t>, causes misreading of the genetic code (in bacteria) </a:t>
            </a:r>
            <a:r>
              <a:rPr lang="en-IN" sz="2400" dirty="0" smtClean="0">
                <a:solidFill>
                  <a:prstClr val="black"/>
                </a:solidFill>
              </a:rPr>
              <a:t>at relatively </a:t>
            </a:r>
            <a:r>
              <a:rPr lang="en-IN" sz="2400" dirty="0">
                <a:solidFill>
                  <a:prstClr val="black"/>
                </a:solidFill>
              </a:rPr>
              <a:t>low concentrations and inhibits initiation at higher concentrations.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0887" y="400050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Q. </a:t>
            </a:r>
            <a:r>
              <a:rPr lang="en-US" sz="2400" b="1" dirty="0" smtClean="0">
                <a:solidFill>
                  <a:prstClr val="black"/>
                </a:solidFill>
              </a:rPr>
              <a:t>How does </a:t>
            </a:r>
            <a:r>
              <a:rPr lang="en-US" sz="2400" b="1" dirty="0" smtClean="0">
                <a:solidFill>
                  <a:prstClr val="black"/>
                </a:solidFill>
              </a:rPr>
              <a:t>Streptomycin </a:t>
            </a:r>
            <a:r>
              <a:rPr lang="en-US" sz="2400" b="1" dirty="0" smtClean="0">
                <a:solidFill>
                  <a:prstClr val="black"/>
                </a:solidFill>
              </a:rPr>
              <a:t>block protein Synthesis?</a:t>
            </a:r>
            <a:endParaRPr lang="en-IN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36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9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4687" y="1861513"/>
            <a:ext cx="105918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Answer: Disruption </a:t>
            </a:r>
            <a:r>
              <a:rPr lang="en-US" sz="2400" b="1" dirty="0">
                <a:solidFill>
                  <a:srgbClr val="0000FF"/>
                </a:solidFill>
              </a:rPr>
              <a:t>of peptide bond formation by </a:t>
            </a:r>
            <a:r>
              <a:rPr lang="en-US" sz="2400" b="1" dirty="0" err="1" smtClean="0">
                <a:solidFill>
                  <a:srgbClr val="0000FF"/>
                </a:solidFill>
              </a:rPr>
              <a:t>puromycin</a:t>
            </a:r>
            <a:r>
              <a:rPr lang="en-US" sz="2400" b="1" dirty="0" smtClean="0">
                <a:solidFill>
                  <a:srgbClr val="0000FF"/>
                </a:solidFill>
              </a:rPr>
              <a:t>:</a:t>
            </a:r>
          </a:p>
          <a:p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The antibiotic </a:t>
            </a:r>
            <a:r>
              <a:rPr lang="en-US" sz="2400" dirty="0" err="1"/>
              <a:t>puromycin</a:t>
            </a:r>
            <a:r>
              <a:rPr lang="en-US" sz="2400" dirty="0"/>
              <a:t> </a:t>
            </a:r>
            <a:r>
              <a:rPr lang="en-US" sz="2400" i="1" dirty="0"/>
              <a:t>resembles the </a:t>
            </a:r>
            <a:r>
              <a:rPr lang="en-US" sz="2400" i="1" dirty="0" err="1"/>
              <a:t>aminoacyl</a:t>
            </a:r>
            <a:r>
              <a:rPr lang="en-US" sz="2400" i="1" dirty="0"/>
              <a:t> end of a charged </a:t>
            </a:r>
            <a:r>
              <a:rPr lang="en-US" sz="2400" i="1" dirty="0" err="1"/>
              <a:t>tRNA</a:t>
            </a:r>
            <a:r>
              <a:rPr lang="en-US" sz="2400" dirty="0"/>
              <a:t>, and </a:t>
            </a:r>
            <a:r>
              <a:rPr lang="en-US" sz="2400" dirty="0" smtClean="0"/>
              <a:t>it can </a:t>
            </a:r>
            <a:r>
              <a:rPr lang="en-US" sz="2400" dirty="0"/>
              <a:t>bind to the ribosomal  </a:t>
            </a:r>
            <a:r>
              <a:rPr lang="en-US" sz="2400" dirty="0" smtClean="0"/>
              <a:t>A </a:t>
            </a:r>
            <a:r>
              <a:rPr lang="en-US" sz="2400" dirty="0"/>
              <a:t>site and participate in peptide bond formation</a:t>
            </a:r>
            <a:r>
              <a:rPr lang="en-US" sz="2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 The product </a:t>
            </a:r>
            <a:r>
              <a:rPr lang="en-US" sz="2400" dirty="0"/>
              <a:t>of this reaction, </a:t>
            </a:r>
            <a:r>
              <a:rPr lang="en-US" sz="2400" dirty="0" err="1"/>
              <a:t>peptidyl</a:t>
            </a:r>
            <a:r>
              <a:rPr lang="en-US" sz="2400" dirty="0"/>
              <a:t> </a:t>
            </a:r>
            <a:r>
              <a:rPr lang="en-US" sz="2400" dirty="0" err="1"/>
              <a:t>puromycin</a:t>
            </a:r>
            <a:r>
              <a:rPr lang="en-US" sz="2400" dirty="0"/>
              <a:t>, is not </a:t>
            </a:r>
            <a:r>
              <a:rPr lang="en-US" sz="2400" dirty="0" err="1"/>
              <a:t>translocated</a:t>
            </a:r>
            <a:r>
              <a:rPr lang="en-US" sz="2400" dirty="0"/>
              <a:t> to the P site.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Instead, it dissociates from the ribosome, causing premature chain termination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208087" y="1085850"/>
            <a:ext cx="746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Q. </a:t>
            </a:r>
            <a:r>
              <a:rPr lang="en-US" sz="2400" b="1" dirty="0" smtClean="0"/>
              <a:t>How does </a:t>
            </a:r>
            <a:r>
              <a:rPr lang="en-US" sz="2400" b="1" dirty="0" err="1" smtClean="0"/>
              <a:t>Puromycin</a:t>
            </a:r>
            <a:r>
              <a:rPr lang="en-US" sz="2400" b="1" dirty="0" smtClean="0"/>
              <a:t> block protein Synthesis?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57893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asis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F956FD13CD8848B4580499D01366DC" ma:contentTypeVersion="2" ma:contentTypeDescription="Create a new document." ma:contentTypeScope="" ma:versionID="4ebcef1e91cfe62b94660ebba8eb4552">
  <xsd:schema xmlns:xsd="http://www.w3.org/2001/XMLSchema" xmlns:xs="http://www.w3.org/2001/XMLSchema" xmlns:p="http://schemas.microsoft.com/office/2006/metadata/properties" xmlns:ns2="27852407-7cbe-4f37-a29e-557c20509378" targetNamespace="http://schemas.microsoft.com/office/2006/metadata/properties" ma:root="true" ma:fieldsID="cc58b206066c8991a38d256a35082960" ns2:_="">
    <xsd:import namespace="27852407-7cbe-4f37-a29e-557c205093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52407-7cbe-4f37-a29e-557c205093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361D27-8DC4-48AD-A374-88DABD97F88F}"/>
</file>

<file path=customXml/itemProps2.xml><?xml version="1.0" encoding="utf-8"?>
<ds:datastoreItem xmlns:ds="http://schemas.openxmlformats.org/officeDocument/2006/customXml" ds:itemID="{EE54B59E-FDC0-4EDB-AA3F-B249F6AD76F4}"/>
</file>

<file path=customXml/itemProps3.xml><?xml version="1.0" encoding="utf-8"?>
<ds:datastoreItem xmlns:ds="http://schemas.openxmlformats.org/officeDocument/2006/customXml" ds:itemID="{BB32943B-468A-4B16-8C38-3A0A1F999B7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4652</TotalTime>
  <Words>1315</Words>
  <Application>Microsoft Office PowerPoint</Application>
  <PresentationFormat>Custom</PresentationFormat>
  <Paragraphs>100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1_Basis</vt:lpstr>
      <vt:lpstr>BT 205: Cell &amp; Molecular Biology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 601: Analytical Biotechnology</dc:title>
  <dc:creator>ACER</dc:creator>
  <cp:lastModifiedBy>User</cp:lastModifiedBy>
  <cp:revision>436</cp:revision>
  <dcterms:created xsi:type="dcterms:W3CDTF">2006-08-16T00:00:00Z</dcterms:created>
  <dcterms:modified xsi:type="dcterms:W3CDTF">2022-11-10T04:22:14Z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0x01010056F956FD13CD8848B4580499D01366DC</vt:lpwstr>
  </property>
</Properties>
</file>