
<file path=[Content_Types].xml><?xml version="1.0" encoding="utf-8"?>
<Types xmlns="http://schemas.openxmlformats.org/package/2006/content-types">
  <Default Extension="emf" ContentType="image/x-emf"/>
  <Default Extension="gif" ContentType="video/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 id="2147483696" r:id="rId5"/>
  </p:sldMasterIdLst>
  <p:notesMasterIdLst>
    <p:notesMasterId r:id="rId34"/>
  </p:notesMasterIdLst>
  <p:sldIdLst>
    <p:sldId id="435" r:id="rId6"/>
    <p:sldId id="455" r:id="rId7"/>
    <p:sldId id="454" r:id="rId8"/>
    <p:sldId id="436" r:id="rId9"/>
    <p:sldId id="437" r:id="rId10"/>
    <p:sldId id="453" r:id="rId11"/>
    <p:sldId id="452" r:id="rId12"/>
    <p:sldId id="442" r:id="rId13"/>
    <p:sldId id="443" r:id="rId14"/>
    <p:sldId id="444" r:id="rId15"/>
    <p:sldId id="449" r:id="rId16"/>
    <p:sldId id="450" r:id="rId17"/>
    <p:sldId id="451" r:id="rId18"/>
    <p:sldId id="456" r:id="rId19"/>
    <p:sldId id="457" r:id="rId20"/>
    <p:sldId id="458" r:id="rId21"/>
    <p:sldId id="459" r:id="rId22"/>
    <p:sldId id="427" r:id="rId23"/>
    <p:sldId id="433" r:id="rId24"/>
    <p:sldId id="430" r:id="rId25"/>
    <p:sldId id="432" r:id="rId26"/>
    <p:sldId id="431" r:id="rId27"/>
    <p:sldId id="428" r:id="rId28"/>
    <p:sldId id="418" r:id="rId29"/>
    <p:sldId id="420" r:id="rId30"/>
    <p:sldId id="417" r:id="rId31"/>
    <p:sldId id="425" r:id="rId32"/>
    <p:sldId id="402" r:id="rId33"/>
  </p:sldIdLst>
  <p:sldSz cx="12169775" cy="7200900"/>
  <p:notesSz cx="6858000" cy="9144000"/>
  <p:defaultTextStyle>
    <a:defPPr>
      <a:defRPr lang="en-US"/>
    </a:defPPr>
    <a:lvl1pPr marL="0" algn="l" defTabSz="1133895" rtl="0" eaLnBrk="1" latinLnBrk="0" hangingPunct="1">
      <a:defRPr sz="2200" kern="1200">
        <a:solidFill>
          <a:schemeClr val="tx1"/>
        </a:solidFill>
        <a:latin typeface="+mn-lt"/>
        <a:ea typeface="+mn-ea"/>
        <a:cs typeface="+mn-cs"/>
      </a:defRPr>
    </a:lvl1pPr>
    <a:lvl2pPr marL="566947" algn="l" defTabSz="1133895" rtl="0" eaLnBrk="1" latinLnBrk="0" hangingPunct="1">
      <a:defRPr sz="2200" kern="1200">
        <a:solidFill>
          <a:schemeClr val="tx1"/>
        </a:solidFill>
        <a:latin typeface="+mn-lt"/>
        <a:ea typeface="+mn-ea"/>
        <a:cs typeface="+mn-cs"/>
      </a:defRPr>
    </a:lvl2pPr>
    <a:lvl3pPr marL="1133895" algn="l" defTabSz="1133895" rtl="0" eaLnBrk="1" latinLnBrk="0" hangingPunct="1">
      <a:defRPr sz="2200" kern="1200">
        <a:solidFill>
          <a:schemeClr val="tx1"/>
        </a:solidFill>
        <a:latin typeface="+mn-lt"/>
        <a:ea typeface="+mn-ea"/>
        <a:cs typeface="+mn-cs"/>
      </a:defRPr>
    </a:lvl3pPr>
    <a:lvl4pPr marL="1700842" algn="l" defTabSz="1133895" rtl="0" eaLnBrk="1" latinLnBrk="0" hangingPunct="1">
      <a:defRPr sz="2200" kern="1200">
        <a:solidFill>
          <a:schemeClr val="tx1"/>
        </a:solidFill>
        <a:latin typeface="+mn-lt"/>
        <a:ea typeface="+mn-ea"/>
        <a:cs typeface="+mn-cs"/>
      </a:defRPr>
    </a:lvl4pPr>
    <a:lvl5pPr marL="2267789" algn="l" defTabSz="1133895" rtl="0" eaLnBrk="1" latinLnBrk="0" hangingPunct="1">
      <a:defRPr sz="2200" kern="1200">
        <a:solidFill>
          <a:schemeClr val="tx1"/>
        </a:solidFill>
        <a:latin typeface="+mn-lt"/>
        <a:ea typeface="+mn-ea"/>
        <a:cs typeface="+mn-cs"/>
      </a:defRPr>
    </a:lvl5pPr>
    <a:lvl6pPr marL="2834737" algn="l" defTabSz="1133895" rtl="0" eaLnBrk="1" latinLnBrk="0" hangingPunct="1">
      <a:defRPr sz="2200" kern="1200">
        <a:solidFill>
          <a:schemeClr val="tx1"/>
        </a:solidFill>
        <a:latin typeface="+mn-lt"/>
        <a:ea typeface="+mn-ea"/>
        <a:cs typeface="+mn-cs"/>
      </a:defRPr>
    </a:lvl6pPr>
    <a:lvl7pPr marL="3401685" algn="l" defTabSz="1133895" rtl="0" eaLnBrk="1" latinLnBrk="0" hangingPunct="1">
      <a:defRPr sz="2200" kern="1200">
        <a:solidFill>
          <a:schemeClr val="tx1"/>
        </a:solidFill>
        <a:latin typeface="+mn-lt"/>
        <a:ea typeface="+mn-ea"/>
        <a:cs typeface="+mn-cs"/>
      </a:defRPr>
    </a:lvl7pPr>
    <a:lvl8pPr marL="3968632" algn="l" defTabSz="1133895" rtl="0" eaLnBrk="1" latinLnBrk="0" hangingPunct="1">
      <a:defRPr sz="2200" kern="1200">
        <a:solidFill>
          <a:schemeClr val="tx1"/>
        </a:solidFill>
        <a:latin typeface="+mn-lt"/>
        <a:ea typeface="+mn-ea"/>
        <a:cs typeface="+mn-cs"/>
      </a:defRPr>
    </a:lvl8pPr>
    <a:lvl9pPr marL="4535580" algn="l" defTabSz="1133895"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38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EB2CAD-008F-4186-881E-6B145EAFB169}" v="4" dt="2022-11-20T13:14:58.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30" autoAdjust="0"/>
  </p:normalViewPr>
  <p:slideViewPr>
    <p:cSldViewPr>
      <p:cViewPr varScale="1">
        <p:scale>
          <a:sx n="83" d="100"/>
          <a:sy n="83" d="100"/>
        </p:scale>
        <p:origin x="-798" y="-78"/>
      </p:cViewPr>
      <p:guideLst>
        <p:guide orient="horz" pos="2268"/>
        <p:guide pos="3833"/>
      </p:guideLst>
    </p:cSldViewPr>
  </p:slideViewPr>
  <p:notesTextViewPr>
    <p:cViewPr>
      <p:scale>
        <a:sx n="100" d="100"/>
        <a:sy n="100" d="100"/>
      </p:scale>
      <p:origin x="0" y="0"/>
    </p:cViewPr>
  </p:notesTextViewPr>
  <p:sorterViewPr>
    <p:cViewPr varScale="1">
      <p:scale>
        <a:sx n="100" d="100"/>
        <a:sy n="100" d="100"/>
      </p:scale>
      <p:origin x="0" y="26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6/11/relationships/changesInfo" Target="changesInfos/changesInfo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GOTH SHASHI KUMAR" userId="S::k.amgoth@iitg.ac.in::35494ff3-58e2-4b51-937c-28c2c4f2cc7a" providerId="AD" clId="Web-{11EB2CAD-008F-4186-881E-6B145EAFB169}"/>
    <pc:docChg chg="modSld">
      <pc:chgData name="AMGOTH SHASHI KUMAR" userId="S::k.amgoth@iitg.ac.in::35494ff3-58e2-4b51-937c-28c2c4f2cc7a" providerId="AD" clId="Web-{11EB2CAD-008F-4186-881E-6B145EAFB169}" dt="2022-11-20T13:14:58.908" v="3" actId="1076"/>
      <pc:docMkLst>
        <pc:docMk/>
      </pc:docMkLst>
      <pc:sldChg chg="modSp">
        <pc:chgData name="AMGOTH SHASHI KUMAR" userId="S::k.amgoth@iitg.ac.in::35494ff3-58e2-4b51-937c-28c2c4f2cc7a" providerId="AD" clId="Web-{11EB2CAD-008F-4186-881E-6B145EAFB169}" dt="2022-11-20T13:14:58.908" v="3" actId="1076"/>
        <pc:sldMkLst>
          <pc:docMk/>
          <pc:sldMk cId="214003596" sldId="420"/>
        </pc:sldMkLst>
        <pc:picChg chg="mod">
          <ac:chgData name="AMGOTH SHASHI KUMAR" userId="S::k.amgoth@iitg.ac.in::35494ff3-58e2-4b51-937c-28c2c4f2cc7a" providerId="AD" clId="Web-{11EB2CAD-008F-4186-881E-6B145EAFB169}" dt="2022-11-20T13:14:58.908" v="3" actId="1076"/>
          <ac:picMkLst>
            <pc:docMk/>
            <pc:sldMk cId="214003596" sldId="420"/>
            <ac:picMk id="8" creationId="{26FA12EF-1751-4F97-8AE8-A6703F3ED2B9}"/>
          </ac:picMkLst>
        </pc:picChg>
      </pc:sldChg>
      <pc:sldChg chg="modSp">
        <pc:chgData name="AMGOTH SHASHI KUMAR" userId="S::k.amgoth@iitg.ac.in::35494ff3-58e2-4b51-937c-28c2c4f2cc7a" providerId="AD" clId="Web-{11EB2CAD-008F-4186-881E-6B145EAFB169}" dt="2022-11-20T12:51:13.046" v="2" actId="1076"/>
        <pc:sldMkLst>
          <pc:docMk/>
          <pc:sldMk cId="874957258" sldId="449"/>
        </pc:sldMkLst>
        <pc:picChg chg="mod">
          <ac:chgData name="AMGOTH SHASHI KUMAR" userId="S::k.amgoth@iitg.ac.in::35494ff3-58e2-4b51-937c-28c2c4f2cc7a" providerId="AD" clId="Web-{11EB2CAD-008F-4186-881E-6B145EAFB169}" dt="2022-11-20T12:51:13.046" v="2" actId="1076"/>
          <ac:picMkLst>
            <pc:docMk/>
            <pc:sldMk cId="874957258" sldId="449"/>
            <ac:picMk id="512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416A87-F76D-43F7-8BD0-9867F8EAD6C8}" type="datetimeFigureOut">
              <a:rPr lang="en-US" smtClean="0"/>
              <a:t>11/20/2022</a:t>
            </a:fld>
            <a:endParaRPr lang="en-US"/>
          </a:p>
        </p:txBody>
      </p:sp>
      <p:sp>
        <p:nvSpPr>
          <p:cNvPr id="4" name="Slide Image Placeholder 3"/>
          <p:cNvSpPr>
            <a:spLocks noGrp="1" noRot="1" noChangeAspect="1"/>
          </p:cNvSpPr>
          <p:nvPr>
            <p:ph type="sldImg" idx="2"/>
          </p:nvPr>
        </p:nvSpPr>
        <p:spPr>
          <a:xfrm>
            <a:off x="531813" y="685800"/>
            <a:ext cx="57943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072CA1-510D-4144-AE2F-09A7AA448EC1}" type="slidenum">
              <a:rPr lang="en-US" smtClean="0"/>
              <a:t>‹#›</a:t>
            </a:fld>
            <a:endParaRPr lang="en-US"/>
          </a:p>
        </p:txBody>
      </p:sp>
    </p:spTree>
    <p:extLst>
      <p:ext uri="{BB962C8B-B14F-4D97-AF65-F5344CB8AC3E}">
        <p14:creationId xmlns:p14="http://schemas.microsoft.com/office/powerpoint/2010/main" val="1280545836"/>
      </p:ext>
    </p:extLst>
  </p:cSld>
  <p:clrMap bg1="lt1" tx1="dk1" bg2="lt2" tx2="dk2" accent1="accent1" accent2="accent2" accent3="accent3" accent4="accent4" accent5="accent5" accent6="accent6" hlink="hlink" folHlink="folHlink"/>
  <p:notesStyle>
    <a:lvl1pPr marL="0" algn="l" defTabSz="914283" rtl="0" eaLnBrk="1" latinLnBrk="0" hangingPunct="1">
      <a:defRPr sz="1200" kern="1200">
        <a:solidFill>
          <a:schemeClr val="tx1"/>
        </a:solidFill>
        <a:latin typeface="+mn-lt"/>
        <a:ea typeface="+mn-ea"/>
        <a:cs typeface="+mn-cs"/>
      </a:defRPr>
    </a:lvl1pPr>
    <a:lvl2pPr marL="457142" algn="l" defTabSz="914283" rtl="0" eaLnBrk="1" latinLnBrk="0" hangingPunct="1">
      <a:defRPr sz="1200" kern="1200">
        <a:solidFill>
          <a:schemeClr val="tx1"/>
        </a:solidFill>
        <a:latin typeface="+mn-lt"/>
        <a:ea typeface="+mn-ea"/>
        <a:cs typeface="+mn-cs"/>
      </a:defRPr>
    </a:lvl2pPr>
    <a:lvl3pPr marL="914283" algn="l" defTabSz="914283" rtl="0" eaLnBrk="1" latinLnBrk="0" hangingPunct="1">
      <a:defRPr sz="1200" kern="1200">
        <a:solidFill>
          <a:schemeClr val="tx1"/>
        </a:solidFill>
        <a:latin typeface="+mn-lt"/>
        <a:ea typeface="+mn-ea"/>
        <a:cs typeface="+mn-cs"/>
      </a:defRPr>
    </a:lvl3pPr>
    <a:lvl4pPr marL="1371426" algn="l" defTabSz="914283" rtl="0" eaLnBrk="1" latinLnBrk="0" hangingPunct="1">
      <a:defRPr sz="1200" kern="1200">
        <a:solidFill>
          <a:schemeClr val="tx1"/>
        </a:solidFill>
        <a:latin typeface="+mn-lt"/>
        <a:ea typeface="+mn-ea"/>
        <a:cs typeface="+mn-cs"/>
      </a:defRPr>
    </a:lvl4pPr>
    <a:lvl5pPr marL="1828568" algn="l" defTabSz="914283" rtl="0" eaLnBrk="1" latinLnBrk="0" hangingPunct="1">
      <a:defRPr sz="1200" kern="1200">
        <a:solidFill>
          <a:schemeClr val="tx1"/>
        </a:solidFill>
        <a:latin typeface="+mn-lt"/>
        <a:ea typeface="+mn-ea"/>
        <a:cs typeface="+mn-cs"/>
      </a:defRPr>
    </a:lvl5pPr>
    <a:lvl6pPr marL="2285710" algn="l" defTabSz="914283" rtl="0" eaLnBrk="1" latinLnBrk="0" hangingPunct="1">
      <a:defRPr sz="1200" kern="1200">
        <a:solidFill>
          <a:schemeClr val="tx1"/>
        </a:solidFill>
        <a:latin typeface="+mn-lt"/>
        <a:ea typeface="+mn-ea"/>
        <a:cs typeface="+mn-cs"/>
      </a:defRPr>
    </a:lvl6pPr>
    <a:lvl7pPr marL="2742851" algn="l" defTabSz="914283" rtl="0" eaLnBrk="1" latinLnBrk="0" hangingPunct="1">
      <a:defRPr sz="1200" kern="1200">
        <a:solidFill>
          <a:schemeClr val="tx1"/>
        </a:solidFill>
        <a:latin typeface="+mn-lt"/>
        <a:ea typeface="+mn-ea"/>
        <a:cs typeface="+mn-cs"/>
      </a:defRPr>
    </a:lvl7pPr>
    <a:lvl8pPr marL="3199993" algn="l" defTabSz="914283" rtl="0" eaLnBrk="1" latinLnBrk="0" hangingPunct="1">
      <a:defRPr sz="1200" kern="1200">
        <a:solidFill>
          <a:schemeClr val="tx1"/>
        </a:solidFill>
        <a:latin typeface="+mn-lt"/>
        <a:ea typeface="+mn-ea"/>
        <a:cs typeface="+mn-cs"/>
      </a:defRPr>
    </a:lvl8pPr>
    <a:lvl9pPr marL="3657136" algn="l" defTabSz="91428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1813" y="685800"/>
            <a:ext cx="5794375"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072CA1-510D-4144-AE2F-09A7AA448EC1}"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16664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0720" y="256034"/>
            <a:ext cx="11703267" cy="6696836"/>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7958" y="926495"/>
            <a:ext cx="9948791" cy="3072384"/>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6415" y="4063118"/>
            <a:ext cx="8751877" cy="1457573"/>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98D28FB-485B-4646-85D7-C7DF68E14A9B}" type="datetimeFigureOut">
              <a:rPr lang="en-IN" smtClean="0"/>
              <a:pPr/>
              <a:t>20-11-2022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074A4C1-B6A3-48F9-96CB-E28B2C288FB0}" type="slidenum">
              <a:rPr lang="en-IN" smtClean="0"/>
              <a:pPr/>
              <a:t>‹#›</a:t>
            </a:fld>
            <a:endParaRPr lang="en-IN"/>
          </a:p>
        </p:txBody>
      </p:sp>
      <p:cxnSp>
        <p:nvCxnSpPr>
          <p:cNvPr id="8" name="Straight Connector 7"/>
          <p:cNvCxnSpPr/>
          <p:nvPr/>
        </p:nvCxnSpPr>
        <p:spPr>
          <a:xfrm>
            <a:off x="1975055" y="3920490"/>
            <a:ext cx="82145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347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D28FB-485B-4646-85D7-C7DF68E14A9B}" type="datetimeFigureOut">
              <a:rPr lang="en-IN" smtClean="0">
                <a:solidFill>
                  <a:srgbClr val="AD84C6"/>
                </a:solidFill>
              </a:rPr>
              <a:pPr/>
              <a:t>20-11-2022</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278288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8995" y="800100"/>
            <a:ext cx="2319863" cy="56807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0916" y="800100"/>
            <a:ext cx="7415957" cy="56807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D28FB-485B-4646-85D7-C7DF68E14A9B}" type="datetimeFigureOut">
              <a:rPr lang="en-IN" smtClean="0">
                <a:solidFill>
                  <a:srgbClr val="AD84C6"/>
                </a:solidFill>
              </a:rPr>
              <a:pPr/>
              <a:t>20-11-2022</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3732511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0721" y="256035"/>
            <a:ext cx="11703267" cy="6696836"/>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7959" y="926495"/>
            <a:ext cx="9948791" cy="3072384"/>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6416" y="4063120"/>
            <a:ext cx="8751877" cy="1457573"/>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36EE247D-7B7E-4C3E-A2A1-1C53783FACB6}" type="datetime1">
              <a:rPr lang="en-IN" smtClean="0"/>
              <a:pPr/>
              <a:t>20-11-2022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074A4C1-B6A3-48F9-96CB-E28B2C288FB0}" type="slidenum">
              <a:rPr lang="en-IN" smtClean="0"/>
              <a:pPr/>
              <a:t>‹#›</a:t>
            </a:fld>
            <a:endParaRPr lang="en-IN"/>
          </a:p>
        </p:txBody>
      </p:sp>
      <p:cxnSp>
        <p:nvCxnSpPr>
          <p:cNvPr id="8" name="Straight Connector 7"/>
          <p:cNvCxnSpPr/>
          <p:nvPr/>
        </p:nvCxnSpPr>
        <p:spPr>
          <a:xfrm>
            <a:off x="1975056" y="3920490"/>
            <a:ext cx="82145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454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4867BE-194B-4BB3-9F0C-C4D6660685BF}" type="datetime1">
              <a:rPr lang="en-IN" smtClean="0">
                <a:solidFill>
                  <a:srgbClr val="AD84C6"/>
                </a:solidFill>
              </a:rPr>
              <a:pPr/>
              <a:t>20-11-2022</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1867738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4407" y="1232254"/>
            <a:ext cx="9948791" cy="3072384"/>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6813" y="4362246"/>
            <a:ext cx="8753111" cy="143199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7E947-1BF5-408E-AD86-AC84B0FCE7BD}" type="datetime1">
              <a:rPr lang="en-IN" smtClean="0">
                <a:solidFill>
                  <a:srgbClr val="AD84C6"/>
                </a:solidFill>
              </a:rPr>
              <a:pPr/>
              <a:t>20-11-2022</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cxnSp>
        <p:nvCxnSpPr>
          <p:cNvPr id="7" name="Straight Connector 6"/>
          <p:cNvCxnSpPr/>
          <p:nvPr/>
        </p:nvCxnSpPr>
        <p:spPr>
          <a:xfrm>
            <a:off x="1977591" y="4221428"/>
            <a:ext cx="821459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705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0917" y="2160269"/>
            <a:ext cx="4746212" cy="422452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6187" y="2160270"/>
            <a:ext cx="4746212" cy="422452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56744E-D361-4730-A34F-6390B036095E}" type="datetime1">
              <a:rPr lang="en-IN" smtClean="0">
                <a:solidFill>
                  <a:srgbClr val="AD84C6"/>
                </a:solidFill>
              </a:rPr>
              <a:pPr/>
              <a:t>20-11-2022</a:t>
            </a:fld>
            <a:endParaRPr lang="en-IN">
              <a:solidFill>
                <a:srgbClr val="AD84C6"/>
              </a:solidFill>
            </a:endParaRPr>
          </a:p>
        </p:txBody>
      </p:sp>
      <p:sp>
        <p:nvSpPr>
          <p:cNvPr id="6" name="Footer Placeholder 5"/>
          <p:cNvSpPr>
            <a:spLocks noGrp="1"/>
          </p:cNvSpPr>
          <p:nvPr>
            <p:ph type="ftr" sz="quarter" idx="11"/>
          </p:nvPr>
        </p:nvSpPr>
        <p:spPr/>
        <p:txBody>
          <a:bodyPr/>
          <a:lstStyle/>
          <a:p>
            <a:endParaRPr lang="en-IN">
              <a:solidFill>
                <a:srgbClr val="AD84C6"/>
              </a:solidFill>
            </a:endParaRPr>
          </a:p>
        </p:txBody>
      </p:sp>
      <p:sp>
        <p:nvSpPr>
          <p:cNvPr id="7" name="Slide Number Placeholder 6"/>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1329763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0917" y="2101587"/>
            <a:ext cx="4746212" cy="816102"/>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0917" y="2857557"/>
            <a:ext cx="4746212" cy="355244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7745" y="2098984"/>
            <a:ext cx="4746212" cy="816102"/>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7745" y="2855288"/>
            <a:ext cx="4746212" cy="355244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2C2C94-0E62-4D89-A32F-45D3D0828BAF}" type="datetime1">
              <a:rPr lang="en-IN" smtClean="0">
                <a:solidFill>
                  <a:srgbClr val="AD84C6"/>
                </a:solidFill>
              </a:rPr>
              <a:pPr/>
              <a:t>20-11-2022</a:t>
            </a:fld>
            <a:endParaRPr lang="en-IN">
              <a:solidFill>
                <a:srgbClr val="AD84C6"/>
              </a:solidFill>
            </a:endParaRPr>
          </a:p>
        </p:txBody>
      </p:sp>
      <p:sp>
        <p:nvSpPr>
          <p:cNvPr id="8" name="Footer Placeholder 7"/>
          <p:cNvSpPr>
            <a:spLocks noGrp="1"/>
          </p:cNvSpPr>
          <p:nvPr>
            <p:ph type="ftr" sz="quarter" idx="11"/>
          </p:nvPr>
        </p:nvSpPr>
        <p:spPr/>
        <p:txBody>
          <a:bodyPr/>
          <a:lstStyle/>
          <a:p>
            <a:endParaRPr lang="en-IN">
              <a:solidFill>
                <a:srgbClr val="AD84C6"/>
              </a:solidFill>
            </a:endParaRPr>
          </a:p>
        </p:txBody>
      </p:sp>
      <p:sp>
        <p:nvSpPr>
          <p:cNvPr id="9" name="Slide Number Placeholder 8"/>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107550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FFFA6C-AAFB-4B9C-A8E7-57ACACD82E62}" type="datetime1">
              <a:rPr lang="en-IN" smtClean="0">
                <a:solidFill>
                  <a:srgbClr val="AD84C6"/>
                </a:solidFill>
              </a:rPr>
              <a:pPr/>
              <a:t>20-11-2022</a:t>
            </a:fld>
            <a:endParaRPr lang="en-IN">
              <a:solidFill>
                <a:srgbClr val="AD84C6"/>
              </a:solidFill>
            </a:endParaRPr>
          </a:p>
        </p:txBody>
      </p:sp>
      <p:sp>
        <p:nvSpPr>
          <p:cNvPr id="4" name="Footer Placeholder 3"/>
          <p:cNvSpPr>
            <a:spLocks noGrp="1"/>
          </p:cNvSpPr>
          <p:nvPr>
            <p:ph type="ftr" sz="quarter" idx="11"/>
          </p:nvPr>
        </p:nvSpPr>
        <p:spPr/>
        <p:txBody>
          <a:bodyPr/>
          <a:lstStyle/>
          <a:p>
            <a:endParaRPr lang="en-IN">
              <a:solidFill>
                <a:srgbClr val="AD84C6"/>
              </a:solidFill>
            </a:endParaRPr>
          </a:p>
        </p:txBody>
      </p:sp>
      <p:sp>
        <p:nvSpPr>
          <p:cNvPr id="5" name="Slide Number Placeholder 4"/>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3891257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4C5DA-6E4D-4207-8E15-A969105E6B1D}" type="datetime1">
              <a:rPr lang="en-IN" smtClean="0">
                <a:solidFill>
                  <a:srgbClr val="AD84C6"/>
                </a:solidFill>
              </a:rPr>
              <a:pPr/>
              <a:t>20-11-2022</a:t>
            </a:fld>
            <a:endParaRPr lang="en-IN">
              <a:solidFill>
                <a:srgbClr val="AD84C6"/>
              </a:solidFill>
            </a:endParaRPr>
          </a:p>
        </p:txBody>
      </p:sp>
      <p:sp>
        <p:nvSpPr>
          <p:cNvPr id="3" name="Footer Placeholder 2"/>
          <p:cNvSpPr>
            <a:spLocks noGrp="1"/>
          </p:cNvSpPr>
          <p:nvPr>
            <p:ph type="ftr" sz="quarter" idx="11"/>
          </p:nvPr>
        </p:nvSpPr>
        <p:spPr/>
        <p:txBody>
          <a:bodyPr/>
          <a:lstStyle/>
          <a:p>
            <a:endParaRPr lang="en-IN">
              <a:solidFill>
                <a:srgbClr val="AD84C6"/>
              </a:solidFill>
            </a:endParaRPr>
          </a:p>
        </p:txBody>
      </p:sp>
      <p:sp>
        <p:nvSpPr>
          <p:cNvPr id="4" name="Slide Number Placeholder 3"/>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21304873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0917" y="1152144"/>
            <a:ext cx="3924752" cy="1824228"/>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41493" y="1152144"/>
            <a:ext cx="5202579" cy="48966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0917" y="2976372"/>
            <a:ext cx="3924752" cy="3168396"/>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A8B28-75CD-4527-B3CD-F506723F2C88}" type="datetime1">
              <a:rPr lang="en-IN" smtClean="0">
                <a:solidFill>
                  <a:srgbClr val="AD84C6"/>
                </a:solidFill>
              </a:rPr>
              <a:pPr/>
              <a:t>20-11-2022</a:t>
            </a:fld>
            <a:endParaRPr lang="en-IN">
              <a:solidFill>
                <a:srgbClr val="AD84C6"/>
              </a:solidFill>
            </a:endParaRPr>
          </a:p>
        </p:txBody>
      </p:sp>
      <p:sp>
        <p:nvSpPr>
          <p:cNvPr id="6" name="Footer Placeholder 5"/>
          <p:cNvSpPr>
            <a:spLocks noGrp="1"/>
          </p:cNvSpPr>
          <p:nvPr>
            <p:ph type="ftr" sz="quarter" idx="11"/>
          </p:nvPr>
        </p:nvSpPr>
        <p:spPr/>
        <p:txBody>
          <a:bodyPr/>
          <a:lstStyle/>
          <a:p>
            <a:endParaRPr lang="en-IN">
              <a:solidFill>
                <a:srgbClr val="AD84C6"/>
              </a:solidFill>
            </a:endParaRPr>
          </a:p>
        </p:txBody>
      </p:sp>
      <p:sp>
        <p:nvSpPr>
          <p:cNvPr id="7" name="Slide Number Placeholder 6"/>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303744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D28FB-485B-4646-85D7-C7DF68E14A9B}" type="datetimeFigureOut">
              <a:rPr lang="en-IN" smtClean="0">
                <a:solidFill>
                  <a:srgbClr val="AD84C6"/>
                </a:solidFill>
              </a:rPr>
              <a:pPr/>
              <a:t>20-11-2022</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38330146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0917" y="1152144"/>
            <a:ext cx="3924752" cy="1824228"/>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03380" y="1123339"/>
            <a:ext cx="6087930" cy="504063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0917" y="2976372"/>
            <a:ext cx="3924752" cy="3024378"/>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DB6DDB-BCD7-446C-B129-77F268AE1E9E}" type="datetime1">
              <a:rPr lang="en-IN" smtClean="0">
                <a:solidFill>
                  <a:srgbClr val="AD84C6"/>
                </a:solidFill>
              </a:rPr>
              <a:pPr/>
              <a:t>20-11-2022</a:t>
            </a:fld>
            <a:endParaRPr lang="en-IN">
              <a:solidFill>
                <a:srgbClr val="AD84C6"/>
              </a:solidFill>
            </a:endParaRPr>
          </a:p>
        </p:txBody>
      </p:sp>
      <p:sp>
        <p:nvSpPr>
          <p:cNvPr id="6" name="Footer Placeholder 5"/>
          <p:cNvSpPr>
            <a:spLocks noGrp="1"/>
          </p:cNvSpPr>
          <p:nvPr>
            <p:ph type="ftr" sz="quarter" idx="11"/>
          </p:nvPr>
        </p:nvSpPr>
        <p:spPr/>
        <p:txBody>
          <a:bodyPr/>
          <a:lstStyle/>
          <a:p>
            <a:endParaRPr lang="en-US" dirty="0">
              <a:solidFill>
                <a:srgbClr val="AD84C6"/>
              </a:solidFill>
            </a:endParaRPr>
          </a:p>
        </p:txBody>
      </p:sp>
      <p:sp>
        <p:nvSpPr>
          <p:cNvPr id="7" name="Slide Number Placeholder 6"/>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180087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97B27-B01C-4F9D-8921-E88D8ACC1D9D}" type="datetime1">
              <a:rPr lang="en-IN" smtClean="0">
                <a:solidFill>
                  <a:srgbClr val="AD84C6"/>
                </a:solidFill>
              </a:rPr>
              <a:pPr/>
              <a:t>20-11-2022</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41147976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8995" y="800100"/>
            <a:ext cx="2319863" cy="56807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0916" y="800100"/>
            <a:ext cx="7415957" cy="56807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66B74-2229-4D6C-8928-D6800E2F9D77}" type="datetime1">
              <a:rPr lang="en-IN" smtClean="0">
                <a:solidFill>
                  <a:srgbClr val="AD84C6"/>
                </a:solidFill>
              </a:rPr>
              <a:pPr/>
              <a:t>20-11-2022</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268095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4407" y="1232254"/>
            <a:ext cx="9948791" cy="3072384"/>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6812" y="4362246"/>
            <a:ext cx="8753111" cy="143199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D28FB-485B-4646-85D7-C7DF68E14A9B}" type="datetimeFigureOut">
              <a:rPr lang="en-IN" smtClean="0">
                <a:solidFill>
                  <a:srgbClr val="AD84C6"/>
                </a:solidFill>
              </a:rPr>
              <a:pPr/>
              <a:t>20-11-2022</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cxnSp>
        <p:nvCxnSpPr>
          <p:cNvPr id="7" name="Straight Connector 6"/>
          <p:cNvCxnSpPr/>
          <p:nvPr/>
        </p:nvCxnSpPr>
        <p:spPr>
          <a:xfrm>
            <a:off x="1977590" y="4221428"/>
            <a:ext cx="821459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63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0917" y="2160269"/>
            <a:ext cx="4746212" cy="422452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6187" y="2160270"/>
            <a:ext cx="4746212" cy="422452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8D28FB-485B-4646-85D7-C7DF68E14A9B}" type="datetimeFigureOut">
              <a:rPr lang="en-IN" smtClean="0">
                <a:solidFill>
                  <a:srgbClr val="AD84C6"/>
                </a:solidFill>
              </a:rPr>
              <a:pPr/>
              <a:t>20-11-2022</a:t>
            </a:fld>
            <a:endParaRPr lang="en-IN">
              <a:solidFill>
                <a:srgbClr val="AD84C6"/>
              </a:solidFill>
            </a:endParaRPr>
          </a:p>
        </p:txBody>
      </p:sp>
      <p:sp>
        <p:nvSpPr>
          <p:cNvPr id="6" name="Footer Placeholder 5"/>
          <p:cNvSpPr>
            <a:spLocks noGrp="1"/>
          </p:cNvSpPr>
          <p:nvPr>
            <p:ph type="ftr" sz="quarter" idx="11"/>
          </p:nvPr>
        </p:nvSpPr>
        <p:spPr/>
        <p:txBody>
          <a:bodyPr/>
          <a:lstStyle/>
          <a:p>
            <a:endParaRPr lang="en-IN">
              <a:solidFill>
                <a:srgbClr val="AD84C6"/>
              </a:solidFill>
            </a:endParaRPr>
          </a:p>
        </p:txBody>
      </p:sp>
      <p:sp>
        <p:nvSpPr>
          <p:cNvPr id="7" name="Slide Number Placeholder 6"/>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2290289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0917" y="2101587"/>
            <a:ext cx="4746212" cy="816102"/>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0917" y="2857557"/>
            <a:ext cx="4746212" cy="355244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7745" y="2098984"/>
            <a:ext cx="4746212" cy="816102"/>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7745" y="2855288"/>
            <a:ext cx="4746212" cy="355244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8D28FB-485B-4646-85D7-C7DF68E14A9B}" type="datetimeFigureOut">
              <a:rPr lang="en-IN" smtClean="0">
                <a:solidFill>
                  <a:srgbClr val="AD84C6"/>
                </a:solidFill>
              </a:rPr>
              <a:pPr/>
              <a:t>20-11-2022</a:t>
            </a:fld>
            <a:endParaRPr lang="en-IN">
              <a:solidFill>
                <a:srgbClr val="AD84C6"/>
              </a:solidFill>
            </a:endParaRPr>
          </a:p>
        </p:txBody>
      </p:sp>
      <p:sp>
        <p:nvSpPr>
          <p:cNvPr id="8" name="Footer Placeholder 7"/>
          <p:cNvSpPr>
            <a:spLocks noGrp="1"/>
          </p:cNvSpPr>
          <p:nvPr>
            <p:ph type="ftr" sz="quarter" idx="11"/>
          </p:nvPr>
        </p:nvSpPr>
        <p:spPr/>
        <p:txBody>
          <a:bodyPr/>
          <a:lstStyle/>
          <a:p>
            <a:endParaRPr lang="en-IN">
              <a:solidFill>
                <a:srgbClr val="AD84C6"/>
              </a:solidFill>
            </a:endParaRPr>
          </a:p>
        </p:txBody>
      </p:sp>
      <p:sp>
        <p:nvSpPr>
          <p:cNvPr id="9" name="Slide Number Placeholder 8"/>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150629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8D28FB-485B-4646-85D7-C7DF68E14A9B}" type="datetimeFigureOut">
              <a:rPr lang="en-IN" smtClean="0">
                <a:solidFill>
                  <a:srgbClr val="AD84C6"/>
                </a:solidFill>
              </a:rPr>
              <a:pPr/>
              <a:t>20-11-2022</a:t>
            </a:fld>
            <a:endParaRPr lang="en-IN">
              <a:solidFill>
                <a:srgbClr val="AD84C6"/>
              </a:solidFill>
            </a:endParaRPr>
          </a:p>
        </p:txBody>
      </p:sp>
      <p:sp>
        <p:nvSpPr>
          <p:cNvPr id="4" name="Footer Placeholder 3"/>
          <p:cNvSpPr>
            <a:spLocks noGrp="1"/>
          </p:cNvSpPr>
          <p:nvPr>
            <p:ph type="ftr" sz="quarter" idx="11"/>
          </p:nvPr>
        </p:nvSpPr>
        <p:spPr/>
        <p:txBody>
          <a:bodyPr/>
          <a:lstStyle/>
          <a:p>
            <a:endParaRPr lang="en-IN">
              <a:solidFill>
                <a:srgbClr val="AD84C6"/>
              </a:solidFill>
            </a:endParaRPr>
          </a:p>
        </p:txBody>
      </p:sp>
      <p:sp>
        <p:nvSpPr>
          <p:cNvPr id="5" name="Slide Number Placeholder 4"/>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730638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8D28FB-485B-4646-85D7-C7DF68E14A9B}" type="datetimeFigureOut">
              <a:rPr lang="en-IN" smtClean="0">
                <a:solidFill>
                  <a:srgbClr val="AD84C6"/>
                </a:solidFill>
              </a:rPr>
              <a:pPr/>
              <a:t>20-11-2022</a:t>
            </a:fld>
            <a:endParaRPr lang="en-IN">
              <a:solidFill>
                <a:srgbClr val="AD84C6"/>
              </a:solidFill>
            </a:endParaRPr>
          </a:p>
        </p:txBody>
      </p:sp>
      <p:sp>
        <p:nvSpPr>
          <p:cNvPr id="3" name="Footer Placeholder 2"/>
          <p:cNvSpPr>
            <a:spLocks noGrp="1"/>
          </p:cNvSpPr>
          <p:nvPr>
            <p:ph type="ftr" sz="quarter" idx="11"/>
          </p:nvPr>
        </p:nvSpPr>
        <p:spPr/>
        <p:txBody>
          <a:bodyPr/>
          <a:lstStyle/>
          <a:p>
            <a:endParaRPr lang="en-IN">
              <a:solidFill>
                <a:srgbClr val="AD84C6"/>
              </a:solidFill>
            </a:endParaRPr>
          </a:p>
        </p:txBody>
      </p:sp>
      <p:sp>
        <p:nvSpPr>
          <p:cNvPr id="4" name="Slide Number Placeholder 3"/>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2378624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0917" y="1152144"/>
            <a:ext cx="3924752" cy="1824228"/>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41492" y="1152144"/>
            <a:ext cx="5202579" cy="48966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0917" y="2976372"/>
            <a:ext cx="3924752" cy="3168396"/>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8D28FB-485B-4646-85D7-C7DF68E14A9B}" type="datetimeFigureOut">
              <a:rPr lang="en-IN" smtClean="0">
                <a:solidFill>
                  <a:srgbClr val="AD84C6"/>
                </a:solidFill>
              </a:rPr>
              <a:pPr/>
              <a:t>20-11-2022</a:t>
            </a:fld>
            <a:endParaRPr lang="en-IN">
              <a:solidFill>
                <a:srgbClr val="AD84C6"/>
              </a:solidFill>
            </a:endParaRPr>
          </a:p>
        </p:txBody>
      </p:sp>
      <p:sp>
        <p:nvSpPr>
          <p:cNvPr id="6" name="Footer Placeholder 5"/>
          <p:cNvSpPr>
            <a:spLocks noGrp="1"/>
          </p:cNvSpPr>
          <p:nvPr>
            <p:ph type="ftr" sz="quarter" idx="11"/>
          </p:nvPr>
        </p:nvSpPr>
        <p:spPr/>
        <p:txBody>
          <a:bodyPr/>
          <a:lstStyle/>
          <a:p>
            <a:endParaRPr lang="en-IN">
              <a:solidFill>
                <a:srgbClr val="AD84C6"/>
              </a:solidFill>
            </a:endParaRPr>
          </a:p>
        </p:txBody>
      </p:sp>
      <p:sp>
        <p:nvSpPr>
          <p:cNvPr id="7" name="Slide Number Placeholder 6"/>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1393067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0917" y="1152144"/>
            <a:ext cx="3924752" cy="1824228"/>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03380" y="1123339"/>
            <a:ext cx="6087930" cy="504063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0917" y="2976372"/>
            <a:ext cx="3924752" cy="3024378"/>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8D28FB-485B-4646-85D7-C7DF68E14A9B}" type="datetimeFigureOut">
              <a:rPr lang="en-IN" smtClean="0">
                <a:solidFill>
                  <a:srgbClr val="AD84C6"/>
                </a:solidFill>
              </a:rPr>
              <a:pPr/>
              <a:t>20-11-2022</a:t>
            </a:fld>
            <a:endParaRPr lang="en-IN">
              <a:solidFill>
                <a:srgbClr val="AD84C6"/>
              </a:solidFill>
            </a:endParaRPr>
          </a:p>
        </p:txBody>
      </p:sp>
      <p:sp>
        <p:nvSpPr>
          <p:cNvPr id="6" name="Footer Placeholder 5"/>
          <p:cNvSpPr>
            <a:spLocks noGrp="1"/>
          </p:cNvSpPr>
          <p:nvPr>
            <p:ph type="ftr" sz="quarter" idx="11"/>
          </p:nvPr>
        </p:nvSpPr>
        <p:spPr/>
        <p:txBody>
          <a:bodyPr/>
          <a:lstStyle/>
          <a:p>
            <a:endParaRPr lang="en-US" dirty="0">
              <a:solidFill>
                <a:srgbClr val="AD84C6"/>
              </a:solidFill>
            </a:endParaRPr>
          </a:p>
        </p:txBody>
      </p:sp>
      <p:sp>
        <p:nvSpPr>
          <p:cNvPr id="7" name="Slide Number Placeholder 6"/>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388157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0720" y="256034"/>
            <a:ext cx="11703267" cy="669683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0916" y="640080"/>
            <a:ext cx="9857518" cy="142417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0918" y="2160270"/>
            <a:ext cx="9854874" cy="424053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0913" y="6535022"/>
            <a:ext cx="2324828" cy="383381"/>
          </a:xfrm>
          <a:prstGeom prst="rect">
            <a:avLst/>
          </a:prstGeom>
        </p:spPr>
        <p:txBody>
          <a:bodyPr vert="horz" lIns="91440" tIns="45720" rIns="91440" bIns="45720" rtlCol="0" anchor="ctr"/>
          <a:lstStyle>
            <a:lvl1pPr algn="l">
              <a:defRPr sz="1200">
                <a:solidFill>
                  <a:schemeClr val="accent1"/>
                </a:solidFill>
              </a:defRPr>
            </a:lvl1pPr>
          </a:lstStyle>
          <a:p>
            <a:pPr defTabSz="457200"/>
            <a:fld id="{B98D28FB-485B-4646-85D7-C7DF68E14A9B}" type="datetimeFigureOut">
              <a:rPr lang="en-IN" smtClean="0">
                <a:solidFill>
                  <a:srgbClr val="AD84C6"/>
                </a:solidFill>
              </a:rPr>
              <a:pPr defTabSz="457200"/>
              <a:t>20-11-2022</a:t>
            </a:fld>
            <a:endParaRPr lang="en-IN">
              <a:solidFill>
                <a:srgbClr val="AD84C6"/>
              </a:solidFill>
            </a:endParaRPr>
          </a:p>
        </p:txBody>
      </p:sp>
      <p:sp>
        <p:nvSpPr>
          <p:cNvPr id="5" name="Footer Placeholder 4"/>
          <p:cNvSpPr>
            <a:spLocks noGrp="1"/>
          </p:cNvSpPr>
          <p:nvPr>
            <p:ph type="ftr" sz="quarter" idx="3"/>
          </p:nvPr>
        </p:nvSpPr>
        <p:spPr>
          <a:xfrm>
            <a:off x="3941949" y="6535022"/>
            <a:ext cx="4709174" cy="383381"/>
          </a:xfrm>
          <a:prstGeom prst="rect">
            <a:avLst/>
          </a:prstGeom>
        </p:spPr>
        <p:txBody>
          <a:bodyPr vert="horz" lIns="91440" tIns="45720" rIns="91440" bIns="45720" rtlCol="0" anchor="ctr"/>
          <a:lstStyle>
            <a:lvl1pPr algn="ctr">
              <a:defRPr sz="1200">
                <a:solidFill>
                  <a:schemeClr val="accent1"/>
                </a:solidFill>
              </a:defRPr>
            </a:lvl1pPr>
          </a:lstStyle>
          <a:p>
            <a:pPr defTabSz="457200"/>
            <a:endParaRPr lang="en-IN">
              <a:solidFill>
                <a:srgbClr val="AD84C6"/>
              </a:solidFill>
            </a:endParaRPr>
          </a:p>
        </p:txBody>
      </p:sp>
      <p:sp>
        <p:nvSpPr>
          <p:cNvPr id="6" name="Slide Number Placeholder 5"/>
          <p:cNvSpPr>
            <a:spLocks noGrp="1"/>
          </p:cNvSpPr>
          <p:nvPr>
            <p:ph type="sldNum" sz="quarter" idx="4"/>
          </p:nvPr>
        </p:nvSpPr>
        <p:spPr>
          <a:xfrm>
            <a:off x="9312524" y="6535022"/>
            <a:ext cx="1703107" cy="383381"/>
          </a:xfrm>
          <a:prstGeom prst="rect">
            <a:avLst/>
          </a:prstGeom>
        </p:spPr>
        <p:txBody>
          <a:bodyPr vert="horz" lIns="91440" tIns="45720" rIns="91440" bIns="45720" rtlCol="0" anchor="ctr"/>
          <a:lstStyle>
            <a:lvl1pPr algn="r">
              <a:defRPr sz="1200">
                <a:solidFill>
                  <a:schemeClr val="accent1"/>
                </a:solidFill>
              </a:defRPr>
            </a:lvl1pPr>
          </a:lstStyle>
          <a:p>
            <a:pPr defTabSz="457200"/>
            <a:fld id="{6074A4C1-B6A3-48F9-96CB-E28B2C288FB0}" type="slidenum">
              <a:rPr lang="en-IN" smtClean="0">
                <a:solidFill>
                  <a:srgbClr val="AD84C6"/>
                </a:solidFill>
              </a:rPr>
              <a:pPr defTabSz="457200"/>
              <a:t>‹#›</a:t>
            </a:fld>
            <a:endParaRPr lang="en-IN">
              <a:solidFill>
                <a:srgbClr val="AD84C6"/>
              </a:solidFill>
            </a:endParaRPr>
          </a:p>
        </p:txBody>
      </p:sp>
    </p:spTree>
    <p:extLst>
      <p:ext uri="{BB962C8B-B14F-4D97-AF65-F5344CB8AC3E}">
        <p14:creationId xmlns:p14="http://schemas.microsoft.com/office/powerpoint/2010/main" val="19647583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0721" y="256035"/>
            <a:ext cx="11703267" cy="669683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0916" y="640080"/>
            <a:ext cx="9857518" cy="142417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0919" y="2160270"/>
            <a:ext cx="9854874" cy="424053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0913" y="6535023"/>
            <a:ext cx="2324828" cy="383381"/>
          </a:xfrm>
          <a:prstGeom prst="rect">
            <a:avLst/>
          </a:prstGeom>
        </p:spPr>
        <p:txBody>
          <a:bodyPr vert="horz" lIns="91440" tIns="45720" rIns="91440" bIns="45720" rtlCol="0" anchor="ctr"/>
          <a:lstStyle>
            <a:lvl1pPr algn="l">
              <a:defRPr sz="1200">
                <a:solidFill>
                  <a:schemeClr val="accent1"/>
                </a:solidFill>
              </a:defRPr>
            </a:lvl1pPr>
          </a:lstStyle>
          <a:p>
            <a:pPr defTabSz="457200"/>
            <a:fld id="{E7AD9AE4-ADFD-4AC8-81AE-CC9F3B26330E}" type="datetime1">
              <a:rPr lang="en-IN" smtClean="0">
                <a:solidFill>
                  <a:srgbClr val="AD84C6"/>
                </a:solidFill>
              </a:rPr>
              <a:pPr defTabSz="457200"/>
              <a:t>20-11-2022</a:t>
            </a:fld>
            <a:endParaRPr lang="en-IN">
              <a:solidFill>
                <a:srgbClr val="AD84C6"/>
              </a:solidFill>
            </a:endParaRPr>
          </a:p>
        </p:txBody>
      </p:sp>
      <p:sp>
        <p:nvSpPr>
          <p:cNvPr id="5" name="Footer Placeholder 4"/>
          <p:cNvSpPr>
            <a:spLocks noGrp="1"/>
          </p:cNvSpPr>
          <p:nvPr>
            <p:ph type="ftr" sz="quarter" idx="3"/>
          </p:nvPr>
        </p:nvSpPr>
        <p:spPr>
          <a:xfrm>
            <a:off x="3941949" y="6535023"/>
            <a:ext cx="4709174" cy="383381"/>
          </a:xfrm>
          <a:prstGeom prst="rect">
            <a:avLst/>
          </a:prstGeom>
        </p:spPr>
        <p:txBody>
          <a:bodyPr vert="horz" lIns="91440" tIns="45720" rIns="91440" bIns="45720" rtlCol="0" anchor="ctr"/>
          <a:lstStyle>
            <a:lvl1pPr algn="ctr">
              <a:defRPr sz="1200">
                <a:solidFill>
                  <a:schemeClr val="accent1"/>
                </a:solidFill>
              </a:defRPr>
            </a:lvl1pPr>
          </a:lstStyle>
          <a:p>
            <a:pPr defTabSz="457200"/>
            <a:endParaRPr lang="en-IN">
              <a:solidFill>
                <a:srgbClr val="AD84C6"/>
              </a:solidFill>
            </a:endParaRPr>
          </a:p>
        </p:txBody>
      </p:sp>
      <p:sp>
        <p:nvSpPr>
          <p:cNvPr id="6" name="Slide Number Placeholder 5"/>
          <p:cNvSpPr>
            <a:spLocks noGrp="1"/>
          </p:cNvSpPr>
          <p:nvPr>
            <p:ph type="sldNum" sz="quarter" idx="4"/>
          </p:nvPr>
        </p:nvSpPr>
        <p:spPr>
          <a:xfrm>
            <a:off x="9312525" y="6535023"/>
            <a:ext cx="1703107" cy="383381"/>
          </a:xfrm>
          <a:prstGeom prst="rect">
            <a:avLst/>
          </a:prstGeom>
        </p:spPr>
        <p:txBody>
          <a:bodyPr vert="horz" lIns="91440" tIns="45720" rIns="91440" bIns="45720" rtlCol="0" anchor="ctr"/>
          <a:lstStyle>
            <a:lvl1pPr algn="r">
              <a:defRPr sz="1200">
                <a:solidFill>
                  <a:schemeClr val="accent1"/>
                </a:solidFill>
              </a:defRPr>
            </a:lvl1pPr>
          </a:lstStyle>
          <a:p>
            <a:pPr defTabSz="457200"/>
            <a:fld id="{6074A4C1-B6A3-48F9-96CB-E28B2C288FB0}" type="slidenum">
              <a:rPr lang="en-IN" smtClean="0">
                <a:solidFill>
                  <a:srgbClr val="AD84C6"/>
                </a:solidFill>
              </a:rPr>
              <a:pPr defTabSz="457200"/>
              <a:t>‹#›</a:t>
            </a:fld>
            <a:endParaRPr lang="en-IN">
              <a:solidFill>
                <a:srgbClr val="AD84C6"/>
              </a:solidFill>
            </a:endParaRPr>
          </a:p>
        </p:txBody>
      </p:sp>
    </p:spTree>
    <p:extLst>
      <p:ext uri="{BB962C8B-B14F-4D97-AF65-F5344CB8AC3E}">
        <p14:creationId xmlns:p14="http://schemas.microsoft.com/office/powerpoint/2010/main" val="10042399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gif"/><Relationship Id="rId1" Type="http://schemas.microsoft.com/office/2007/relationships/media" Target="../media/media1.gif"/><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131887" y="2457451"/>
            <a:ext cx="10344150" cy="960438"/>
          </a:xfrm>
        </p:spPr>
        <p:txBody>
          <a:bodyPr>
            <a:normAutofit/>
          </a:bodyPr>
          <a:lstStyle/>
          <a:p>
            <a:pPr algn="ctr"/>
            <a:r>
              <a:rPr lang="en-IN" b="1" dirty="0">
                <a:solidFill>
                  <a:schemeClr val="tx1"/>
                </a:solidFill>
                <a:latin typeface="Times New Roman" pitchFamily="18" charset="0"/>
                <a:cs typeface="Times New Roman" pitchFamily="18" charset="0"/>
              </a:rPr>
              <a:t>BT 205: </a:t>
            </a:r>
            <a:r>
              <a:rPr lang="en-US" b="1" dirty="0">
                <a:solidFill>
                  <a:schemeClr val="tx1"/>
                </a:solidFill>
                <a:latin typeface="Times New Roman" pitchFamily="18" charset="0"/>
                <a:cs typeface="Times New Roman" pitchFamily="18" charset="0"/>
              </a:rPr>
              <a:t>Cell &amp; Molecular Biology</a:t>
            </a:r>
            <a:endParaRPr lang="en-IN" b="1" dirty="0">
              <a:solidFill>
                <a:schemeClr val="tx1"/>
              </a:solidFill>
              <a:latin typeface="Times New Roman" pitchFamily="18" charset="0"/>
              <a:cs typeface="Times New Roman" pitchFamily="18" charset="0"/>
            </a:endParaRPr>
          </a:p>
        </p:txBody>
      </p:sp>
      <p:sp>
        <p:nvSpPr>
          <p:cNvPr id="4" name="Subtitle 2"/>
          <p:cNvSpPr>
            <a:spLocks noGrp="1"/>
          </p:cNvSpPr>
          <p:nvPr>
            <p:ph type="subTitle" idx="4294967295"/>
          </p:nvPr>
        </p:nvSpPr>
        <p:spPr>
          <a:xfrm>
            <a:off x="2198687" y="3219450"/>
            <a:ext cx="8153400" cy="1839913"/>
          </a:xfrm>
        </p:spPr>
        <p:txBody>
          <a:bodyPr>
            <a:normAutofit/>
          </a:bodyPr>
          <a:lstStyle/>
          <a:p>
            <a:pPr marL="45720" indent="0" algn="r">
              <a:buNone/>
            </a:pPr>
            <a:r>
              <a:rPr lang="en-US" sz="2800" i="1" dirty="0">
                <a:solidFill>
                  <a:schemeClr val="tx1"/>
                </a:solidFill>
                <a:latin typeface="Times New Roman" pitchFamily="18" charset="0"/>
                <a:cs typeface="Times New Roman" pitchFamily="18" charset="0"/>
              </a:rPr>
              <a:t>-Prof. Siddhartha </a:t>
            </a:r>
            <a:r>
              <a:rPr lang="en-US" sz="2800" i="1" dirty="0" err="1">
                <a:solidFill>
                  <a:schemeClr val="tx1"/>
                </a:solidFill>
                <a:latin typeface="Times New Roman" pitchFamily="18" charset="0"/>
                <a:cs typeface="Times New Roman" pitchFamily="18" charset="0"/>
              </a:rPr>
              <a:t>Sankar</a:t>
            </a:r>
            <a:r>
              <a:rPr lang="en-US" sz="2800" i="1" dirty="0">
                <a:solidFill>
                  <a:schemeClr val="tx1"/>
                </a:solidFill>
                <a:latin typeface="Times New Roman" pitchFamily="18" charset="0"/>
                <a:cs typeface="Times New Roman" pitchFamily="18" charset="0"/>
              </a:rPr>
              <a:t> Ghosh</a:t>
            </a:r>
          </a:p>
        </p:txBody>
      </p:sp>
      <p:cxnSp>
        <p:nvCxnSpPr>
          <p:cNvPr id="5" name="Straight Connector 4"/>
          <p:cNvCxnSpPr/>
          <p:nvPr/>
        </p:nvCxnSpPr>
        <p:spPr>
          <a:xfrm>
            <a:off x="1512887" y="3219450"/>
            <a:ext cx="90678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1</a:t>
            </a:fld>
            <a:endParaRPr lang="en-IN">
              <a:solidFill>
                <a:srgbClr val="AD84C6"/>
              </a:solidFill>
            </a:endParaRPr>
          </a:p>
        </p:txBody>
      </p:sp>
    </p:spTree>
    <p:extLst>
      <p:ext uri="{BB962C8B-B14F-4D97-AF65-F5344CB8AC3E}">
        <p14:creationId xmlns:p14="http://schemas.microsoft.com/office/powerpoint/2010/main" val="133919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1009650"/>
            <a:ext cx="1142047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55687" y="400050"/>
            <a:ext cx="5979714" cy="430887"/>
          </a:xfrm>
          <a:prstGeom prst="rect">
            <a:avLst/>
          </a:prstGeom>
          <a:noFill/>
        </p:spPr>
        <p:txBody>
          <a:bodyPr wrap="none" rtlCol="0">
            <a:spAutoFit/>
          </a:bodyPr>
          <a:lstStyle/>
          <a:p>
            <a:r>
              <a:rPr lang="en-US" b="1" dirty="0">
                <a:solidFill>
                  <a:srgbClr val="0000FF"/>
                </a:solidFill>
              </a:rPr>
              <a:t>Q. How does Enzyme- Coupled receptors work? </a:t>
            </a:r>
            <a:endParaRPr lang="en-IN" b="1" dirty="0">
              <a:solidFill>
                <a:srgbClr val="0000FF"/>
              </a:solidFill>
            </a:endParaRPr>
          </a:p>
        </p:txBody>
      </p:sp>
    </p:spTree>
    <p:extLst>
      <p:ext uri="{BB962C8B-B14F-4D97-AF65-F5344CB8AC3E}">
        <p14:creationId xmlns:p14="http://schemas.microsoft.com/office/powerpoint/2010/main" val="35107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003" y="1804607"/>
            <a:ext cx="860107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055687" y="628650"/>
            <a:ext cx="10439399" cy="430887"/>
          </a:xfrm>
          <a:prstGeom prst="rect">
            <a:avLst/>
          </a:prstGeom>
        </p:spPr>
        <p:txBody>
          <a:bodyPr wrap="square">
            <a:spAutoFit/>
          </a:bodyPr>
          <a:lstStyle/>
          <a:p>
            <a:r>
              <a:rPr lang="en-US" b="1" dirty="0">
                <a:solidFill>
                  <a:srgbClr val="0000FF"/>
                </a:solidFill>
              </a:rPr>
              <a:t>Q. How many types of  intracellular signaling proteins act as molecular switches?</a:t>
            </a:r>
          </a:p>
        </p:txBody>
      </p:sp>
      <p:sp>
        <p:nvSpPr>
          <p:cNvPr id="3" name="Rectangle 2"/>
          <p:cNvSpPr/>
          <p:nvPr/>
        </p:nvSpPr>
        <p:spPr>
          <a:xfrm>
            <a:off x="1208087" y="1314450"/>
            <a:ext cx="9829800" cy="400110"/>
          </a:xfrm>
          <a:prstGeom prst="rect">
            <a:avLst/>
          </a:prstGeom>
        </p:spPr>
        <p:txBody>
          <a:bodyPr wrap="square">
            <a:spAutoFit/>
          </a:bodyPr>
          <a:lstStyle/>
          <a:p>
            <a:r>
              <a:rPr lang="en-US" sz="2000" b="1" dirty="0">
                <a:solidFill>
                  <a:srgbClr val="0000FF"/>
                </a:solidFill>
              </a:rPr>
              <a:t>Answer: </a:t>
            </a:r>
            <a:r>
              <a:rPr lang="en-US" sz="2000" dirty="0"/>
              <a:t>Two types of intracellular signaling proteins that act as molecular switches</a:t>
            </a:r>
            <a:r>
              <a:rPr lang="en-US" sz="2000" b="1" dirty="0"/>
              <a:t>.</a:t>
            </a:r>
          </a:p>
        </p:txBody>
      </p:sp>
    </p:spTree>
    <p:extLst>
      <p:ext uri="{BB962C8B-B14F-4D97-AF65-F5344CB8AC3E}">
        <p14:creationId xmlns:p14="http://schemas.microsoft.com/office/powerpoint/2010/main" val="874957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2287" y="1353680"/>
            <a:ext cx="11201400" cy="4154984"/>
          </a:xfrm>
          <a:prstGeom prst="rect">
            <a:avLst/>
          </a:prstGeom>
        </p:spPr>
        <p:txBody>
          <a:bodyPr wrap="square">
            <a:spAutoFit/>
          </a:bodyPr>
          <a:lstStyle/>
          <a:p>
            <a:r>
              <a:rPr lang="en-US" sz="2400" b="1" dirty="0"/>
              <a:t>Two types of intracellular signaling proteins that act as molecular switches.</a:t>
            </a:r>
          </a:p>
          <a:p>
            <a:endParaRPr lang="en-US" sz="2400" dirty="0"/>
          </a:p>
          <a:p>
            <a:pPr algn="just">
              <a:lnSpc>
                <a:spcPct val="150000"/>
              </a:lnSpc>
            </a:pPr>
            <a:r>
              <a:rPr lang="en-US" sz="2400" dirty="0"/>
              <a:t> (A) A protein kinase covalently adds a phosphate from</a:t>
            </a:r>
            <a:r>
              <a:rPr lang="en-US" sz="2400" b="1" dirty="0">
                <a:solidFill>
                  <a:srgbClr val="0000FF"/>
                </a:solidFill>
              </a:rPr>
              <a:t> ATP </a:t>
            </a:r>
            <a:r>
              <a:rPr lang="en-US" sz="2400" dirty="0"/>
              <a:t>to the signaling protein, and a protein phosphatase removes the phosphate.</a:t>
            </a:r>
          </a:p>
          <a:p>
            <a:pPr algn="just">
              <a:lnSpc>
                <a:spcPct val="150000"/>
              </a:lnSpc>
            </a:pPr>
            <a:endParaRPr lang="en-US" sz="2400" dirty="0"/>
          </a:p>
          <a:p>
            <a:pPr algn="just">
              <a:lnSpc>
                <a:spcPct val="150000"/>
              </a:lnSpc>
            </a:pPr>
            <a:r>
              <a:rPr lang="en-US" sz="2400" dirty="0"/>
              <a:t> (B) A</a:t>
            </a:r>
            <a:r>
              <a:rPr lang="en-US" sz="2400" dirty="0">
                <a:solidFill>
                  <a:srgbClr val="0000FF"/>
                </a:solidFill>
              </a:rPr>
              <a:t> GTP </a:t>
            </a:r>
            <a:r>
              <a:rPr lang="en-US" sz="2400" dirty="0"/>
              <a:t>binding protein is induced to exchange its bound GDP for GTP, which activates the protein; the protein then inactivates itself by hydrolyzing its bound GTP to GDP.</a:t>
            </a:r>
            <a:endParaRPr lang="en-IN" sz="2400" dirty="0"/>
          </a:p>
        </p:txBody>
      </p:sp>
    </p:spTree>
    <p:extLst>
      <p:ext uri="{BB962C8B-B14F-4D97-AF65-F5344CB8AC3E}">
        <p14:creationId xmlns:p14="http://schemas.microsoft.com/office/powerpoint/2010/main" val="2000296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487" y="2076450"/>
            <a:ext cx="810577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893887" y="704850"/>
            <a:ext cx="5615640" cy="430887"/>
          </a:xfrm>
          <a:prstGeom prst="rect">
            <a:avLst/>
          </a:prstGeom>
          <a:noFill/>
        </p:spPr>
        <p:txBody>
          <a:bodyPr wrap="none" rtlCol="0">
            <a:spAutoFit/>
          </a:bodyPr>
          <a:lstStyle/>
          <a:p>
            <a:r>
              <a:rPr lang="en-US" b="1" dirty="0">
                <a:solidFill>
                  <a:srgbClr val="0000FF"/>
                </a:solidFill>
              </a:rPr>
              <a:t>Q. How does downstream signals activate ?</a:t>
            </a:r>
            <a:endParaRPr lang="en-IN" b="1" dirty="0">
              <a:solidFill>
                <a:srgbClr val="0000FF"/>
              </a:solidFill>
            </a:endParaRPr>
          </a:p>
        </p:txBody>
      </p:sp>
      <p:sp>
        <p:nvSpPr>
          <p:cNvPr id="3" name="TextBox 2"/>
          <p:cNvSpPr txBox="1"/>
          <p:nvPr/>
        </p:nvSpPr>
        <p:spPr>
          <a:xfrm>
            <a:off x="1741487" y="1238250"/>
            <a:ext cx="8332730" cy="430887"/>
          </a:xfrm>
          <a:prstGeom prst="rect">
            <a:avLst/>
          </a:prstGeom>
          <a:noFill/>
        </p:spPr>
        <p:txBody>
          <a:bodyPr wrap="none" rtlCol="0">
            <a:spAutoFit/>
          </a:bodyPr>
          <a:lstStyle/>
          <a:p>
            <a:r>
              <a:rPr lang="en-US" b="1" dirty="0">
                <a:solidFill>
                  <a:srgbClr val="0000FF"/>
                </a:solidFill>
              </a:rPr>
              <a:t>Answer: </a:t>
            </a:r>
            <a:r>
              <a:rPr lang="en-US" dirty="0"/>
              <a:t>Downstream signals are activated by protein phosphorylation</a:t>
            </a:r>
            <a:endParaRPr lang="en-IN" dirty="0"/>
          </a:p>
        </p:txBody>
      </p:sp>
    </p:spTree>
    <p:extLst>
      <p:ext uri="{BB962C8B-B14F-4D97-AF65-F5344CB8AC3E}">
        <p14:creationId xmlns:p14="http://schemas.microsoft.com/office/powerpoint/2010/main" val="176842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888" y="476250"/>
            <a:ext cx="11506200" cy="6740307"/>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US" sz="2400" dirty="0"/>
              <a:t>An oncogene is a gene that has the potential to cause cancer. </a:t>
            </a:r>
          </a:p>
          <a:p>
            <a:pPr marL="342900" indent="-342900" algn="just">
              <a:lnSpc>
                <a:spcPct val="150000"/>
              </a:lnSpc>
              <a:buFont typeface="Wingdings" panose="05000000000000000000" pitchFamily="2" charset="2"/>
              <a:buChar char="q"/>
            </a:pPr>
            <a:r>
              <a:rPr lang="en-US" sz="2400" dirty="0"/>
              <a:t>In tumor cells, these genes are often mutated, or expressed at high levels.</a:t>
            </a:r>
          </a:p>
          <a:p>
            <a:pPr marL="342900" indent="-342900" algn="just">
              <a:lnSpc>
                <a:spcPct val="150000"/>
              </a:lnSpc>
              <a:buFont typeface="Wingdings" panose="05000000000000000000" pitchFamily="2" charset="2"/>
              <a:buChar char="q"/>
            </a:pPr>
            <a:r>
              <a:rPr lang="en-US" sz="2400" dirty="0"/>
              <a:t>Most normal cells will undergo a programmed form of rapid cell death (apoptosis) when critical functions are altered and malfunctioning. </a:t>
            </a:r>
          </a:p>
          <a:p>
            <a:pPr marL="342900" indent="-342900" algn="just">
              <a:lnSpc>
                <a:spcPct val="150000"/>
              </a:lnSpc>
              <a:buFont typeface="Wingdings" panose="05000000000000000000" pitchFamily="2" charset="2"/>
              <a:buChar char="q"/>
            </a:pPr>
            <a:r>
              <a:rPr lang="en-US" sz="2400" dirty="0"/>
              <a:t>Activated oncogenes can cause those cells designated for apoptosis to survive and proliferate instead.</a:t>
            </a:r>
          </a:p>
          <a:p>
            <a:pPr marL="342900" indent="-342900" algn="just">
              <a:lnSpc>
                <a:spcPct val="150000"/>
              </a:lnSpc>
              <a:buFont typeface="Wingdings" panose="05000000000000000000" pitchFamily="2" charset="2"/>
              <a:buChar char="q"/>
            </a:pPr>
            <a:r>
              <a:rPr lang="en-US" sz="2400" dirty="0"/>
              <a:t>Most oncogenes began as</a:t>
            </a:r>
            <a:r>
              <a:rPr lang="en-US" sz="2400" b="1" dirty="0">
                <a:solidFill>
                  <a:srgbClr val="0000FF"/>
                </a:solidFill>
              </a:rPr>
              <a:t> proto-oncogenes</a:t>
            </a:r>
            <a:r>
              <a:rPr lang="en-US" sz="2400" dirty="0"/>
              <a:t>: normal genes involved in cell growth and proliferation or inhibition of apoptosis. If, through mutation, normal genes promoting cellular growth are up-regulated, they will predispose the cell to cancer; thus, they are termed "oncogenes".</a:t>
            </a:r>
          </a:p>
          <a:p>
            <a:pPr marL="342900" indent="-342900" algn="just">
              <a:lnSpc>
                <a:spcPct val="150000"/>
              </a:lnSpc>
              <a:buFont typeface="Wingdings" panose="05000000000000000000" pitchFamily="2" charset="2"/>
              <a:buChar char="q"/>
            </a:pPr>
            <a:r>
              <a:rPr lang="en-US" sz="2400" dirty="0"/>
              <a:t>Usually multiple oncogenes, along with mutated </a:t>
            </a:r>
            <a:r>
              <a:rPr lang="en-US" sz="2400" dirty="0">
                <a:solidFill>
                  <a:srgbClr val="0000FF"/>
                </a:solidFill>
              </a:rPr>
              <a:t>apoptotic or tumor suppres</a:t>
            </a:r>
            <a:r>
              <a:rPr lang="en-US" sz="2400" dirty="0"/>
              <a:t>sor genes will all act in concert to cause cancer. </a:t>
            </a:r>
            <a:endParaRPr lang="en-IN" sz="2400" dirty="0"/>
          </a:p>
        </p:txBody>
      </p:sp>
      <p:sp>
        <p:nvSpPr>
          <p:cNvPr id="3" name="TextBox 2"/>
          <p:cNvSpPr txBox="1"/>
          <p:nvPr/>
        </p:nvSpPr>
        <p:spPr>
          <a:xfrm>
            <a:off x="979487" y="247650"/>
            <a:ext cx="1552028" cy="430887"/>
          </a:xfrm>
          <a:prstGeom prst="rect">
            <a:avLst/>
          </a:prstGeom>
          <a:noFill/>
        </p:spPr>
        <p:txBody>
          <a:bodyPr wrap="none" rtlCol="0">
            <a:spAutoFit/>
          </a:bodyPr>
          <a:lstStyle/>
          <a:p>
            <a:r>
              <a:rPr lang="en-US" b="1" dirty="0">
                <a:solidFill>
                  <a:srgbClr val="0000FF"/>
                </a:solidFill>
              </a:rPr>
              <a:t>Oncogenes</a:t>
            </a:r>
            <a:endParaRPr lang="en-IN" b="1" dirty="0">
              <a:solidFill>
                <a:srgbClr val="0000FF"/>
              </a:solidFill>
            </a:endParaRPr>
          </a:p>
        </p:txBody>
      </p:sp>
    </p:spTree>
    <p:extLst>
      <p:ext uri="{BB962C8B-B14F-4D97-AF65-F5344CB8AC3E}">
        <p14:creationId xmlns:p14="http://schemas.microsoft.com/office/powerpoint/2010/main" val="1891962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55887" y="1314451"/>
            <a:ext cx="6537812"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189287" y="628650"/>
            <a:ext cx="2353721" cy="430887"/>
          </a:xfrm>
          <a:prstGeom prst="rect">
            <a:avLst/>
          </a:prstGeom>
          <a:noFill/>
        </p:spPr>
        <p:txBody>
          <a:bodyPr wrap="none" rtlCol="0">
            <a:spAutoFit/>
          </a:bodyPr>
          <a:lstStyle/>
          <a:p>
            <a:r>
              <a:rPr lang="en-US" b="1" dirty="0">
                <a:solidFill>
                  <a:srgbClr val="0000FF"/>
                </a:solidFill>
              </a:rPr>
              <a:t>List of Oncogenes</a:t>
            </a:r>
            <a:endParaRPr lang="en-IN" b="1" dirty="0">
              <a:solidFill>
                <a:srgbClr val="0000FF"/>
              </a:solidFill>
            </a:endParaRPr>
          </a:p>
        </p:txBody>
      </p:sp>
    </p:spTree>
    <p:extLst>
      <p:ext uri="{BB962C8B-B14F-4D97-AF65-F5344CB8AC3E}">
        <p14:creationId xmlns:p14="http://schemas.microsoft.com/office/powerpoint/2010/main" val="194941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887" y="2017536"/>
            <a:ext cx="9145588" cy="493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3687" y="400050"/>
            <a:ext cx="11430000" cy="1446550"/>
          </a:xfrm>
          <a:prstGeom prst="rect">
            <a:avLst/>
          </a:prstGeom>
        </p:spPr>
        <p:txBody>
          <a:bodyPr wrap="square">
            <a:spAutoFit/>
          </a:bodyPr>
          <a:lstStyle/>
          <a:p>
            <a:pPr algn="just"/>
            <a:r>
              <a:rPr lang="en-IN" b="1" dirty="0">
                <a:solidFill>
                  <a:srgbClr val="0000FF"/>
                </a:solidFill>
              </a:rPr>
              <a:t>Activation of tyrosine kinase receptor</a:t>
            </a:r>
            <a:r>
              <a:rPr lang="en-IN" dirty="0"/>
              <a:t>. Ligand binding stabilizes connections between monomeric receptors to form an active dimer, which in turn activates the intracellular kinase. Three main effectors can be activated later: </a:t>
            </a:r>
            <a:r>
              <a:rPr lang="en-IN" dirty="0" err="1"/>
              <a:t>phosphoinositide</a:t>
            </a:r>
            <a:r>
              <a:rPr lang="en-IN" dirty="0"/>
              <a:t> 3-kinase (Pi3K), rat sarcoma (RAS), and phospholipase C (PLC).</a:t>
            </a:r>
          </a:p>
        </p:txBody>
      </p:sp>
    </p:spTree>
    <p:extLst>
      <p:ext uri="{BB962C8B-B14F-4D97-AF65-F5344CB8AC3E}">
        <p14:creationId xmlns:p14="http://schemas.microsoft.com/office/powerpoint/2010/main" val="2298493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0487" y="1466850"/>
            <a:ext cx="8282717" cy="430887"/>
          </a:xfrm>
          <a:prstGeom prst="rect">
            <a:avLst/>
          </a:prstGeom>
          <a:noFill/>
        </p:spPr>
        <p:txBody>
          <a:bodyPr wrap="none" rtlCol="0">
            <a:spAutoFit/>
          </a:bodyPr>
          <a:lstStyle/>
          <a:p>
            <a:r>
              <a:rPr lang="en-US" b="1" dirty="0">
                <a:solidFill>
                  <a:srgbClr val="0000FF"/>
                </a:solidFill>
              </a:rPr>
              <a:t>Q. How does Tyrosine Kinase Inhibitors work in cancer treatments?</a:t>
            </a:r>
            <a:endParaRPr lang="en-IN" b="1" dirty="0">
              <a:solidFill>
                <a:srgbClr val="0000FF"/>
              </a:solidFill>
            </a:endParaRPr>
          </a:p>
        </p:txBody>
      </p:sp>
      <p:sp>
        <p:nvSpPr>
          <p:cNvPr id="3" name="Rectangle 2"/>
          <p:cNvSpPr/>
          <p:nvPr/>
        </p:nvSpPr>
        <p:spPr>
          <a:xfrm>
            <a:off x="1131887" y="2877174"/>
            <a:ext cx="9982200" cy="1055545"/>
          </a:xfrm>
          <a:prstGeom prst="rect">
            <a:avLst/>
          </a:prstGeom>
        </p:spPr>
        <p:txBody>
          <a:bodyPr wrap="square">
            <a:spAutoFit/>
          </a:bodyPr>
          <a:lstStyle/>
          <a:p>
            <a:pPr algn="just">
              <a:lnSpc>
                <a:spcPct val="150000"/>
              </a:lnSpc>
            </a:pPr>
            <a:r>
              <a:rPr lang="en-US" b="1" dirty="0"/>
              <a:t>Answer: </a:t>
            </a:r>
            <a:r>
              <a:rPr lang="en-US" dirty="0"/>
              <a:t>These inhibitors are sorted by their main targeted pathways and from signal initiation at cytoplasmic membrane of the cell to its propagation to the nucleus.</a:t>
            </a:r>
            <a:endParaRPr lang="en-IN" dirty="0"/>
          </a:p>
        </p:txBody>
      </p:sp>
    </p:spTree>
    <p:extLst>
      <p:ext uri="{BB962C8B-B14F-4D97-AF65-F5344CB8AC3E}">
        <p14:creationId xmlns:p14="http://schemas.microsoft.com/office/powerpoint/2010/main" val="3457660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65487" y="1009650"/>
            <a:ext cx="5892019" cy="5846700"/>
          </a:xfrm>
          <a:prstGeom prst="rect">
            <a:avLst/>
          </a:prstGeom>
        </p:spPr>
      </p:pic>
      <p:sp>
        <p:nvSpPr>
          <p:cNvPr id="3" name="Rectangle 2"/>
          <p:cNvSpPr/>
          <p:nvPr/>
        </p:nvSpPr>
        <p:spPr>
          <a:xfrm>
            <a:off x="3043237" y="400050"/>
            <a:ext cx="7918449" cy="430887"/>
          </a:xfrm>
          <a:prstGeom prst="rect">
            <a:avLst/>
          </a:prstGeom>
        </p:spPr>
        <p:txBody>
          <a:bodyPr wrap="square">
            <a:spAutoFit/>
          </a:bodyPr>
          <a:lstStyle/>
          <a:p>
            <a:r>
              <a:rPr lang="fr-FR" b="1" dirty="0" err="1">
                <a:solidFill>
                  <a:srgbClr val="0000FF"/>
                </a:solidFill>
              </a:rPr>
              <a:t>Cell</a:t>
            </a:r>
            <a:r>
              <a:rPr lang="fr-FR" b="1" dirty="0">
                <a:solidFill>
                  <a:srgbClr val="0000FF"/>
                </a:solidFill>
              </a:rPr>
              <a:t> </a:t>
            </a:r>
            <a:r>
              <a:rPr lang="fr-FR" b="1" dirty="0" err="1">
                <a:solidFill>
                  <a:srgbClr val="0000FF"/>
                </a:solidFill>
              </a:rPr>
              <a:t>dependance</a:t>
            </a:r>
            <a:r>
              <a:rPr lang="fr-FR" b="1" dirty="0">
                <a:solidFill>
                  <a:srgbClr val="0000FF"/>
                </a:solidFill>
              </a:rPr>
              <a:t> on multiple </a:t>
            </a:r>
            <a:r>
              <a:rPr lang="fr-FR" b="1" dirty="0" err="1">
                <a:solidFill>
                  <a:srgbClr val="0000FF"/>
                </a:solidFill>
              </a:rPr>
              <a:t>extracellular</a:t>
            </a:r>
            <a:r>
              <a:rPr lang="fr-FR" b="1" dirty="0">
                <a:solidFill>
                  <a:srgbClr val="0000FF"/>
                </a:solidFill>
              </a:rPr>
              <a:t> signal </a:t>
            </a:r>
            <a:r>
              <a:rPr lang="fr-FR" b="1" dirty="0" err="1">
                <a:solidFill>
                  <a:srgbClr val="0000FF"/>
                </a:solidFill>
              </a:rPr>
              <a:t>molecules</a:t>
            </a:r>
            <a:endParaRPr lang="en-US" b="1" dirty="0">
              <a:solidFill>
                <a:srgbClr val="0000FF"/>
              </a:solidFill>
            </a:endParaRPr>
          </a:p>
        </p:txBody>
      </p:sp>
    </p:spTree>
    <p:extLst>
      <p:ext uri="{BB962C8B-B14F-4D97-AF65-F5344CB8AC3E}">
        <p14:creationId xmlns:p14="http://schemas.microsoft.com/office/powerpoint/2010/main" val="2948511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89086" y="874650"/>
            <a:ext cx="9020299" cy="5469000"/>
          </a:xfrm>
          <a:prstGeom prst="rect">
            <a:avLst/>
          </a:prstGeom>
        </p:spPr>
      </p:pic>
    </p:spTree>
    <p:extLst>
      <p:ext uri="{BB962C8B-B14F-4D97-AF65-F5344CB8AC3E}">
        <p14:creationId xmlns:p14="http://schemas.microsoft.com/office/powerpoint/2010/main" val="45819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2</a:t>
            </a:fld>
            <a:endParaRPr lang="en-IN">
              <a:solidFill>
                <a:srgbClr val="AD84C6"/>
              </a:solidFill>
            </a:endParaRPr>
          </a:p>
        </p:txBody>
      </p:sp>
      <p:sp>
        <p:nvSpPr>
          <p:cNvPr id="3" name="TextBox 2"/>
          <p:cNvSpPr txBox="1"/>
          <p:nvPr/>
        </p:nvSpPr>
        <p:spPr>
          <a:xfrm>
            <a:off x="4415310" y="2686050"/>
            <a:ext cx="2879250" cy="646331"/>
          </a:xfrm>
          <a:prstGeom prst="rect">
            <a:avLst/>
          </a:prstGeom>
          <a:noFill/>
        </p:spPr>
        <p:txBody>
          <a:bodyPr wrap="none" rtlCol="0">
            <a:spAutoFit/>
          </a:bodyPr>
          <a:lstStyle/>
          <a:p>
            <a:r>
              <a:rPr lang="en-US" sz="3600" b="1" dirty="0">
                <a:solidFill>
                  <a:srgbClr val="009900"/>
                </a:solidFill>
              </a:rPr>
              <a:t>Cell Signaling</a:t>
            </a:r>
            <a:endParaRPr lang="en-IN" sz="3600" b="1" dirty="0">
              <a:solidFill>
                <a:srgbClr val="009900"/>
              </a:solidFill>
            </a:endParaRPr>
          </a:p>
        </p:txBody>
      </p:sp>
    </p:spTree>
    <p:extLst>
      <p:ext uri="{BB962C8B-B14F-4D97-AF65-F5344CB8AC3E}">
        <p14:creationId xmlns:p14="http://schemas.microsoft.com/office/powerpoint/2010/main" val="2186879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89087" y="1162050"/>
            <a:ext cx="8630826" cy="4495800"/>
          </a:xfrm>
          <a:prstGeom prst="rect">
            <a:avLst/>
          </a:prstGeom>
        </p:spPr>
      </p:pic>
    </p:spTree>
    <p:extLst>
      <p:ext uri="{BB962C8B-B14F-4D97-AF65-F5344CB8AC3E}">
        <p14:creationId xmlns:p14="http://schemas.microsoft.com/office/powerpoint/2010/main" val="2062338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45226" y="2228850"/>
            <a:ext cx="10279323" cy="3391388"/>
          </a:xfrm>
          <a:prstGeom prst="rect">
            <a:avLst/>
          </a:prstGeom>
        </p:spPr>
      </p:pic>
      <p:sp>
        <p:nvSpPr>
          <p:cNvPr id="3" name="Rectangle 2"/>
          <p:cNvSpPr/>
          <p:nvPr/>
        </p:nvSpPr>
        <p:spPr>
          <a:xfrm>
            <a:off x="3224746" y="1085850"/>
            <a:ext cx="5720284" cy="430887"/>
          </a:xfrm>
          <a:prstGeom prst="rect">
            <a:avLst/>
          </a:prstGeom>
        </p:spPr>
        <p:txBody>
          <a:bodyPr wrap="none">
            <a:spAutoFit/>
          </a:bodyPr>
          <a:lstStyle/>
          <a:p>
            <a:r>
              <a:rPr lang="en-US" dirty="0">
                <a:solidFill>
                  <a:srgbClr val="0000FF"/>
                </a:solidFill>
              </a:rPr>
              <a:t>Phosphatidylserine Externalization in Apoptosis</a:t>
            </a:r>
          </a:p>
        </p:txBody>
      </p:sp>
    </p:spTree>
    <p:extLst>
      <p:ext uri="{BB962C8B-B14F-4D97-AF65-F5344CB8AC3E}">
        <p14:creationId xmlns:p14="http://schemas.microsoft.com/office/powerpoint/2010/main" val="3952539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4687" y="4286250"/>
            <a:ext cx="10439400" cy="1107996"/>
          </a:xfrm>
          <a:prstGeom prst="rect">
            <a:avLst/>
          </a:prstGeom>
        </p:spPr>
        <p:txBody>
          <a:bodyPr wrap="square">
            <a:spAutoFit/>
          </a:bodyPr>
          <a:lstStyle/>
          <a:p>
            <a:pPr algn="just"/>
            <a:r>
              <a:rPr lang="en-US" b="1" dirty="0">
                <a:solidFill>
                  <a:srgbClr val="FF0000"/>
                </a:solidFill>
              </a:rPr>
              <a:t>Propidium iodide (or PI) </a:t>
            </a:r>
            <a:r>
              <a:rPr lang="en-US" dirty="0"/>
              <a:t>is a fluorescent intercalating agent that can be used to stain cells and nucleic acids. PI binds to DNA by intercalating between the bases with little or no sequence preference.</a:t>
            </a:r>
          </a:p>
        </p:txBody>
      </p:sp>
      <p:sp>
        <p:nvSpPr>
          <p:cNvPr id="3" name="Rectangle 2"/>
          <p:cNvSpPr/>
          <p:nvPr/>
        </p:nvSpPr>
        <p:spPr>
          <a:xfrm>
            <a:off x="674687" y="2538621"/>
            <a:ext cx="10668000" cy="1107996"/>
          </a:xfrm>
          <a:prstGeom prst="rect">
            <a:avLst/>
          </a:prstGeom>
        </p:spPr>
        <p:txBody>
          <a:bodyPr wrap="square">
            <a:spAutoFit/>
          </a:bodyPr>
          <a:lstStyle/>
          <a:p>
            <a:pPr algn="just"/>
            <a:r>
              <a:rPr lang="en-US" b="1" dirty="0" err="1">
                <a:solidFill>
                  <a:srgbClr val="00B050"/>
                </a:solidFill>
              </a:rPr>
              <a:t>Annexin</a:t>
            </a:r>
            <a:r>
              <a:rPr lang="en-US" b="1" dirty="0">
                <a:solidFill>
                  <a:srgbClr val="00B050"/>
                </a:solidFill>
              </a:rPr>
              <a:t> V</a:t>
            </a:r>
            <a:r>
              <a:rPr lang="en-US" dirty="0"/>
              <a:t> is a cellular protein in the </a:t>
            </a:r>
            <a:r>
              <a:rPr lang="en-US" dirty="0" err="1"/>
              <a:t>annexin</a:t>
            </a:r>
            <a:r>
              <a:rPr lang="en-US" dirty="0"/>
              <a:t> group. In flow cytometry, </a:t>
            </a:r>
            <a:r>
              <a:rPr lang="en-US" dirty="0" err="1"/>
              <a:t>annexin</a:t>
            </a:r>
            <a:r>
              <a:rPr lang="en-US" dirty="0"/>
              <a:t> V is commonly used to detect apoptotic cells by its ability to bind to phosphatidylserine, a marker of apoptosis when it is on the outer leaflet of the plasma membrane.</a:t>
            </a:r>
          </a:p>
        </p:txBody>
      </p:sp>
      <p:sp>
        <p:nvSpPr>
          <p:cNvPr id="4" name="TextBox 3"/>
          <p:cNvSpPr txBox="1"/>
          <p:nvPr/>
        </p:nvSpPr>
        <p:spPr>
          <a:xfrm>
            <a:off x="4027487" y="1085850"/>
            <a:ext cx="3202800" cy="461665"/>
          </a:xfrm>
          <a:prstGeom prst="rect">
            <a:avLst/>
          </a:prstGeom>
          <a:noFill/>
        </p:spPr>
        <p:txBody>
          <a:bodyPr wrap="none" rtlCol="0">
            <a:spAutoFit/>
          </a:bodyPr>
          <a:lstStyle/>
          <a:p>
            <a:r>
              <a:rPr lang="en-US" sz="2400" b="1" dirty="0">
                <a:solidFill>
                  <a:srgbClr val="0000FF"/>
                </a:solidFill>
              </a:rPr>
              <a:t>Two Important Players</a:t>
            </a:r>
          </a:p>
        </p:txBody>
      </p:sp>
    </p:spTree>
    <p:extLst>
      <p:ext uri="{BB962C8B-B14F-4D97-AF65-F5344CB8AC3E}">
        <p14:creationId xmlns:p14="http://schemas.microsoft.com/office/powerpoint/2010/main" val="2595885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DH ASSAY&#10;• LDH catalyzes the reduction of NAD+ to NADH and H+ by oxidation of&#10;lactate to pyruvate. In the second step of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0087" y="940742"/>
            <a:ext cx="7708631" cy="578751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BA4A24B1-8B2F-4B75-9A50-ABCA70B32638}"/>
              </a:ext>
            </a:extLst>
          </p:cNvPr>
          <p:cNvSpPr>
            <a:spLocks noGrp="1"/>
          </p:cNvSpPr>
          <p:nvPr>
            <p:ph type="title"/>
          </p:nvPr>
        </p:nvSpPr>
        <p:spPr>
          <a:xfrm>
            <a:off x="836672" y="171450"/>
            <a:ext cx="10496431" cy="979971"/>
          </a:xfrm>
        </p:spPr>
        <p:txBody>
          <a:bodyPr>
            <a:normAutofit/>
          </a:bodyPr>
          <a:lstStyle/>
          <a:p>
            <a:pPr algn="ctr"/>
            <a:r>
              <a:rPr lang="en-US" sz="3194" dirty="0">
                <a:solidFill>
                  <a:srgbClr val="0000FF"/>
                </a:solidFill>
              </a:rPr>
              <a:t>Apoptosis Detection</a:t>
            </a:r>
          </a:p>
        </p:txBody>
      </p:sp>
    </p:spTree>
    <p:extLst>
      <p:ext uri="{BB962C8B-B14F-4D97-AF65-F5344CB8AC3E}">
        <p14:creationId xmlns:p14="http://schemas.microsoft.com/office/powerpoint/2010/main" val="1244336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356956" y="2666402"/>
            <a:ext cx="4537320" cy="3601048"/>
          </a:xfrm>
          <a:prstGeom prst="rect">
            <a:avLst/>
          </a:prstGeom>
        </p:spPr>
      </p:pic>
      <p:pic>
        <p:nvPicPr>
          <p:cNvPr id="8" name="Picture 7"/>
          <p:cNvPicPr>
            <a:picLocks noChangeAspect="1"/>
          </p:cNvPicPr>
          <p:nvPr/>
        </p:nvPicPr>
        <p:blipFill>
          <a:blip r:embed="rId3"/>
          <a:stretch>
            <a:fillRect/>
          </a:stretch>
        </p:blipFill>
        <p:spPr>
          <a:xfrm>
            <a:off x="6389132" y="2559320"/>
            <a:ext cx="4002829" cy="4241530"/>
          </a:xfrm>
          <a:prstGeom prst="rect">
            <a:avLst/>
          </a:prstGeom>
        </p:spPr>
      </p:pic>
      <p:sp>
        <p:nvSpPr>
          <p:cNvPr id="2" name="Rectangle 1"/>
          <p:cNvSpPr/>
          <p:nvPr/>
        </p:nvSpPr>
        <p:spPr>
          <a:xfrm>
            <a:off x="2655887" y="1009650"/>
            <a:ext cx="8451849" cy="430887"/>
          </a:xfrm>
          <a:prstGeom prst="rect">
            <a:avLst/>
          </a:prstGeom>
        </p:spPr>
        <p:txBody>
          <a:bodyPr wrap="square">
            <a:spAutoFit/>
          </a:bodyPr>
          <a:lstStyle/>
          <a:p>
            <a:r>
              <a:rPr lang="en-US" b="1" dirty="0">
                <a:solidFill>
                  <a:srgbClr val="0000FF"/>
                </a:solidFill>
              </a:rPr>
              <a:t>Flow Cytometer [FACS: Fluorescence activated cell sorting]</a:t>
            </a:r>
          </a:p>
        </p:txBody>
      </p:sp>
    </p:spTree>
    <p:extLst>
      <p:ext uri="{BB962C8B-B14F-4D97-AF65-F5344CB8AC3E}">
        <p14:creationId xmlns:p14="http://schemas.microsoft.com/office/powerpoint/2010/main" val="1152129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C047BA24-5FA6-4298-B925-0D9442A69E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77701"/>
            <a:ext cx="12169775" cy="684549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E4D3338-1F36-4546-A34B-FE1DC9621646}"/>
              </a:ext>
            </a:extLst>
          </p:cNvPr>
          <p:cNvPicPr>
            <a:picLocks noChangeAspect="1"/>
          </p:cNvPicPr>
          <p:nvPr/>
        </p:nvPicPr>
        <p:blipFill>
          <a:blip r:embed="rId5"/>
          <a:stretch>
            <a:fillRect/>
          </a:stretch>
        </p:blipFill>
        <p:spPr>
          <a:xfrm>
            <a:off x="274132" y="1051565"/>
            <a:ext cx="5468875" cy="44583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29AC2AD0-7305-49DC-977D-9B5CDDC5529A}"/>
              </a:ext>
            </a:extLst>
          </p:cNvPr>
          <p:cNvSpPr txBox="1"/>
          <p:nvPr/>
        </p:nvSpPr>
        <p:spPr>
          <a:xfrm>
            <a:off x="4273592" y="6383814"/>
            <a:ext cx="7687241" cy="276494"/>
          </a:xfrm>
          <a:prstGeom prst="rect">
            <a:avLst/>
          </a:prstGeom>
          <a:noFill/>
        </p:spPr>
        <p:txBody>
          <a:bodyPr wrap="square">
            <a:spAutoFit/>
          </a:bodyPr>
          <a:lstStyle/>
          <a:p>
            <a:pPr algn="r" defTabSz="456377"/>
            <a:r>
              <a:rPr lang="en-IN" sz="1198" i="1" dirty="0">
                <a:solidFill>
                  <a:srgbClr val="000000"/>
                </a:solidFill>
              </a:rPr>
              <a:t>https://www.itrlab.com/receptor-occupancy-measurement-by-flow-cytometry/</a:t>
            </a:r>
          </a:p>
        </p:txBody>
      </p:sp>
      <p:pic>
        <p:nvPicPr>
          <p:cNvPr id="8" name="DependableRashAmericancicada-max-1mb">
            <a:hlinkClick r:id="" action="ppaction://media"/>
            <a:extLst>
              <a:ext uri="{FF2B5EF4-FFF2-40B4-BE49-F238E27FC236}">
                <a16:creationId xmlns:a16="http://schemas.microsoft.com/office/drawing/2014/main" id="{26FA12EF-1751-4F97-8AE8-A6703F3ED2B9}"/>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5880458" y="2339653"/>
            <a:ext cx="5894735" cy="3318165"/>
          </a:xfrm>
          <a:prstGeom prst="rect">
            <a:avLst/>
          </a:prstGeom>
        </p:spPr>
      </p:pic>
    </p:spTree>
    <p:extLst>
      <p:ext uri="{BB962C8B-B14F-4D97-AF65-F5344CB8AC3E}">
        <p14:creationId xmlns:p14="http://schemas.microsoft.com/office/powerpoint/2010/main" val="21400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00"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8"/>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8"/>
                                        </p:tgtEl>
                                      </p:cBhvr>
                                    </p:cmd>
                                  </p:childTnLst>
                                </p:cTn>
                              </p:par>
                            </p:childTnLst>
                          </p:cTn>
                        </p:par>
                      </p:childTnLst>
                    </p:cTn>
                  </p:par>
                </p:childTnLst>
              </p:cTn>
              <p:nextCondLst>
                <p:cond evt="onClick" delay="0">
                  <p:tgtEl>
                    <p:spTgt spid="8"/>
                  </p:tgtEl>
                </p:cond>
              </p:nextCondLst>
            </p:seq>
            <p:video>
              <p:cMediaNode vol="80000">
                <p:cTn id="12" fill="hold" display="0">
                  <p:stCondLst>
                    <p:cond delay="indefinite"/>
                  </p:stCondLst>
                </p:cTn>
                <p:tgtEl>
                  <p:spTgt spid="8"/>
                </p:tgtEl>
              </p:cMediaNode>
            </p:vide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46019442-1E1E-4839-B60A-CAA40C28B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7701"/>
            <a:ext cx="12169775" cy="68454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E3CB97A-6A3C-4BC7-B088-E857AD55C71A}"/>
              </a:ext>
            </a:extLst>
          </p:cNvPr>
          <p:cNvSpPr txBox="1"/>
          <p:nvPr/>
        </p:nvSpPr>
        <p:spPr>
          <a:xfrm>
            <a:off x="263678" y="506546"/>
            <a:ext cx="11510579" cy="522266"/>
          </a:xfrm>
          <a:prstGeom prst="rect">
            <a:avLst/>
          </a:prstGeom>
          <a:noFill/>
        </p:spPr>
        <p:txBody>
          <a:bodyPr wrap="square" rtlCol="0">
            <a:spAutoFit/>
          </a:bodyPr>
          <a:lstStyle/>
          <a:p>
            <a:pPr algn="ctr" defTabSz="456377"/>
            <a:r>
              <a:rPr lang="en-IN" sz="2795" b="1" u="sng" dirty="0">
                <a:solidFill>
                  <a:srgbClr val="000000"/>
                </a:solidFill>
                <a:latin typeface="Times New Roman" panose="02020603050405020304" pitchFamily="18" charset="0"/>
                <a:cs typeface="Times New Roman" panose="02020603050405020304" pitchFamily="18" charset="0"/>
              </a:rPr>
              <a:t>FLOW CYTOMETRY</a:t>
            </a:r>
          </a:p>
        </p:txBody>
      </p:sp>
      <p:sp>
        <p:nvSpPr>
          <p:cNvPr id="4" name="TextBox 3">
            <a:extLst>
              <a:ext uri="{FF2B5EF4-FFF2-40B4-BE49-F238E27FC236}">
                <a16:creationId xmlns:a16="http://schemas.microsoft.com/office/drawing/2014/main" id="{CF15C610-B78E-489D-B2FA-2E4468F436CE}"/>
              </a:ext>
            </a:extLst>
          </p:cNvPr>
          <p:cNvSpPr txBox="1"/>
          <p:nvPr/>
        </p:nvSpPr>
        <p:spPr>
          <a:xfrm>
            <a:off x="197758" y="1047808"/>
            <a:ext cx="11642418" cy="4147289"/>
          </a:xfrm>
          <a:prstGeom prst="rect">
            <a:avLst/>
          </a:prstGeom>
          <a:noFill/>
        </p:spPr>
        <p:txBody>
          <a:bodyPr wrap="square">
            <a:spAutoFit/>
          </a:bodyPr>
          <a:lstStyle/>
          <a:p>
            <a:pPr marL="285236" indent="-285236" algn="just" defTabSz="456377">
              <a:buFont typeface="Arial" panose="020B0604020202020204" pitchFamily="34" charset="0"/>
              <a:buChar char="•"/>
            </a:pPr>
            <a:r>
              <a:rPr lang="en-US" sz="2196" dirty="0">
                <a:solidFill>
                  <a:srgbClr val="0000FF"/>
                </a:solidFill>
                <a:latin typeface="Times New Roman" panose="02020603050405020304" pitchFamily="18" charset="0"/>
                <a:cs typeface="Times New Roman" panose="02020603050405020304" pitchFamily="18" charset="0"/>
              </a:rPr>
              <a:t>Flow Cytometry is a technique used to detect and measure physical and chemical characteristics of a population of cells or particles. </a:t>
            </a:r>
          </a:p>
          <a:p>
            <a:pPr marL="285236" indent="-285236" algn="just" defTabSz="456377">
              <a:buFont typeface="Arial" panose="020B0604020202020204" pitchFamily="34" charset="0"/>
              <a:buChar char="•"/>
            </a:pPr>
            <a:r>
              <a:rPr lang="en-US" sz="2196" dirty="0">
                <a:solidFill>
                  <a:srgbClr val="000000"/>
                </a:solidFill>
                <a:latin typeface="Times New Roman" panose="02020603050405020304" pitchFamily="18" charset="0"/>
                <a:cs typeface="Times New Roman" panose="02020603050405020304" pitchFamily="18" charset="0"/>
              </a:rPr>
              <a:t>Flow cytometry provides a well-established method to </a:t>
            </a:r>
            <a:r>
              <a:rPr lang="en-US" sz="2196" dirty="0">
                <a:solidFill>
                  <a:srgbClr val="0000FF"/>
                </a:solidFill>
                <a:latin typeface="Times New Roman" panose="02020603050405020304" pitchFamily="18" charset="0"/>
                <a:cs typeface="Times New Roman" panose="02020603050405020304" pitchFamily="18" charset="0"/>
              </a:rPr>
              <a:t>identify cells in solution </a:t>
            </a:r>
            <a:r>
              <a:rPr lang="en-US" sz="2196" dirty="0">
                <a:solidFill>
                  <a:srgbClr val="000000"/>
                </a:solidFill>
                <a:latin typeface="Times New Roman" panose="02020603050405020304" pitchFamily="18" charset="0"/>
                <a:cs typeface="Times New Roman" panose="02020603050405020304" pitchFamily="18" charset="0"/>
              </a:rPr>
              <a:t>and is most commonly used for evaluating peripheral blood, bone marrow, and other body fluids. Flow cytometry studies are used to identify and quantify immune cells and characterize hematological malignancies. They can measure: </a:t>
            </a:r>
          </a:p>
          <a:p>
            <a:pPr marL="741613" lvl="1" indent="-285236" algn="just" defTabSz="456377">
              <a:buFont typeface="Arial" panose="020B0604020202020204" pitchFamily="34" charset="0"/>
              <a:buChar char="•"/>
            </a:pPr>
            <a:r>
              <a:rPr lang="en-US" sz="2196" dirty="0">
                <a:solidFill>
                  <a:srgbClr val="000000"/>
                </a:solidFill>
                <a:latin typeface="Times New Roman" panose="02020603050405020304" pitchFamily="18" charset="0"/>
                <a:cs typeface="Times New Roman" panose="02020603050405020304" pitchFamily="18" charset="0"/>
              </a:rPr>
              <a:t>Cell size</a:t>
            </a:r>
          </a:p>
          <a:p>
            <a:pPr marL="741613" lvl="1" indent="-285236" algn="just" defTabSz="456377">
              <a:buFont typeface="Arial" panose="020B0604020202020204" pitchFamily="34" charset="0"/>
              <a:buChar char="•"/>
            </a:pPr>
            <a:r>
              <a:rPr lang="en-US" sz="2196" dirty="0">
                <a:solidFill>
                  <a:srgbClr val="000000"/>
                </a:solidFill>
                <a:latin typeface="Times New Roman" panose="02020603050405020304" pitchFamily="18" charset="0"/>
                <a:cs typeface="Times New Roman" panose="02020603050405020304" pitchFamily="18" charset="0"/>
              </a:rPr>
              <a:t>Cell granularity</a:t>
            </a:r>
          </a:p>
          <a:p>
            <a:pPr marL="741613" lvl="1" indent="-285236" algn="just" defTabSz="456377">
              <a:buFont typeface="Arial" panose="020B0604020202020204" pitchFamily="34" charset="0"/>
              <a:buChar char="•"/>
            </a:pPr>
            <a:r>
              <a:rPr lang="en-US" sz="2196" dirty="0">
                <a:solidFill>
                  <a:srgbClr val="000000"/>
                </a:solidFill>
                <a:latin typeface="Times New Roman" panose="02020603050405020304" pitchFamily="18" charset="0"/>
                <a:cs typeface="Times New Roman" panose="02020603050405020304" pitchFamily="18" charset="0"/>
              </a:rPr>
              <a:t>Total DNA </a:t>
            </a:r>
          </a:p>
          <a:p>
            <a:pPr marL="285236" indent="-285236" algn="just" defTabSz="456377">
              <a:buFont typeface="Arial" panose="020B0604020202020204" pitchFamily="34" charset="0"/>
              <a:buChar char="•"/>
            </a:pPr>
            <a:r>
              <a:rPr lang="en-US" sz="2196" dirty="0">
                <a:solidFill>
                  <a:srgbClr val="0000FF"/>
                </a:solidFill>
                <a:latin typeface="Times New Roman" panose="02020603050405020304" pitchFamily="18" charset="0"/>
                <a:cs typeface="Times New Roman" panose="02020603050405020304" pitchFamily="18" charset="0"/>
              </a:rPr>
              <a:t>The ability to perform these measurements in a very rapid time span is one of the key advantages of the flow cytometric process</a:t>
            </a:r>
            <a:r>
              <a:rPr lang="en-US" sz="2196" dirty="0">
                <a:solidFill>
                  <a:srgbClr val="000000"/>
                </a:solidFill>
                <a:latin typeface="Times New Roman" panose="02020603050405020304" pitchFamily="18" charset="0"/>
                <a:cs typeface="Times New Roman" panose="02020603050405020304" pitchFamily="18" charset="0"/>
              </a:rPr>
              <a:t>. They can quantify up to three to six properties or components are quantitated in a single sample, cell by cell, for about 10,000 cells, in less than one minute.</a:t>
            </a:r>
            <a:endParaRPr lang="en-IN" sz="2196"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684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24B1-8B2F-4B75-9A50-ABCA70B32638}"/>
              </a:ext>
            </a:extLst>
          </p:cNvPr>
          <p:cNvSpPr>
            <a:spLocks noGrp="1"/>
          </p:cNvSpPr>
          <p:nvPr>
            <p:ph type="title"/>
          </p:nvPr>
        </p:nvSpPr>
        <p:spPr>
          <a:xfrm>
            <a:off x="836672" y="455821"/>
            <a:ext cx="10496431" cy="979971"/>
          </a:xfrm>
        </p:spPr>
        <p:txBody>
          <a:bodyPr>
            <a:normAutofit/>
          </a:bodyPr>
          <a:lstStyle/>
          <a:p>
            <a:pPr algn="ctr"/>
            <a:r>
              <a:rPr lang="en-US" sz="3194" u="sng" dirty="0"/>
              <a:t>Apoptosis Detection</a:t>
            </a:r>
          </a:p>
        </p:txBody>
      </p:sp>
      <p:pic>
        <p:nvPicPr>
          <p:cNvPr id="5" name="Content Placeholder 4">
            <a:extLst>
              <a:ext uri="{FF2B5EF4-FFF2-40B4-BE49-F238E27FC236}">
                <a16:creationId xmlns:a16="http://schemas.microsoft.com/office/drawing/2014/main" id="{CB8EC2A2-102D-41C8-8F3F-D34FDC994A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426" y="3925513"/>
            <a:ext cx="7464267" cy="3042010"/>
          </a:xfrm>
        </p:spPr>
      </p:pic>
      <p:pic>
        <p:nvPicPr>
          <p:cNvPr id="7" name="Picture 6">
            <a:extLst>
              <a:ext uri="{FF2B5EF4-FFF2-40B4-BE49-F238E27FC236}">
                <a16:creationId xmlns:a16="http://schemas.microsoft.com/office/drawing/2014/main" id="{F52FE832-C409-4047-A09C-6E3BD4DE3242}"/>
              </a:ext>
            </a:extLst>
          </p:cNvPr>
          <p:cNvPicPr>
            <a:picLocks noChangeAspect="1"/>
          </p:cNvPicPr>
          <p:nvPr/>
        </p:nvPicPr>
        <p:blipFill rotWithShape="1">
          <a:blip r:embed="rId3">
            <a:extLst>
              <a:ext uri="{28A0092B-C50C-407E-A947-70E740481C1C}">
                <a14:useLocalDpi xmlns:a14="http://schemas.microsoft.com/office/drawing/2010/main" val="0"/>
              </a:ext>
            </a:extLst>
          </a:blip>
          <a:srcRect t="21318" b="11316"/>
          <a:stretch/>
        </p:blipFill>
        <p:spPr>
          <a:xfrm>
            <a:off x="1097746" y="1549810"/>
            <a:ext cx="5761628" cy="2431380"/>
          </a:xfrm>
          <a:prstGeom prst="rect">
            <a:avLst/>
          </a:prstGeom>
        </p:spPr>
      </p:pic>
      <p:pic>
        <p:nvPicPr>
          <p:cNvPr id="9" name="Picture 8">
            <a:extLst>
              <a:ext uri="{FF2B5EF4-FFF2-40B4-BE49-F238E27FC236}">
                <a16:creationId xmlns:a16="http://schemas.microsoft.com/office/drawing/2014/main" id="{96BDFD4F-5AB4-4EA8-9685-06FFFC55FD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7693" y="1398898"/>
            <a:ext cx="4314347" cy="4991981"/>
          </a:xfrm>
          <a:prstGeom prst="rect">
            <a:avLst/>
          </a:prstGeom>
        </p:spPr>
      </p:pic>
    </p:spTree>
    <p:extLst>
      <p:ext uri="{BB962C8B-B14F-4D97-AF65-F5344CB8AC3E}">
        <p14:creationId xmlns:p14="http://schemas.microsoft.com/office/powerpoint/2010/main" val="2492224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27087" y="2431098"/>
            <a:ext cx="10344150" cy="9604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IN" b="1" dirty="0">
                <a:solidFill>
                  <a:prstClr val="black"/>
                </a:solidFill>
                <a:latin typeface="Times New Roman" pitchFamily="18" charset="0"/>
                <a:cs typeface="Times New Roman" pitchFamily="18" charset="0"/>
              </a:rPr>
              <a:t>THANK YOU</a:t>
            </a:r>
          </a:p>
        </p:txBody>
      </p:sp>
      <p:cxnSp>
        <p:nvCxnSpPr>
          <p:cNvPr id="4" name="Straight Connector 3"/>
          <p:cNvCxnSpPr/>
          <p:nvPr/>
        </p:nvCxnSpPr>
        <p:spPr>
          <a:xfrm>
            <a:off x="4103687" y="3143250"/>
            <a:ext cx="3810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686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5688" y="743017"/>
            <a:ext cx="5531303" cy="5638800"/>
          </a:xfrm>
          <a:prstGeom prst="rect">
            <a:avLst/>
          </a:prstGeom>
        </p:spPr>
      </p:pic>
      <p:sp>
        <p:nvSpPr>
          <p:cNvPr id="3" name="Rectangle 2"/>
          <p:cNvSpPr/>
          <p:nvPr/>
        </p:nvSpPr>
        <p:spPr>
          <a:xfrm>
            <a:off x="598487" y="247651"/>
            <a:ext cx="10744200" cy="769441"/>
          </a:xfrm>
          <a:prstGeom prst="rect">
            <a:avLst/>
          </a:prstGeom>
        </p:spPr>
        <p:txBody>
          <a:bodyPr wrap="square">
            <a:spAutoFit/>
          </a:bodyPr>
          <a:lstStyle/>
          <a:p>
            <a:r>
              <a:rPr lang="en-US" b="1" dirty="0">
                <a:solidFill>
                  <a:srgbClr val="0000FF"/>
                </a:solidFill>
              </a:rPr>
              <a:t>Q How does an intracellular signaling pathway activated by an extracellular signal molecule</a:t>
            </a:r>
            <a:r>
              <a:rPr lang="en-US" dirty="0">
                <a:solidFill>
                  <a:srgbClr val="0000FF"/>
                </a:solidFill>
              </a:rPr>
              <a:t>?</a:t>
            </a:r>
          </a:p>
        </p:txBody>
      </p:sp>
      <p:sp>
        <p:nvSpPr>
          <p:cNvPr id="5" name="Rectangle 4"/>
          <p:cNvSpPr/>
          <p:nvPr/>
        </p:nvSpPr>
        <p:spPr>
          <a:xfrm>
            <a:off x="7539039" y="2200067"/>
            <a:ext cx="4260849" cy="4154984"/>
          </a:xfrm>
          <a:prstGeom prst="rect">
            <a:avLst/>
          </a:prstGeom>
        </p:spPr>
        <p:txBody>
          <a:bodyPr wrap="square">
            <a:spAutoFit/>
          </a:bodyPr>
          <a:lstStyle/>
          <a:p>
            <a:pPr algn="just"/>
            <a:r>
              <a:rPr lang="en-US" dirty="0">
                <a:solidFill>
                  <a:prstClr val="black"/>
                </a:solidFill>
              </a:rPr>
              <a:t>The signal molecule usually binds to a receptor protein that is embedded in the plasma membrane of the target cell. The receptor activates one or more intracellular signaling pathways, involving a series of signaling proteins. Finally, one or more of the intracellular signaling proteins alters the activity of effector proteins and thereby the behavior of the cell.</a:t>
            </a:r>
          </a:p>
        </p:txBody>
      </p:sp>
    </p:spTree>
    <p:extLst>
      <p:ext uri="{BB962C8B-B14F-4D97-AF65-F5344CB8AC3E}">
        <p14:creationId xmlns:p14="http://schemas.microsoft.com/office/powerpoint/2010/main" val="1772180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5687" y="628650"/>
            <a:ext cx="9753600" cy="430887"/>
          </a:xfrm>
          <a:prstGeom prst="rect">
            <a:avLst/>
          </a:prstGeom>
        </p:spPr>
        <p:txBody>
          <a:bodyPr wrap="square">
            <a:spAutoFit/>
          </a:bodyPr>
          <a:lstStyle/>
          <a:p>
            <a:r>
              <a:rPr lang="en-US" b="1" dirty="0">
                <a:solidFill>
                  <a:srgbClr val="0000FF"/>
                </a:solidFill>
              </a:rPr>
              <a:t>Q. How many major classes of Cell-Surface receptor proteins are present?</a:t>
            </a:r>
            <a:endParaRPr lang="en-IN" b="1" dirty="0">
              <a:solidFill>
                <a:srgbClr val="0000FF"/>
              </a:solidFill>
            </a:endParaRPr>
          </a:p>
        </p:txBody>
      </p:sp>
      <p:sp>
        <p:nvSpPr>
          <p:cNvPr id="5" name="Rectangle 4"/>
          <p:cNvSpPr/>
          <p:nvPr/>
        </p:nvSpPr>
        <p:spPr>
          <a:xfrm>
            <a:off x="369887" y="1695451"/>
            <a:ext cx="11201400" cy="3477875"/>
          </a:xfrm>
          <a:prstGeom prst="rect">
            <a:avLst/>
          </a:prstGeom>
        </p:spPr>
        <p:txBody>
          <a:bodyPr wrap="square">
            <a:spAutoFit/>
          </a:bodyPr>
          <a:lstStyle/>
          <a:p>
            <a:endParaRPr lang="en-US" b="1" dirty="0">
              <a:solidFill>
                <a:srgbClr val="0000FF"/>
              </a:solidFill>
            </a:endParaRPr>
          </a:p>
          <a:p>
            <a:endParaRPr lang="en-US" b="1" dirty="0">
              <a:solidFill>
                <a:srgbClr val="0000FF"/>
              </a:solidFill>
            </a:endParaRPr>
          </a:p>
          <a:p>
            <a:r>
              <a:rPr lang="en-US" b="1" dirty="0">
                <a:solidFill>
                  <a:srgbClr val="0000FF"/>
                </a:solidFill>
              </a:rPr>
              <a:t>Answer: </a:t>
            </a:r>
            <a:r>
              <a:rPr lang="en-US" b="1" dirty="0"/>
              <a:t>Three classes of cell-surface receptors</a:t>
            </a:r>
          </a:p>
          <a:p>
            <a:endParaRPr lang="en-US" dirty="0">
              <a:solidFill>
                <a:prstClr val="black"/>
              </a:solidFill>
            </a:endParaRPr>
          </a:p>
          <a:p>
            <a:pPr>
              <a:lnSpc>
                <a:spcPct val="200000"/>
              </a:lnSpc>
            </a:pPr>
            <a:r>
              <a:rPr lang="en-US" b="1" dirty="0">
                <a:solidFill>
                  <a:srgbClr val="0000FF"/>
                </a:solidFill>
              </a:rPr>
              <a:t>(A) </a:t>
            </a:r>
            <a:r>
              <a:rPr lang="en-US" dirty="0">
                <a:solidFill>
                  <a:prstClr val="black"/>
                </a:solidFill>
              </a:rPr>
              <a:t>Ion-channel coupled receptors (also called transmitter-gated ion channels),</a:t>
            </a:r>
          </a:p>
          <a:p>
            <a:pPr>
              <a:lnSpc>
                <a:spcPct val="200000"/>
              </a:lnSpc>
            </a:pPr>
            <a:r>
              <a:rPr lang="en-US" b="1" dirty="0">
                <a:solidFill>
                  <a:srgbClr val="0000FF"/>
                </a:solidFill>
              </a:rPr>
              <a:t>(B) </a:t>
            </a:r>
            <a:r>
              <a:rPr lang="en-US" dirty="0">
                <a:solidFill>
                  <a:prstClr val="black"/>
                </a:solidFill>
              </a:rPr>
              <a:t>G-protein-coupled receptors</a:t>
            </a:r>
          </a:p>
          <a:p>
            <a:pPr>
              <a:lnSpc>
                <a:spcPct val="200000"/>
              </a:lnSpc>
            </a:pPr>
            <a:r>
              <a:rPr lang="en-US" dirty="0">
                <a:solidFill>
                  <a:prstClr val="black"/>
                </a:solidFill>
              </a:rPr>
              <a:t> </a:t>
            </a:r>
            <a:r>
              <a:rPr lang="en-US" b="1" dirty="0">
                <a:solidFill>
                  <a:srgbClr val="0000FF"/>
                </a:solidFill>
              </a:rPr>
              <a:t>(C) </a:t>
            </a:r>
            <a:r>
              <a:rPr lang="en-US" dirty="0">
                <a:solidFill>
                  <a:prstClr val="black"/>
                </a:solidFill>
              </a:rPr>
              <a:t>Enzyme-coupled receptors. </a:t>
            </a:r>
          </a:p>
        </p:txBody>
      </p:sp>
    </p:spTree>
    <p:extLst>
      <p:ext uri="{BB962C8B-B14F-4D97-AF65-F5344CB8AC3E}">
        <p14:creationId xmlns:p14="http://schemas.microsoft.com/office/powerpoint/2010/main" val="1011592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784" y="1162049"/>
            <a:ext cx="10823103" cy="4553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12887" y="628650"/>
            <a:ext cx="4205190" cy="430887"/>
          </a:xfrm>
          <a:prstGeom prst="rect">
            <a:avLst/>
          </a:prstGeom>
          <a:noFill/>
        </p:spPr>
        <p:txBody>
          <a:bodyPr wrap="none" rtlCol="0">
            <a:spAutoFit/>
          </a:bodyPr>
          <a:lstStyle/>
          <a:p>
            <a:r>
              <a:rPr lang="en-US" b="1" dirty="0">
                <a:solidFill>
                  <a:srgbClr val="0000FF"/>
                </a:solidFill>
              </a:rPr>
              <a:t>Q. How does Ion Channels work? </a:t>
            </a:r>
            <a:endParaRPr lang="en-IN" b="1" dirty="0">
              <a:solidFill>
                <a:srgbClr val="0000FF"/>
              </a:solidFill>
            </a:endParaRPr>
          </a:p>
        </p:txBody>
      </p:sp>
    </p:spTree>
    <p:extLst>
      <p:ext uri="{BB962C8B-B14F-4D97-AF65-F5344CB8AC3E}">
        <p14:creationId xmlns:p14="http://schemas.microsoft.com/office/powerpoint/2010/main" val="524819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887" y="502563"/>
            <a:ext cx="11277600" cy="430887"/>
          </a:xfrm>
          <a:prstGeom prst="rect">
            <a:avLst/>
          </a:prstGeom>
        </p:spPr>
        <p:txBody>
          <a:bodyPr wrap="square">
            <a:spAutoFit/>
          </a:bodyPr>
          <a:lstStyle/>
          <a:p>
            <a:r>
              <a:rPr lang="en-US" b="1" dirty="0">
                <a:solidFill>
                  <a:srgbClr val="0000FF"/>
                </a:solidFill>
              </a:rPr>
              <a:t>Q. How does opening of Acetylcholine-Gated Cation Channels Leads to Muscle Contraction?</a:t>
            </a:r>
          </a:p>
        </p:txBody>
      </p:sp>
      <p:pic>
        <p:nvPicPr>
          <p:cNvPr id="3" name="Picture 2"/>
          <p:cNvPicPr>
            <a:picLocks noChangeAspect="1"/>
          </p:cNvPicPr>
          <p:nvPr/>
        </p:nvPicPr>
        <p:blipFill>
          <a:blip r:embed="rId2"/>
          <a:stretch>
            <a:fillRect/>
          </a:stretch>
        </p:blipFill>
        <p:spPr>
          <a:xfrm>
            <a:off x="2503487" y="983337"/>
            <a:ext cx="6977251" cy="5786761"/>
          </a:xfrm>
          <a:prstGeom prst="rect">
            <a:avLst/>
          </a:prstGeom>
        </p:spPr>
      </p:pic>
    </p:spTree>
    <p:extLst>
      <p:ext uri="{BB962C8B-B14F-4D97-AF65-F5344CB8AC3E}">
        <p14:creationId xmlns:p14="http://schemas.microsoft.com/office/powerpoint/2010/main" val="251815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03287" y="323850"/>
            <a:ext cx="10036511" cy="6521899"/>
          </a:xfrm>
          <a:prstGeom prst="rect">
            <a:avLst/>
          </a:prstGeom>
        </p:spPr>
      </p:pic>
      <p:sp>
        <p:nvSpPr>
          <p:cNvPr id="3" name="Rectangle 2"/>
          <p:cNvSpPr/>
          <p:nvPr/>
        </p:nvSpPr>
        <p:spPr>
          <a:xfrm>
            <a:off x="4637087" y="247650"/>
            <a:ext cx="7162800" cy="769441"/>
          </a:xfrm>
          <a:prstGeom prst="rect">
            <a:avLst/>
          </a:prstGeom>
        </p:spPr>
        <p:txBody>
          <a:bodyPr wrap="square">
            <a:spAutoFit/>
          </a:bodyPr>
          <a:lstStyle/>
          <a:p>
            <a:r>
              <a:rPr lang="en-US" b="1" dirty="0">
                <a:solidFill>
                  <a:srgbClr val="0000FF"/>
                </a:solidFill>
              </a:rPr>
              <a:t>Q. </a:t>
            </a:r>
            <a:r>
              <a:rPr lang="en-US" dirty="0">
                <a:solidFill>
                  <a:srgbClr val="0000FF"/>
                </a:solidFill>
              </a:rPr>
              <a:t>How does cycling of neurotransmitters and synaptic vesicles in axon terminals happen? </a:t>
            </a:r>
          </a:p>
        </p:txBody>
      </p:sp>
    </p:spTree>
    <p:extLst>
      <p:ext uri="{BB962C8B-B14F-4D97-AF65-F5344CB8AC3E}">
        <p14:creationId xmlns:p14="http://schemas.microsoft.com/office/powerpoint/2010/main" val="3470528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887" y="628650"/>
            <a:ext cx="11353800" cy="5170646"/>
          </a:xfrm>
          <a:prstGeom prst="rect">
            <a:avLst/>
          </a:prstGeom>
        </p:spPr>
        <p:txBody>
          <a:bodyPr wrap="square">
            <a:spAutoFit/>
          </a:bodyPr>
          <a:lstStyle/>
          <a:p>
            <a:r>
              <a:rPr lang="en-US" b="1" dirty="0">
                <a:solidFill>
                  <a:srgbClr val="0000FF"/>
                </a:solidFill>
              </a:rPr>
              <a:t>Sequential activation of gated ion channels at a neuromuscular junction</a:t>
            </a:r>
          </a:p>
          <a:p>
            <a:endParaRPr lang="en-US" b="1" dirty="0">
              <a:solidFill>
                <a:srgbClr val="0000FF"/>
              </a:solidFill>
            </a:endParaRPr>
          </a:p>
          <a:p>
            <a:pPr marL="342900" indent="-342900" algn="just">
              <a:buFont typeface="Wingdings" panose="05000000000000000000" pitchFamily="2" charset="2"/>
              <a:buChar char="q"/>
            </a:pPr>
            <a:r>
              <a:rPr lang="en-US" dirty="0">
                <a:solidFill>
                  <a:prstClr val="black"/>
                </a:solidFill>
              </a:rPr>
              <a:t> Arrival of an action potential at the terminus of a presynaptic motor neuron induces opening of voltage-gated Ca2 channels (step 1 ) </a:t>
            </a:r>
          </a:p>
          <a:p>
            <a:pPr marL="342900" indent="-342900" algn="just">
              <a:buFont typeface="Wingdings" panose="05000000000000000000" pitchFamily="2" charset="2"/>
              <a:buChar char="q"/>
            </a:pPr>
            <a:endParaRPr lang="en-US" dirty="0">
              <a:solidFill>
                <a:prstClr val="black"/>
              </a:solidFill>
            </a:endParaRPr>
          </a:p>
          <a:p>
            <a:pPr marL="342900" indent="-342900" algn="just">
              <a:buFont typeface="Wingdings" panose="05000000000000000000" pitchFamily="2" charset="2"/>
              <a:buChar char="q"/>
            </a:pPr>
            <a:r>
              <a:rPr lang="en-US" dirty="0">
                <a:solidFill>
                  <a:prstClr val="black"/>
                </a:solidFill>
              </a:rPr>
              <a:t>Subsequent release of acetylcholine, which triggers opening of the ligand-gated acetylcholine receptors in the muscle plasma membrane (step 2 ).</a:t>
            </a:r>
          </a:p>
          <a:p>
            <a:pPr marL="342900" indent="-342900" algn="just">
              <a:buFont typeface="Wingdings" panose="05000000000000000000" pitchFamily="2" charset="2"/>
              <a:buChar char="q"/>
            </a:pPr>
            <a:endParaRPr lang="en-US" dirty="0">
              <a:solidFill>
                <a:prstClr val="black"/>
              </a:solidFill>
            </a:endParaRPr>
          </a:p>
          <a:p>
            <a:pPr marL="342900" indent="-342900" algn="just">
              <a:buFont typeface="Wingdings" panose="05000000000000000000" pitchFamily="2" charset="2"/>
              <a:buChar char="q"/>
            </a:pPr>
            <a:r>
              <a:rPr lang="en-US" dirty="0">
                <a:solidFill>
                  <a:prstClr val="black"/>
                </a:solidFill>
              </a:rPr>
              <a:t>The resulting influx of Na</a:t>
            </a:r>
            <a:r>
              <a:rPr lang="en-US" baseline="30000" dirty="0">
                <a:solidFill>
                  <a:prstClr val="black"/>
                </a:solidFill>
              </a:rPr>
              <a:t>+</a:t>
            </a:r>
            <a:r>
              <a:rPr lang="en-US" dirty="0">
                <a:solidFill>
                  <a:prstClr val="black"/>
                </a:solidFill>
              </a:rPr>
              <a:t> produces a localized depolarization of the membrane, leading to opening of voltage-gated Na</a:t>
            </a:r>
            <a:r>
              <a:rPr lang="en-US" baseline="30000" dirty="0">
                <a:solidFill>
                  <a:prstClr val="black"/>
                </a:solidFill>
              </a:rPr>
              <a:t>+</a:t>
            </a:r>
            <a:r>
              <a:rPr lang="en-US" dirty="0">
                <a:solidFill>
                  <a:prstClr val="black"/>
                </a:solidFill>
              </a:rPr>
              <a:t> channels and generation of an action potential (step 3 ). </a:t>
            </a:r>
          </a:p>
          <a:p>
            <a:pPr marL="342900" indent="-342900" algn="just">
              <a:buFont typeface="Wingdings" panose="05000000000000000000" pitchFamily="2" charset="2"/>
              <a:buChar char="q"/>
            </a:pPr>
            <a:endParaRPr lang="en-US" dirty="0">
              <a:solidFill>
                <a:prstClr val="black"/>
              </a:solidFill>
            </a:endParaRPr>
          </a:p>
          <a:p>
            <a:pPr marL="342900" indent="-342900" algn="just">
              <a:buFont typeface="Wingdings" panose="05000000000000000000" pitchFamily="2" charset="2"/>
              <a:buChar char="q"/>
            </a:pPr>
            <a:r>
              <a:rPr lang="en-US" dirty="0">
                <a:solidFill>
                  <a:prstClr val="black"/>
                </a:solidFill>
              </a:rPr>
              <a:t>When the spreading depolarization reaches T tubules, it is sensed by voltage gated Ca</a:t>
            </a:r>
            <a:r>
              <a:rPr lang="en-US" baseline="30000" dirty="0">
                <a:solidFill>
                  <a:prstClr val="black"/>
                </a:solidFill>
              </a:rPr>
              <a:t>2+</a:t>
            </a:r>
            <a:r>
              <a:rPr lang="en-US" dirty="0">
                <a:solidFill>
                  <a:prstClr val="black"/>
                </a:solidFill>
              </a:rPr>
              <a:t>channels in the plasma membrane. This leads to opening of Ca</a:t>
            </a:r>
            <a:r>
              <a:rPr lang="en-US" baseline="30000" dirty="0">
                <a:solidFill>
                  <a:prstClr val="black"/>
                </a:solidFill>
              </a:rPr>
              <a:t>2+</a:t>
            </a:r>
            <a:r>
              <a:rPr lang="en-US" dirty="0">
                <a:solidFill>
                  <a:prstClr val="black"/>
                </a:solidFill>
              </a:rPr>
              <a:t>release channels in the sarcoplasmic reticulum membrane, releasing stored Ca</a:t>
            </a:r>
            <a:r>
              <a:rPr lang="en-US" baseline="30000" dirty="0">
                <a:solidFill>
                  <a:prstClr val="black"/>
                </a:solidFill>
              </a:rPr>
              <a:t>2+</a:t>
            </a:r>
            <a:r>
              <a:rPr lang="en-US" dirty="0">
                <a:solidFill>
                  <a:prstClr val="black"/>
                </a:solidFill>
              </a:rPr>
              <a:t> into the cytosol (step 4 ). </a:t>
            </a:r>
            <a:r>
              <a:rPr lang="en-US" b="1" dirty="0">
                <a:solidFill>
                  <a:prstClr val="black"/>
                </a:solidFill>
              </a:rPr>
              <a:t>The resulting rise in cytosolic Ca</a:t>
            </a:r>
            <a:r>
              <a:rPr lang="en-US" b="1" baseline="30000" dirty="0">
                <a:solidFill>
                  <a:prstClr val="black"/>
                </a:solidFill>
              </a:rPr>
              <a:t>2+ </a:t>
            </a:r>
            <a:r>
              <a:rPr lang="en-US" b="1" dirty="0">
                <a:solidFill>
                  <a:prstClr val="black"/>
                </a:solidFill>
              </a:rPr>
              <a:t>causes muscle contraction.</a:t>
            </a:r>
          </a:p>
        </p:txBody>
      </p:sp>
    </p:spTree>
    <p:extLst>
      <p:ext uri="{BB962C8B-B14F-4D97-AF65-F5344CB8AC3E}">
        <p14:creationId xmlns:p14="http://schemas.microsoft.com/office/powerpoint/2010/main" val="133671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87" y="1238251"/>
            <a:ext cx="10963275" cy="388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08087" y="552450"/>
            <a:ext cx="6958443" cy="430887"/>
          </a:xfrm>
          <a:prstGeom prst="rect">
            <a:avLst/>
          </a:prstGeom>
          <a:noFill/>
        </p:spPr>
        <p:txBody>
          <a:bodyPr wrap="none" rtlCol="0">
            <a:spAutoFit/>
          </a:bodyPr>
          <a:lstStyle/>
          <a:p>
            <a:r>
              <a:rPr lang="en-US" b="1" dirty="0">
                <a:solidFill>
                  <a:srgbClr val="0000FF"/>
                </a:solidFill>
              </a:rPr>
              <a:t>Q. How does G-protein coupled receptors (GPCR) work? </a:t>
            </a:r>
            <a:endParaRPr lang="en-IN" b="1" dirty="0">
              <a:solidFill>
                <a:srgbClr val="0000FF"/>
              </a:solidFill>
            </a:endParaRPr>
          </a:p>
        </p:txBody>
      </p:sp>
    </p:spTree>
    <p:extLst>
      <p:ext uri="{BB962C8B-B14F-4D97-AF65-F5344CB8AC3E}">
        <p14:creationId xmlns:p14="http://schemas.microsoft.com/office/powerpoint/2010/main" val="4162991047"/>
      </p:ext>
    </p:extLst>
  </p:cSld>
  <p:clrMapOvr>
    <a:masterClrMapping/>
  </p:clrMapOvr>
</p:sld>
</file>

<file path=ppt/theme/theme1.xml><?xml version="1.0" encoding="utf-8"?>
<a:theme xmlns:a="http://schemas.openxmlformats.org/drawingml/2006/main" name="1_Basis">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2_Basis">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F956FD13CD8848B4580499D01366DC" ma:contentTypeVersion="2" ma:contentTypeDescription="Create a new document." ma:contentTypeScope="" ma:versionID="4ebcef1e91cfe62b94660ebba8eb4552">
  <xsd:schema xmlns:xsd="http://www.w3.org/2001/XMLSchema" xmlns:xs="http://www.w3.org/2001/XMLSchema" xmlns:p="http://schemas.microsoft.com/office/2006/metadata/properties" xmlns:ns2="27852407-7cbe-4f37-a29e-557c20509378" targetNamespace="http://schemas.microsoft.com/office/2006/metadata/properties" ma:root="true" ma:fieldsID="cc58b206066c8991a38d256a35082960" ns2:_="">
    <xsd:import namespace="27852407-7cbe-4f37-a29e-557c2050937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52407-7cbe-4f37-a29e-557c205093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C5AC28-218D-4AC9-9AA6-7E83A58384E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9EAE07F-A949-4774-ABA4-592C526FB2C9}">
  <ds:schemaRefs>
    <ds:schemaRef ds:uri="http://schemas.microsoft.com/sharepoint/v3/contenttype/forms"/>
  </ds:schemaRefs>
</ds:datastoreItem>
</file>

<file path=customXml/itemProps3.xml><?xml version="1.0" encoding="utf-8"?>
<ds:datastoreItem xmlns:ds="http://schemas.openxmlformats.org/officeDocument/2006/customXml" ds:itemID="{D1E5D439-548A-46E3-9C90-C38473E2C3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852407-7cbe-4f37-a29e-557c205093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4205</TotalTime>
  <Words>946</Words>
  <Application>Microsoft Office PowerPoint</Application>
  <PresentationFormat>Custom</PresentationFormat>
  <Paragraphs>67</Paragraphs>
  <Slides>28</Slides>
  <Notes>1</Notes>
  <HiddenSlides>0</HiddenSlides>
  <MMClips>1</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1_Basis</vt:lpstr>
      <vt:lpstr>2_Basis</vt:lpstr>
      <vt:lpstr>BT 205: Cell &amp; Molecular Biology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Apoptosis Detection</vt:lpstr>
      <vt:lpstr>PowerPoint Presentation</vt:lpstr>
      <vt:lpstr>PowerPoint Presentation</vt:lpstr>
      <vt:lpstr>PowerPoint Presentation</vt:lpstr>
      <vt:lpstr>Apoptosis Detection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 601: Analytical Biotechnology</dc:title>
  <dc:creator>ACER</dc:creator>
  <cp:lastModifiedBy>User</cp:lastModifiedBy>
  <cp:revision>402</cp:revision>
  <dcterms:created xsi:type="dcterms:W3CDTF">2006-08-16T00:00:00Z</dcterms:created>
  <dcterms:modified xsi:type="dcterms:W3CDTF">2022-11-20T13:14:58Z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0x01010056F956FD13CD8848B4580499D01366DC</vt:lpwstr>
  </property>
</Properties>
</file>