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4"/>
  </p:notesMasterIdLst>
  <p:sldIdLst>
    <p:sldId id="256" r:id="rId5"/>
    <p:sldId id="436" r:id="rId6"/>
    <p:sldId id="440" r:id="rId7"/>
    <p:sldId id="420" r:id="rId8"/>
    <p:sldId id="441" r:id="rId9"/>
    <p:sldId id="421" r:id="rId10"/>
    <p:sldId id="431" r:id="rId11"/>
    <p:sldId id="442" r:id="rId12"/>
    <p:sldId id="435" r:id="rId13"/>
    <p:sldId id="432" r:id="rId14"/>
    <p:sldId id="433" r:id="rId15"/>
    <p:sldId id="437" r:id="rId16"/>
    <p:sldId id="434" r:id="rId17"/>
    <p:sldId id="438" r:id="rId18"/>
    <p:sldId id="404" r:id="rId19"/>
    <p:sldId id="416" r:id="rId20"/>
    <p:sldId id="429" r:id="rId21"/>
    <p:sldId id="430" r:id="rId22"/>
    <p:sldId id="402" r:id="rId23"/>
  </p:sldIdLst>
  <p:sldSz cx="12169775" cy="7200900"/>
  <p:notesSz cx="6858000" cy="9144000"/>
  <p:defaultTextStyle>
    <a:defPPr>
      <a:defRPr lang="en-US"/>
    </a:defPPr>
    <a:lvl1pPr marL="0" algn="l" defTabSz="1133895" rtl="0" eaLnBrk="1" latinLnBrk="0" hangingPunct="1">
      <a:defRPr sz="2200" kern="1200">
        <a:solidFill>
          <a:schemeClr val="tx1"/>
        </a:solidFill>
        <a:latin typeface="+mn-lt"/>
        <a:ea typeface="+mn-ea"/>
        <a:cs typeface="+mn-cs"/>
      </a:defRPr>
    </a:lvl1pPr>
    <a:lvl2pPr marL="566947" algn="l" defTabSz="1133895" rtl="0" eaLnBrk="1" latinLnBrk="0" hangingPunct="1">
      <a:defRPr sz="2200" kern="1200">
        <a:solidFill>
          <a:schemeClr val="tx1"/>
        </a:solidFill>
        <a:latin typeface="+mn-lt"/>
        <a:ea typeface="+mn-ea"/>
        <a:cs typeface="+mn-cs"/>
      </a:defRPr>
    </a:lvl2pPr>
    <a:lvl3pPr marL="1133895" algn="l" defTabSz="1133895" rtl="0" eaLnBrk="1" latinLnBrk="0" hangingPunct="1">
      <a:defRPr sz="2200" kern="1200">
        <a:solidFill>
          <a:schemeClr val="tx1"/>
        </a:solidFill>
        <a:latin typeface="+mn-lt"/>
        <a:ea typeface="+mn-ea"/>
        <a:cs typeface="+mn-cs"/>
      </a:defRPr>
    </a:lvl3pPr>
    <a:lvl4pPr marL="1700842" algn="l" defTabSz="1133895" rtl="0" eaLnBrk="1" latinLnBrk="0" hangingPunct="1">
      <a:defRPr sz="2200" kern="1200">
        <a:solidFill>
          <a:schemeClr val="tx1"/>
        </a:solidFill>
        <a:latin typeface="+mn-lt"/>
        <a:ea typeface="+mn-ea"/>
        <a:cs typeface="+mn-cs"/>
      </a:defRPr>
    </a:lvl4pPr>
    <a:lvl5pPr marL="2267789" algn="l" defTabSz="1133895" rtl="0" eaLnBrk="1" latinLnBrk="0" hangingPunct="1">
      <a:defRPr sz="2200" kern="1200">
        <a:solidFill>
          <a:schemeClr val="tx1"/>
        </a:solidFill>
        <a:latin typeface="+mn-lt"/>
        <a:ea typeface="+mn-ea"/>
        <a:cs typeface="+mn-cs"/>
      </a:defRPr>
    </a:lvl5pPr>
    <a:lvl6pPr marL="2834737" algn="l" defTabSz="1133895" rtl="0" eaLnBrk="1" latinLnBrk="0" hangingPunct="1">
      <a:defRPr sz="2200" kern="1200">
        <a:solidFill>
          <a:schemeClr val="tx1"/>
        </a:solidFill>
        <a:latin typeface="+mn-lt"/>
        <a:ea typeface="+mn-ea"/>
        <a:cs typeface="+mn-cs"/>
      </a:defRPr>
    </a:lvl6pPr>
    <a:lvl7pPr marL="3401685" algn="l" defTabSz="1133895" rtl="0" eaLnBrk="1" latinLnBrk="0" hangingPunct="1">
      <a:defRPr sz="2200" kern="1200">
        <a:solidFill>
          <a:schemeClr val="tx1"/>
        </a:solidFill>
        <a:latin typeface="+mn-lt"/>
        <a:ea typeface="+mn-ea"/>
        <a:cs typeface="+mn-cs"/>
      </a:defRPr>
    </a:lvl7pPr>
    <a:lvl8pPr marL="3968632" algn="l" defTabSz="1133895" rtl="0" eaLnBrk="1" latinLnBrk="0" hangingPunct="1">
      <a:defRPr sz="2200" kern="1200">
        <a:solidFill>
          <a:schemeClr val="tx1"/>
        </a:solidFill>
        <a:latin typeface="+mn-lt"/>
        <a:ea typeface="+mn-ea"/>
        <a:cs typeface="+mn-cs"/>
      </a:defRPr>
    </a:lvl8pPr>
    <a:lvl9pPr marL="4535580" algn="l" defTabSz="1133895"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6CE406-F50F-4242-9D2B-68B71F269F73}" v="2" dt="2022-10-27T20:22:29.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88" autoAdjust="0"/>
    <p:restoredTop sz="94630" autoAdjust="0"/>
  </p:normalViewPr>
  <p:slideViewPr>
    <p:cSldViewPr>
      <p:cViewPr varScale="1">
        <p:scale>
          <a:sx n="83" d="100"/>
          <a:sy n="83" d="100"/>
        </p:scale>
        <p:origin x="834" y="90"/>
      </p:cViewPr>
      <p:guideLst>
        <p:guide orient="horz" pos="2268"/>
        <p:guide pos="3833"/>
      </p:guideLst>
    </p:cSldViewPr>
  </p:slideViewPr>
  <p:notesTextViewPr>
    <p:cViewPr>
      <p:scale>
        <a:sx n="100" d="100"/>
        <a:sy n="100" d="100"/>
      </p:scale>
      <p:origin x="0" y="0"/>
    </p:cViewPr>
  </p:notesTextViewPr>
  <p:sorterViewPr>
    <p:cViewPr varScale="1">
      <p:scale>
        <a:sx n="100" d="100"/>
        <a:sy n="100" d="100"/>
      </p:scale>
      <p:origin x="0" y="-32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DWIVEDI" userId="S::abhishek.dwivedi@iitg.ac.in::d949ee08-d809-4bf9-9a9b-c77f250825d5" providerId="AD" clId="Web-{EA6CE406-F50F-4242-9D2B-68B71F269F73}"/>
    <pc:docChg chg="addSld delSld">
      <pc:chgData name="ABHISHEK DWIVEDI" userId="S::abhishek.dwivedi@iitg.ac.in::d949ee08-d809-4bf9-9a9b-c77f250825d5" providerId="AD" clId="Web-{EA6CE406-F50F-4242-9D2B-68B71F269F73}" dt="2022-10-27T20:22:29.816" v="1"/>
      <pc:docMkLst>
        <pc:docMk/>
      </pc:docMkLst>
      <pc:sldChg chg="add del">
        <pc:chgData name="ABHISHEK DWIVEDI" userId="S::abhishek.dwivedi@iitg.ac.in::d949ee08-d809-4bf9-9a9b-c77f250825d5" providerId="AD" clId="Web-{EA6CE406-F50F-4242-9D2B-68B71F269F73}" dt="2022-10-27T20:22:29.816" v="1"/>
        <pc:sldMkLst>
          <pc:docMk/>
          <pc:sldMk cId="3811686945" sldId="4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16A87-F76D-43F7-8BD0-9867F8EAD6C8}" type="datetimeFigureOut">
              <a:rPr lang="en-US" smtClean="0"/>
              <a:t>10/27/2022</a:t>
            </a:fld>
            <a:endParaRPr lang="en-US"/>
          </a:p>
        </p:txBody>
      </p:sp>
      <p:sp>
        <p:nvSpPr>
          <p:cNvPr id="4" name="Slide Image Placeholder 3"/>
          <p:cNvSpPr>
            <a:spLocks noGrp="1" noRot="1" noChangeAspect="1"/>
          </p:cNvSpPr>
          <p:nvPr>
            <p:ph type="sldImg" idx="2"/>
          </p:nvPr>
        </p:nvSpPr>
        <p:spPr>
          <a:xfrm>
            <a:off x="531813" y="685800"/>
            <a:ext cx="57943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072CA1-510D-4144-AE2F-09A7AA448EC1}" type="slidenum">
              <a:rPr lang="en-US" smtClean="0"/>
              <a:t>‹#›</a:t>
            </a:fld>
            <a:endParaRPr lang="en-US"/>
          </a:p>
        </p:txBody>
      </p:sp>
    </p:spTree>
    <p:extLst>
      <p:ext uri="{BB962C8B-B14F-4D97-AF65-F5344CB8AC3E}">
        <p14:creationId xmlns:p14="http://schemas.microsoft.com/office/powerpoint/2010/main" val="1280545836"/>
      </p:ext>
    </p:extLst>
  </p:cSld>
  <p:clrMap bg1="lt1" tx1="dk1" bg2="lt2" tx2="dk2" accent1="accent1" accent2="accent2" accent3="accent3" accent4="accent4" accent5="accent5" accent6="accent6" hlink="hlink" folHlink="folHlink"/>
  <p:notesStyle>
    <a:lvl1pPr marL="0" algn="l" defTabSz="914283" rtl="0" eaLnBrk="1" latinLnBrk="0" hangingPunct="1">
      <a:defRPr sz="1200" kern="1200">
        <a:solidFill>
          <a:schemeClr val="tx1"/>
        </a:solidFill>
        <a:latin typeface="+mn-lt"/>
        <a:ea typeface="+mn-ea"/>
        <a:cs typeface="+mn-cs"/>
      </a:defRPr>
    </a:lvl1pPr>
    <a:lvl2pPr marL="457142" algn="l" defTabSz="914283" rtl="0" eaLnBrk="1" latinLnBrk="0" hangingPunct="1">
      <a:defRPr sz="1200" kern="1200">
        <a:solidFill>
          <a:schemeClr val="tx1"/>
        </a:solidFill>
        <a:latin typeface="+mn-lt"/>
        <a:ea typeface="+mn-ea"/>
        <a:cs typeface="+mn-cs"/>
      </a:defRPr>
    </a:lvl2pPr>
    <a:lvl3pPr marL="914283" algn="l" defTabSz="914283" rtl="0" eaLnBrk="1" latinLnBrk="0" hangingPunct="1">
      <a:defRPr sz="1200" kern="1200">
        <a:solidFill>
          <a:schemeClr val="tx1"/>
        </a:solidFill>
        <a:latin typeface="+mn-lt"/>
        <a:ea typeface="+mn-ea"/>
        <a:cs typeface="+mn-cs"/>
      </a:defRPr>
    </a:lvl3pPr>
    <a:lvl4pPr marL="1371426" algn="l" defTabSz="914283" rtl="0" eaLnBrk="1" latinLnBrk="0" hangingPunct="1">
      <a:defRPr sz="1200" kern="1200">
        <a:solidFill>
          <a:schemeClr val="tx1"/>
        </a:solidFill>
        <a:latin typeface="+mn-lt"/>
        <a:ea typeface="+mn-ea"/>
        <a:cs typeface="+mn-cs"/>
      </a:defRPr>
    </a:lvl4pPr>
    <a:lvl5pPr marL="1828568" algn="l" defTabSz="914283" rtl="0" eaLnBrk="1" latinLnBrk="0" hangingPunct="1">
      <a:defRPr sz="1200" kern="1200">
        <a:solidFill>
          <a:schemeClr val="tx1"/>
        </a:solidFill>
        <a:latin typeface="+mn-lt"/>
        <a:ea typeface="+mn-ea"/>
        <a:cs typeface="+mn-cs"/>
      </a:defRPr>
    </a:lvl5pPr>
    <a:lvl6pPr marL="2285710" algn="l" defTabSz="914283" rtl="0" eaLnBrk="1" latinLnBrk="0" hangingPunct="1">
      <a:defRPr sz="1200" kern="1200">
        <a:solidFill>
          <a:schemeClr val="tx1"/>
        </a:solidFill>
        <a:latin typeface="+mn-lt"/>
        <a:ea typeface="+mn-ea"/>
        <a:cs typeface="+mn-cs"/>
      </a:defRPr>
    </a:lvl6pPr>
    <a:lvl7pPr marL="2742851" algn="l" defTabSz="914283" rtl="0" eaLnBrk="1" latinLnBrk="0" hangingPunct="1">
      <a:defRPr sz="1200" kern="1200">
        <a:solidFill>
          <a:schemeClr val="tx1"/>
        </a:solidFill>
        <a:latin typeface="+mn-lt"/>
        <a:ea typeface="+mn-ea"/>
        <a:cs typeface="+mn-cs"/>
      </a:defRPr>
    </a:lvl7pPr>
    <a:lvl8pPr marL="3199993" algn="l" defTabSz="914283" rtl="0" eaLnBrk="1" latinLnBrk="0" hangingPunct="1">
      <a:defRPr sz="1200" kern="1200">
        <a:solidFill>
          <a:schemeClr val="tx1"/>
        </a:solidFill>
        <a:latin typeface="+mn-lt"/>
        <a:ea typeface="+mn-ea"/>
        <a:cs typeface="+mn-cs"/>
      </a:defRPr>
    </a:lvl8pPr>
    <a:lvl9pPr marL="3657136" algn="l" defTabSz="91428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072CA1-510D-4144-AE2F-09A7AA448EC1}" type="slidenum">
              <a:rPr lang="en-US" smtClean="0"/>
              <a:t>1</a:t>
            </a:fld>
            <a:endParaRPr lang="en-US"/>
          </a:p>
        </p:txBody>
      </p:sp>
    </p:spTree>
    <p:extLst>
      <p:ext uri="{BB962C8B-B14F-4D97-AF65-F5344CB8AC3E}">
        <p14:creationId xmlns:p14="http://schemas.microsoft.com/office/powerpoint/2010/main" val="316664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0720" y="256034"/>
            <a:ext cx="11703267" cy="669683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7958" y="926495"/>
            <a:ext cx="9948791" cy="3072384"/>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6415" y="4063118"/>
            <a:ext cx="8751877" cy="1457573"/>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6EE247D-7B7E-4C3E-A2A1-1C53783FACB6}" type="datetime1">
              <a:rPr lang="en-IN" smtClean="0"/>
              <a:t>27-10-2022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074A4C1-B6A3-48F9-96CB-E28B2C288FB0}" type="slidenum">
              <a:rPr lang="en-IN" smtClean="0"/>
              <a:pPr/>
              <a:t>‹#›</a:t>
            </a:fld>
            <a:endParaRPr lang="en-IN"/>
          </a:p>
        </p:txBody>
      </p:sp>
      <p:cxnSp>
        <p:nvCxnSpPr>
          <p:cNvPr id="8" name="Straight Connector 7"/>
          <p:cNvCxnSpPr/>
          <p:nvPr/>
        </p:nvCxnSpPr>
        <p:spPr>
          <a:xfrm>
            <a:off x="1975055" y="3920490"/>
            <a:ext cx="82145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34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97B27-B01C-4F9D-8921-E88D8ACC1D9D}" type="datetime1">
              <a:rPr lang="en-IN" smtClean="0">
                <a:solidFill>
                  <a:srgbClr val="AD84C6"/>
                </a:solidFill>
              </a:rPr>
              <a:t>27-10-2022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78288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8995" y="800100"/>
            <a:ext cx="2319863" cy="56807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0916" y="800100"/>
            <a:ext cx="7415957" cy="56807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66B74-2229-4D6C-8928-D6800E2F9D77}" type="datetime1">
              <a:rPr lang="en-IN" smtClean="0">
                <a:solidFill>
                  <a:srgbClr val="AD84C6"/>
                </a:solidFill>
              </a:rPr>
              <a:t>27-10-2022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73251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867BE-194B-4BB3-9F0C-C4D6660685BF}" type="datetime1">
              <a:rPr lang="en-IN" smtClean="0">
                <a:solidFill>
                  <a:srgbClr val="AD84C6"/>
                </a:solidFill>
              </a:rPr>
              <a:t>27-10-2022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83301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4407" y="1232254"/>
            <a:ext cx="9948791" cy="3072384"/>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6812" y="4362246"/>
            <a:ext cx="8753111" cy="143199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7E947-1BF5-408E-AD86-AC84B0FCE7BD}" type="datetime1">
              <a:rPr lang="en-IN" smtClean="0">
                <a:solidFill>
                  <a:srgbClr val="AD84C6"/>
                </a:solidFill>
              </a:rPr>
              <a:t>27-10-2022</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cxnSp>
        <p:nvCxnSpPr>
          <p:cNvPr id="7" name="Straight Connector 6"/>
          <p:cNvCxnSpPr/>
          <p:nvPr/>
        </p:nvCxnSpPr>
        <p:spPr>
          <a:xfrm>
            <a:off x="1977590" y="4221428"/>
            <a:ext cx="821459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6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0917" y="2160269"/>
            <a:ext cx="4746212" cy="422452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6187" y="2160270"/>
            <a:ext cx="4746212" cy="422452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56744E-D361-4730-A34F-6390B036095E}" type="datetime1">
              <a:rPr lang="en-IN" smtClean="0">
                <a:solidFill>
                  <a:srgbClr val="AD84C6"/>
                </a:solidFill>
              </a:rPr>
              <a:t>27-10-2022</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29028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0917" y="2101587"/>
            <a:ext cx="4746212" cy="816102"/>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0917" y="2857557"/>
            <a:ext cx="4746212" cy="355244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7745" y="2098984"/>
            <a:ext cx="4746212" cy="816102"/>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7745" y="2855288"/>
            <a:ext cx="4746212" cy="355244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C2C94-0E62-4D89-A32F-45D3D0828BAF}" type="datetime1">
              <a:rPr lang="en-IN" smtClean="0">
                <a:solidFill>
                  <a:srgbClr val="AD84C6"/>
                </a:solidFill>
              </a:rPr>
              <a:t>27-10-2022</a:t>
            </a:fld>
            <a:endParaRPr lang="en-IN">
              <a:solidFill>
                <a:srgbClr val="AD84C6"/>
              </a:solidFill>
            </a:endParaRPr>
          </a:p>
        </p:txBody>
      </p:sp>
      <p:sp>
        <p:nvSpPr>
          <p:cNvPr id="8" name="Footer Placeholder 7"/>
          <p:cNvSpPr>
            <a:spLocks noGrp="1"/>
          </p:cNvSpPr>
          <p:nvPr>
            <p:ph type="ftr" sz="quarter" idx="11"/>
          </p:nvPr>
        </p:nvSpPr>
        <p:spPr/>
        <p:txBody>
          <a:bodyPr/>
          <a:lstStyle/>
          <a:p>
            <a:endParaRPr lang="en-IN">
              <a:solidFill>
                <a:srgbClr val="AD84C6"/>
              </a:solidFill>
            </a:endParaRPr>
          </a:p>
        </p:txBody>
      </p:sp>
      <p:sp>
        <p:nvSpPr>
          <p:cNvPr id="9" name="Slide Number Placeholder 8"/>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50629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FFFA6C-AAFB-4B9C-A8E7-57ACACD82E62}" type="datetime1">
              <a:rPr lang="en-IN" smtClean="0">
                <a:solidFill>
                  <a:srgbClr val="AD84C6"/>
                </a:solidFill>
              </a:rPr>
              <a:t>27-10-2022</a:t>
            </a:fld>
            <a:endParaRPr lang="en-IN">
              <a:solidFill>
                <a:srgbClr val="AD84C6"/>
              </a:solidFill>
            </a:endParaRPr>
          </a:p>
        </p:txBody>
      </p:sp>
      <p:sp>
        <p:nvSpPr>
          <p:cNvPr id="4" name="Footer Placeholder 3"/>
          <p:cNvSpPr>
            <a:spLocks noGrp="1"/>
          </p:cNvSpPr>
          <p:nvPr>
            <p:ph type="ftr" sz="quarter" idx="11"/>
          </p:nvPr>
        </p:nvSpPr>
        <p:spPr/>
        <p:txBody>
          <a:bodyPr/>
          <a:lstStyle/>
          <a:p>
            <a:endParaRPr lang="en-IN">
              <a:solidFill>
                <a:srgbClr val="AD84C6"/>
              </a:solidFill>
            </a:endParaRPr>
          </a:p>
        </p:txBody>
      </p:sp>
      <p:sp>
        <p:nvSpPr>
          <p:cNvPr id="5" name="Slide Number Placeholder 4"/>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73063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4C5DA-6E4D-4207-8E15-A969105E6B1D}" type="datetime1">
              <a:rPr lang="en-IN" smtClean="0">
                <a:solidFill>
                  <a:srgbClr val="AD84C6"/>
                </a:solidFill>
              </a:rPr>
              <a:t>27-10-2022</a:t>
            </a:fld>
            <a:endParaRPr lang="en-IN">
              <a:solidFill>
                <a:srgbClr val="AD84C6"/>
              </a:solidFill>
            </a:endParaRPr>
          </a:p>
        </p:txBody>
      </p:sp>
      <p:sp>
        <p:nvSpPr>
          <p:cNvPr id="3" name="Footer Placeholder 2"/>
          <p:cNvSpPr>
            <a:spLocks noGrp="1"/>
          </p:cNvSpPr>
          <p:nvPr>
            <p:ph type="ftr" sz="quarter" idx="11"/>
          </p:nvPr>
        </p:nvSpPr>
        <p:spPr/>
        <p:txBody>
          <a:bodyPr/>
          <a:lstStyle/>
          <a:p>
            <a:endParaRPr lang="en-IN">
              <a:solidFill>
                <a:srgbClr val="AD84C6"/>
              </a:solidFill>
            </a:endParaRPr>
          </a:p>
        </p:txBody>
      </p:sp>
      <p:sp>
        <p:nvSpPr>
          <p:cNvPr id="4" name="Slide Number Placeholder 3"/>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37862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0917" y="1152144"/>
            <a:ext cx="3924752" cy="1824228"/>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41492" y="1152144"/>
            <a:ext cx="5202579" cy="4896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0917" y="2976372"/>
            <a:ext cx="3924752" cy="3168396"/>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A8B28-75CD-4527-B3CD-F506723F2C88}" type="datetime1">
              <a:rPr lang="en-IN" smtClean="0">
                <a:solidFill>
                  <a:srgbClr val="AD84C6"/>
                </a:solidFill>
              </a:rPr>
              <a:t>27-10-2022</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39306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0917" y="1152144"/>
            <a:ext cx="3924752" cy="1824228"/>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03380" y="1123339"/>
            <a:ext cx="6087930" cy="504063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0917" y="2976372"/>
            <a:ext cx="3924752" cy="3024378"/>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B6DDB-BCD7-446C-B129-77F268AE1E9E}" type="datetime1">
              <a:rPr lang="en-IN" smtClean="0">
                <a:solidFill>
                  <a:srgbClr val="AD84C6"/>
                </a:solidFill>
              </a:rPr>
              <a:t>27-10-2022</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US" dirty="0">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388157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0720" y="256034"/>
            <a:ext cx="11703267" cy="669683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0916" y="640080"/>
            <a:ext cx="9857518" cy="14241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0918" y="2160270"/>
            <a:ext cx="9854874" cy="42405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0913" y="6535022"/>
            <a:ext cx="2324828" cy="383381"/>
          </a:xfrm>
          <a:prstGeom prst="rect">
            <a:avLst/>
          </a:prstGeom>
        </p:spPr>
        <p:txBody>
          <a:bodyPr vert="horz" lIns="91440" tIns="45720" rIns="91440" bIns="45720" rtlCol="0" anchor="ctr"/>
          <a:lstStyle>
            <a:lvl1pPr algn="l">
              <a:defRPr sz="1200">
                <a:solidFill>
                  <a:schemeClr val="accent1"/>
                </a:solidFill>
              </a:defRPr>
            </a:lvl1pPr>
          </a:lstStyle>
          <a:p>
            <a:pPr defTabSz="457200"/>
            <a:fld id="{E7AD9AE4-ADFD-4AC8-81AE-CC9F3B26330E}" type="datetime1">
              <a:rPr lang="en-IN" smtClean="0">
                <a:solidFill>
                  <a:srgbClr val="AD84C6"/>
                </a:solidFill>
              </a:rPr>
              <a:t>27-10-2022</a:t>
            </a:fld>
            <a:endParaRPr lang="en-IN">
              <a:solidFill>
                <a:srgbClr val="AD84C6"/>
              </a:solidFill>
            </a:endParaRPr>
          </a:p>
        </p:txBody>
      </p:sp>
      <p:sp>
        <p:nvSpPr>
          <p:cNvPr id="5" name="Footer Placeholder 4"/>
          <p:cNvSpPr>
            <a:spLocks noGrp="1"/>
          </p:cNvSpPr>
          <p:nvPr>
            <p:ph type="ftr" sz="quarter" idx="3"/>
          </p:nvPr>
        </p:nvSpPr>
        <p:spPr>
          <a:xfrm>
            <a:off x="3941949" y="6535022"/>
            <a:ext cx="4709174" cy="383381"/>
          </a:xfrm>
          <a:prstGeom prst="rect">
            <a:avLst/>
          </a:prstGeom>
        </p:spPr>
        <p:txBody>
          <a:bodyPr vert="horz" lIns="91440" tIns="45720" rIns="91440" bIns="45720" rtlCol="0" anchor="ctr"/>
          <a:lstStyle>
            <a:lvl1pPr algn="ctr">
              <a:defRPr sz="1200">
                <a:solidFill>
                  <a:schemeClr val="accent1"/>
                </a:solidFill>
              </a:defRPr>
            </a:lvl1pPr>
          </a:lstStyle>
          <a:p>
            <a:pPr defTabSz="457200"/>
            <a:endParaRPr lang="en-IN">
              <a:solidFill>
                <a:srgbClr val="AD84C6"/>
              </a:solidFill>
            </a:endParaRPr>
          </a:p>
        </p:txBody>
      </p:sp>
      <p:sp>
        <p:nvSpPr>
          <p:cNvPr id="6" name="Slide Number Placeholder 5"/>
          <p:cNvSpPr>
            <a:spLocks noGrp="1"/>
          </p:cNvSpPr>
          <p:nvPr>
            <p:ph type="sldNum" sz="quarter" idx="4"/>
          </p:nvPr>
        </p:nvSpPr>
        <p:spPr>
          <a:xfrm>
            <a:off x="9312524" y="6535022"/>
            <a:ext cx="1703107" cy="383381"/>
          </a:xfrm>
          <a:prstGeom prst="rect">
            <a:avLst/>
          </a:prstGeom>
        </p:spPr>
        <p:txBody>
          <a:bodyPr vert="horz" lIns="91440" tIns="45720" rIns="91440" bIns="45720" rtlCol="0" anchor="ctr"/>
          <a:lstStyle>
            <a:lvl1pPr algn="r">
              <a:defRPr sz="1200">
                <a:solidFill>
                  <a:schemeClr val="accent1"/>
                </a:solidFill>
              </a:defRPr>
            </a:lvl1pPr>
          </a:lstStyle>
          <a:p>
            <a:pPr defTabSz="457200"/>
            <a:fld id="{6074A4C1-B6A3-48F9-96CB-E28B2C288FB0}" type="slidenum">
              <a:rPr lang="en-IN" smtClean="0">
                <a:solidFill>
                  <a:srgbClr val="AD84C6"/>
                </a:solidFill>
              </a:rPr>
              <a:pPr defTabSz="457200"/>
              <a:t>‹#›</a:t>
            </a:fld>
            <a:endParaRPr lang="en-IN">
              <a:solidFill>
                <a:srgbClr val="AD84C6"/>
              </a:solidFill>
            </a:endParaRPr>
          </a:p>
        </p:txBody>
      </p:sp>
    </p:spTree>
    <p:extLst>
      <p:ext uri="{BB962C8B-B14F-4D97-AF65-F5344CB8AC3E}">
        <p14:creationId xmlns:p14="http://schemas.microsoft.com/office/powerpoint/2010/main" val="19647583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131887" y="2457450"/>
            <a:ext cx="10344150" cy="960438"/>
          </a:xfrm>
        </p:spPr>
        <p:txBody>
          <a:bodyPr>
            <a:normAutofit/>
          </a:bodyPr>
          <a:lstStyle/>
          <a:p>
            <a:pPr algn="ctr"/>
            <a:r>
              <a:rPr lang="en-IN" b="1" dirty="0">
                <a:solidFill>
                  <a:schemeClr val="tx1"/>
                </a:solidFill>
                <a:latin typeface="Times New Roman" pitchFamily="18" charset="0"/>
                <a:cs typeface="Times New Roman" pitchFamily="18" charset="0"/>
              </a:rPr>
              <a:t>BT 205: </a:t>
            </a:r>
            <a:r>
              <a:rPr lang="en-US" b="1" dirty="0">
                <a:solidFill>
                  <a:schemeClr val="tx1"/>
                </a:solidFill>
                <a:latin typeface="Times New Roman" pitchFamily="18" charset="0"/>
                <a:cs typeface="Times New Roman" pitchFamily="18" charset="0"/>
              </a:rPr>
              <a:t>Cell &amp; Molecular Biology</a:t>
            </a:r>
            <a:endParaRPr lang="en-IN" b="1" dirty="0">
              <a:solidFill>
                <a:schemeClr val="tx1"/>
              </a:solidFill>
              <a:latin typeface="Times New Roman" pitchFamily="18" charset="0"/>
              <a:cs typeface="Times New Roman" pitchFamily="18" charset="0"/>
            </a:endParaRPr>
          </a:p>
        </p:txBody>
      </p:sp>
      <p:sp>
        <p:nvSpPr>
          <p:cNvPr id="4" name="Subtitle 2"/>
          <p:cNvSpPr>
            <a:spLocks noGrp="1"/>
          </p:cNvSpPr>
          <p:nvPr>
            <p:ph type="subTitle" idx="4294967295"/>
          </p:nvPr>
        </p:nvSpPr>
        <p:spPr>
          <a:xfrm>
            <a:off x="2198687" y="3219450"/>
            <a:ext cx="8153400" cy="1839913"/>
          </a:xfrm>
        </p:spPr>
        <p:txBody>
          <a:bodyPr>
            <a:normAutofit/>
          </a:bodyPr>
          <a:lstStyle/>
          <a:p>
            <a:pPr marL="45720" indent="0" algn="r">
              <a:buNone/>
            </a:pPr>
            <a:r>
              <a:rPr lang="en-US" sz="2800" i="1" dirty="0">
                <a:solidFill>
                  <a:schemeClr val="tx1"/>
                </a:solidFill>
                <a:latin typeface="Times New Roman" pitchFamily="18" charset="0"/>
                <a:cs typeface="Times New Roman" pitchFamily="18" charset="0"/>
              </a:rPr>
              <a:t>-Prof. Siddhartha </a:t>
            </a:r>
            <a:r>
              <a:rPr lang="en-US" sz="2800" i="1" dirty="0" err="1">
                <a:solidFill>
                  <a:schemeClr val="tx1"/>
                </a:solidFill>
                <a:latin typeface="Times New Roman" pitchFamily="18" charset="0"/>
                <a:cs typeface="Times New Roman" pitchFamily="18" charset="0"/>
              </a:rPr>
              <a:t>Sankar</a:t>
            </a:r>
            <a:r>
              <a:rPr lang="en-US" sz="2800" i="1" dirty="0">
                <a:solidFill>
                  <a:schemeClr val="tx1"/>
                </a:solidFill>
                <a:latin typeface="Times New Roman" pitchFamily="18" charset="0"/>
                <a:cs typeface="Times New Roman" pitchFamily="18" charset="0"/>
              </a:rPr>
              <a:t> Ghosh</a:t>
            </a:r>
          </a:p>
        </p:txBody>
      </p:sp>
      <p:cxnSp>
        <p:nvCxnSpPr>
          <p:cNvPr id="5" name="Straight Connector 4"/>
          <p:cNvCxnSpPr/>
          <p:nvPr/>
        </p:nvCxnSpPr>
        <p:spPr>
          <a:xfrm>
            <a:off x="1512887" y="3219450"/>
            <a:ext cx="90678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1</a:t>
            </a:fld>
            <a:endParaRPr lang="en-IN">
              <a:solidFill>
                <a:srgbClr val="AD84C6"/>
              </a:solidFill>
            </a:endParaRPr>
          </a:p>
        </p:txBody>
      </p:sp>
    </p:spTree>
    <p:extLst>
      <p:ext uri="{BB962C8B-B14F-4D97-AF65-F5344CB8AC3E}">
        <p14:creationId xmlns:p14="http://schemas.microsoft.com/office/powerpoint/2010/main" val="2432740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10</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3276505" y="1320670"/>
            <a:ext cx="4832508" cy="5574342"/>
          </a:xfrm>
          <a:prstGeom prst="rect">
            <a:avLst/>
          </a:prstGeom>
        </p:spPr>
      </p:pic>
      <p:sp>
        <p:nvSpPr>
          <p:cNvPr id="4" name="Rectangle 3"/>
          <p:cNvSpPr/>
          <p:nvPr/>
        </p:nvSpPr>
        <p:spPr>
          <a:xfrm>
            <a:off x="369887" y="400050"/>
            <a:ext cx="10645744" cy="769441"/>
          </a:xfrm>
          <a:prstGeom prst="rect">
            <a:avLst/>
          </a:prstGeom>
        </p:spPr>
        <p:txBody>
          <a:bodyPr wrap="square">
            <a:spAutoFit/>
          </a:bodyPr>
          <a:lstStyle/>
          <a:p>
            <a:r>
              <a:rPr lang="en-US" b="1" dirty="0">
                <a:solidFill>
                  <a:srgbClr val="0000FF"/>
                </a:solidFill>
              </a:rPr>
              <a:t>Answer: Plasmids containing a particular DNA fragment showed marked increase in mRNA production compared with plasmids lacking this enhancer.</a:t>
            </a:r>
          </a:p>
        </p:txBody>
      </p:sp>
    </p:spTree>
    <p:extLst>
      <p:ext uri="{BB962C8B-B14F-4D97-AF65-F5344CB8AC3E}">
        <p14:creationId xmlns:p14="http://schemas.microsoft.com/office/powerpoint/2010/main" val="371873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11</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446087" y="1924050"/>
            <a:ext cx="11420322" cy="3048000"/>
          </a:xfrm>
          <a:prstGeom prst="rect">
            <a:avLst/>
          </a:prstGeom>
        </p:spPr>
      </p:pic>
      <p:sp>
        <p:nvSpPr>
          <p:cNvPr id="4" name="Rectangle 3"/>
          <p:cNvSpPr/>
          <p:nvPr/>
        </p:nvSpPr>
        <p:spPr>
          <a:xfrm>
            <a:off x="446087" y="476250"/>
            <a:ext cx="10972800" cy="769441"/>
          </a:xfrm>
          <a:prstGeom prst="rect">
            <a:avLst/>
          </a:prstGeom>
        </p:spPr>
        <p:txBody>
          <a:bodyPr wrap="square">
            <a:spAutoFit/>
          </a:bodyPr>
          <a:lstStyle/>
          <a:p>
            <a:r>
              <a:rPr lang="en-US" b="1" dirty="0">
                <a:solidFill>
                  <a:srgbClr val="0000FF"/>
                </a:solidFill>
              </a:rPr>
              <a:t>General pattern of control elements that regulate gene expression in multicellular eukaryotes and yeast.</a:t>
            </a:r>
          </a:p>
        </p:txBody>
      </p:sp>
    </p:spTree>
    <p:extLst>
      <p:ext uri="{BB962C8B-B14F-4D97-AF65-F5344CB8AC3E}">
        <p14:creationId xmlns:p14="http://schemas.microsoft.com/office/powerpoint/2010/main" val="3093540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12</a:t>
            </a:fld>
            <a:endParaRPr lang="en-IN">
              <a:solidFill>
                <a:srgbClr val="AD84C6"/>
              </a:solidFill>
            </a:endParaRPr>
          </a:p>
        </p:txBody>
      </p:sp>
      <p:sp>
        <p:nvSpPr>
          <p:cNvPr id="3" name="Rectangle 2"/>
          <p:cNvSpPr/>
          <p:nvPr/>
        </p:nvSpPr>
        <p:spPr>
          <a:xfrm>
            <a:off x="1284287" y="1349454"/>
            <a:ext cx="8458200" cy="430887"/>
          </a:xfrm>
          <a:prstGeom prst="rect">
            <a:avLst/>
          </a:prstGeom>
        </p:spPr>
        <p:txBody>
          <a:bodyPr wrap="square">
            <a:spAutoFit/>
          </a:bodyPr>
          <a:lstStyle/>
          <a:p>
            <a:r>
              <a:rPr lang="en-US" b="1" dirty="0">
                <a:solidFill>
                  <a:srgbClr val="0000FF"/>
                </a:solidFill>
              </a:rPr>
              <a:t>Q. How do you find transcription factors experimentally?</a:t>
            </a:r>
          </a:p>
        </p:txBody>
      </p:sp>
      <p:sp>
        <p:nvSpPr>
          <p:cNvPr id="4" name="Rectangle 3"/>
          <p:cNvSpPr/>
          <p:nvPr/>
        </p:nvSpPr>
        <p:spPr>
          <a:xfrm>
            <a:off x="1131887" y="3046452"/>
            <a:ext cx="9883744" cy="769441"/>
          </a:xfrm>
          <a:prstGeom prst="rect">
            <a:avLst/>
          </a:prstGeom>
        </p:spPr>
        <p:txBody>
          <a:bodyPr wrap="square">
            <a:spAutoFit/>
          </a:bodyPr>
          <a:lstStyle/>
          <a:p>
            <a:r>
              <a:rPr lang="en-US" b="1" dirty="0">
                <a:solidFill>
                  <a:srgbClr val="0000FF"/>
                </a:solidFill>
              </a:rPr>
              <a:t>Answer: T</a:t>
            </a:r>
            <a:r>
              <a:rPr lang="en-US" dirty="0"/>
              <a:t>ransfection assay measures transcription activity is to be performed  to evaluate proteins believed to be transcription factors.</a:t>
            </a:r>
          </a:p>
        </p:txBody>
      </p:sp>
    </p:spTree>
    <p:extLst>
      <p:ext uri="{BB962C8B-B14F-4D97-AF65-F5344CB8AC3E}">
        <p14:creationId xmlns:p14="http://schemas.microsoft.com/office/powerpoint/2010/main" val="90884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13</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3265487" y="980050"/>
            <a:ext cx="5940631" cy="5906281"/>
          </a:xfrm>
          <a:prstGeom prst="rect">
            <a:avLst/>
          </a:prstGeom>
        </p:spPr>
      </p:pic>
      <p:sp>
        <p:nvSpPr>
          <p:cNvPr id="4" name="Rectangle 3"/>
          <p:cNvSpPr/>
          <p:nvPr/>
        </p:nvSpPr>
        <p:spPr>
          <a:xfrm>
            <a:off x="446087" y="247650"/>
            <a:ext cx="11201400" cy="769441"/>
          </a:xfrm>
          <a:prstGeom prst="rect">
            <a:avLst/>
          </a:prstGeom>
        </p:spPr>
        <p:txBody>
          <a:bodyPr wrap="square">
            <a:spAutoFit/>
          </a:bodyPr>
          <a:lstStyle/>
          <a:p>
            <a:r>
              <a:rPr lang="en-US" b="1" i="1" dirty="0">
                <a:solidFill>
                  <a:srgbClr val="0000FF"/>
                </a:solidFill>
              </a:rPr>
              <a:t>Answer: </a:t>
            </a:r>
            <a:r>
              <a:rPr lang="en-US" b="1" dirty="0">
                <a:solidFill>
                  <a:srgbClr val="0000FF"/>
                </a:solidFill>
              </a:rPr>
              <a:t>transfection assay measures transcription activity to evaluate proteins believed to be transcription factors.</a:t>
            </a:r>
          </a:p>
        </p:txBody>
      </p:sp>
    </p:spTree>
    <p:extLst>
      <p:ext uri="{BB962C8B-B14F-4D97-AF65-F5344CB8AC3E}">
        <p14:creationId xmlns:p14="http://schemas.microsoft.com/office/powerpoint/2010/main" val="4240494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14</a:t>
            </a:fld>
            <a:endParaRPr lang="en-IN">
              <a:solidFill>
                <a:srgbClr val="AD84C6"/>
              </a:solidFill>
            </a:endParaRPr>
          </a:p>
        </p:txBody>
      </p:sp>
      <p:sp>
        <p:nvSpPr>
          <p:cNvPr id="3" name="Rectangle 2"/>
          <p:cNvSpPr/>
          <p:nvPr/>
        </p:nvSpPr>
        <p:spPr>
          <a:xfrm>
            <a:off x="293687" y="400050"/>
            <a:ext cx="11430000" cy="1785104"/>
          </a:xfrm>
          <a:prstGeom prst="rect">
            <a:avLst/>
          </a:prstGeom>
        </p:spPr>
        <p:txBody>
          <a:bodyPr wrap="square">
            <a:spAutoFit/>
          </a:bodyPr>
          <a:lstStyle/>
          <a:p>
            <a:pPr algn="just"/>
            <a:r>
              <a:rPr lang="en-US" b="1" dirty="0"/>
              <a:t>Q. An electrophoretic mobility shift assay (EMSA) was performed using a radiolabeled DNA fragment from the sequence upstream of gene X. This DNA probe was incubated with (+) or without (-) nuclear extract isolated from tissues A (bone); B (lung); C (brain); and D (skin). The DNA : protein complexes were then fractionated on </a:t>
            </a:r>
            <a:r>
              <a:rPr lang="en-US" b="1" dirty="0" err="1"/>
              <a:t>nondenaturing</a:t>
            </a:r>
            <a:r>
              <a:rPr lang="en-US" b="1" dirty="0"/>
              <a:t> polyacrylamide gels. The gels were exposed to </a:t>
            </a:r>
            <a:r>
              <a:rPr lang="en-US" b="1" dirty="0" err="1"/>
              <a:t>autoradiographic</a:t>
            </a:r>
            <a:r>
              <a:rPr lang="en-US" b="1" dirty="0"/>
              <a:t> film; the results are presented in the figure?</a:t>
            </a:r>
          </a:p>
        </p:txBody>
      </p:sp>
      <p:pic>
        <p:nvPicPr>
          <p:cNvPr id="4" name="Picture 3"/>
          <p:cNvPicPr>
            <a:picLocks noChangeAspect="1"/>
          </p:cNvPicPr>
          <p:nvPr/>
        </p:nvPicPr>
        <p:blipFill>
          <a:blip r:embed="rId2"/>
          <a:stretch>
            <a:fillRect/>
          </a:stretch>
        </p:blipFill>
        <p:spPr>
          <a:xfrm>
            <a:off x="598487" y="2415181"/>
            <a:ext cx="4248328" cy="4119841"/>
          </a:xfrm>
          <a:prstGeom prst="rect">
            <a:avLst/>
          </a:prstGeom>
        </p:spPr>
      </p:pic>
      <p:sp>
        <p:nvSpPr>
          <p:cNvPr id="5" name="Rectangle 4"/>
          <p:cNvSpPr/>
          <p:nvPr/>
        </p:nvSpPr>
        <p:spPr>
          <a:xfrm>
            <a:off x="5183187" y="2402622"/>
            <a:ext cx="6540500" cy="4093428"/>
          </a:xfrm>
          <a:prstGeom prst="rect">
            <a:avLst/>
          </a:prstGeom>
        </p:spPr>
        <p:txBody>
          <a:bodyPr wrap="square">
            <a:spAutoFit/>
          </a:bodyPr>
          <a:lstStyle/>
          <a:p>
            <a:r>
              <a:rPr lang="en-US" sz="2000" dirty="0"/>
              <a:t>a. Which tissues contain a binding activity that recognizes the sequence upstream of gene X? Is the transcription factor the same in each tissue?</a:t>
            </a:r>
          </a:p>
          <a:p>
            <a:r>
              <a:rPr lang="en-US" sz="2000" dirty="0"/>
              <a:t>b. If the binding activity was purified, what test could be done to verify that this factor is in fact a transcription factor?</a:t>
            </a:r>
          </a:p>
          <a:p>
            <a:r>
              <a:rPr lang="en-US" sz="2000" dirty="0"/>
              <a:t>c. What type of assay would be performed to determine the specific DNA sequence(s) to which the transcription factor binds?</a:t>
            </a:r>
          </a:p>
          <a:p>
            <a:r>
              <a:rPr lang="en-US" sz="2000" dirty="0"/>
              <a:t>d. If gene X is transcribed in lung and brain tissue but not in bone and skin tissue, what type of transcription factor is the binding activity? Speculate as to the identity of other factors that might be complexed at the gene X promoter in bone and skin tissue.</a:t>
            </a:r>
          </a:p>
        </p:txBody>
      </p:sp>
    </p:spTree>
    <p:extLst>
      <p:ext uri="{BB962C8B-B14F-4D97-AF65-F5344CB8AC3E}">
        <p14:creationId xmlns:p14="http://schemas.microsoft.com/office/powerpoint/2010/main" val="1823646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15</a:t>
            </a:fld>
            <a:endParaRPr lang="en-IN">
              <a:solidFill>
                <a:srgbClr val="AD84C6"/>
              </a:solidFill>
            </a:endParaRPr>
          </a:p>
        </p:txBody>
      </p:sp>
      <p:sp>
        <p:nvSpPr>
          <p:cNvPr id="3" name="Rectangle 2"/>
          <p:cNvSpPr/>
          <p:nvPr/>
        </p:nvSpPr>
        <p:spPr>
          <a:xfrm>
            <a:off x="903287" y="552450"/>
            <a:ext cx="10112344" cy="769441"/>
          </a:xfrm>
          <a:prstGeom prst="rect">
            <a:avLst/>
          </a:prstGeom>
        </p:spPr>
        <p:txBody>
          <a:bodyPr wrap="square">
            <a:spAutoFit/>
          </a:bodyPr>
          <a:lstStyle/>
          <a:p>
            <a:r>
              <a:rPr lang="en-US" b="1" dirty="0">
                <a:solidFill>
                  <a:srgbClr val="0000FF"/>
                </a:solidFill>
              </a:rPr>
              <a:t>The TATA Box, Initiators, and </a:t>
            </a:r>
            <a:r>
              <a:rPr lang="en-US" b="1" dirty="0" err="1">
                <a:solidFill>
                  <a:srgbClr val="0000FF"/>
                </a:solidFill>
              </a:rPr>
              <a:t>CpG</a:t>
            </a:r>
            <a:r>
              <a:rPr lang="en-US" b="1" dirty="0">
                <a:solidFill>
                  <a:srgbClr val="0000FF"/>
                </a:solidFill>
              </a:rPr>
              <a:t> Islands Function as Promoters in Eukaryotic DNA</a:t>
            </a:r>
          </a:p>
        </p:txBody>
      </p:sp>
      <p:pic>
        <p:nvPicPr>
          <p:cNvPr id="4" name="Picture 3"/>
          <p:cNvPicPr>
            <a:picLocks noChangeAspect="1"/>
          </p:cNvPicPr>
          <p:nvPr/>
        </p:nvPicPr>
        <p:blipFill>
          <a:blip r:embed="rId2"/>
          <a:stretch>
            <a:fillRect/>
          </a:stretch>
        </p:blipFill>
        <p:spPr>
          <a:xfrm>
            <a:off x="1061266" y="1942110"/>
            <a:ext cx="10047241" cy="3316680"/>
          </a:xfrm>
          <a:prstGeom prst="rect">
            <a:avLst/>
          </a:prstGeom>
        </p:spPr>
      </p:pic>
    </p:spTree>
    <p:extLst>
      <p:ext uri="{BB962C8B-B14F-4D97-AF65-F5344CB8AC3E}">
        <p14:creationId xmlns:p14="http://schemas.microsoft.com/office/powerpoint/2010/main" val="1831413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16</a:t>
            </a:fld>
            <a:endParaRPr lang="en-IN">
              <a:solidFill>
                <a:srgbClr val="AD84C6"/>
              </a:solidFill>
            </a:endParaRPr>
          </a:p>
        </p:txBody>
      </p:sp>
      <p:sp>
        <p:nvSpPr>
          <p:cNvPr id="3" name="Rectangle 2"/>
          <p:cNvSpPr/>
          <p:nvPr/>
        </p:nvSpPr>
        <p:spPr>
          <a:xfrm>
            <a:off x="674687" y="1314450"/>
            <a:ext cx="10439400" cy="4662815"/>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dirty="0">
                <a:solidFill>
                  <a:srgbClr val="0000FF"/>
                </a:solidFill>
              </a:rPr>
              <a:t>RNA polymerase I </a:t>
            </a:r>
            <a:r>
              <a:rPr lang="en-US" dirty="0">
                <a:solidFill>
                  <a:prstClr val="black"/>
                </a:solidFill>
              </a:rPr>
              <a:t>synthesizes only pre-</a:t>
            </a:r>
            <a:r>
              <a:rPr lang="en-US" dirty="0" err="1">
                <a:solidFill>
                  <a:prstClr val="black"/>
                </a:solidFill>
              </a:rPr>
              <a:t>rRNA</a:t>
            </a:r>
            <a:r>
              <a:rPr lang="en-US" dirty="0">
                <a:solidFill>
                  <a:prstClr val="black"/>
                </a:solidFill>
              </a:rPr>
              <a:t>. RNA polymerase II synthesizes mRNAs and some of the small nuclear RNAs that participate in mRNA splicing. </a:t>
            </a:r>
          </a:p>
          <a:p>
            <a:pPr marL="342900" indent="-342900" algn="just">
              <a:lnSpc>
                <a:spcPct val="150000"/>
              </a:lnSpc>
              <a:buFont typeface="Wingdings" panose="05000000000000000000" pitchFamily="2" charset="2"/>
              <a:buChar char="q"/>
            </a:pPr>
            <a:r>
              <a:rPr lang="en-US" dirty="0">
                <a:solidFill>
                  <a:srgbClr val="0000FF"/>
                </a:solidFill>
              </a:rPr>
              <a:t>RNA polymerase III </a:t>
            </a:r>
            <a:r>
              <a:rPr lang="en-US" dirty="0">
                <a:solidFill>
                  <a:prstClr val="black"/>
                </a:solidFill>
              </a:rPr>
              <a:t>synthesizes </a:t>
            </a:r>
            <a:r>
              <a:rPr lang="en-US" dirty="0" err="1">
                <a:solidFill>
                  <a:prstClr val="black"/>
                </a:solidFill>
              </a:rPr>
              <a:t>tRNAs</a:t>
            </a:r>
            <a:r>
              <a:rPr lang="en-US" dirty="0">
                <a:solidFill>
                  <a:prstClr val="black"/>
                </a:solidFill>
              </a:rPr>
              <a:t>, 5S </a:t>
            </a:r>
            <a:r>
              <a:rPr lang="en-US" dirty="0" err="1">
                <a:solidFill>
                  <a:prstClr val="black"/>
                </a:solidFill>
              </a:rPr>
              <a:t>rRNA</a:t>
            </a:r>
            <a:r>
              <a:rPr lang="en-US" dirty="0">
                <a:solidFill>
                  <a:prstClr val="black"/>
                </a:solidFill>
              </a:rPr>
              <a:t>, and several other relatively short, stable RNAs.</a:t>
            </a:r>
          </a:p>
          <a:p>
            <a:pPr marL="342900" indent="-342900" algn="just">
              <a:lnSpc>
                <a:spcPct val="150000"/>
              </a:lnSpc>
              <a:buFont typeface="Wingdings" panose="05000000000000000000" pitchFamily="2" charset="2"/>
              <a:buChar char="q"/>
            </a:pPr>
            <a:r>
              <a:rPr lang="en-US" dirty="0">
                <a:solidFill>
                  <a:srgbClr val="0000FF"/>
                </a:solidFill>
              </a:rPr>
              <a:t>RNA polymerase II </a:t>
            </a:r>
            <a:r>
              <a:rPr lang="en-US" dirty="0">
                <a:solidFill>
                  <a:prstClr val="black"/>
                </a:solidFill>
              </a:rPr>
              <a:t>initiates transcription of genes at the nucleotide in the DNA template that corresponds to the 5’ nucleotide that is capped in the encoded mRNA.</a:t>
            </a:r>
          </a:p>
          <a:p>
            <a:pPr marL="342900" indent="-342900" algn="just">
              <a:lnSpc>
                <a:spcPct val="150000"/>
              </a:lnSpc>
              <a:buFont typeface="Wingdings" panose="05000000000000000000" pitchFamily="2" charset="2"/>
              <a:buChar char="q"/>
            </a:pPr>
            <a:r>
              <a:rPr lang="en-US" dirty="0">
                <a:solidFill>
                  <a:prstClr val="black"/>
                </a:solidFill>
              </a:rPr>
              <a:t>The carboxyl-terminal domain (CTD) in the largest subunit of RNA polymerase II becomes </a:t>
            </a:r>
            <a:r>
              <a:rPr lang="en-US" dirty="0">
                <a:solidFill>
                  <a:srgbClr val="0000FF"/>
                </a:solidFill>
              </a:rPr>
              <a:t>phosphorylated </a:t>
            </a:r>
            <a:r>
              <a:rPr lang="en-US" dirty="0">
                <a:solidFill>
                  <a:prstClr val="black"/>
                </a:solidFill>
              </a:rPr>
              <a:t>during  transcription initiation and remains phosphorylated as the enzyme transcribes the template.</a:t>
            </a:r>
          </a:p>
        </p:txBody>
      </p:sp>
      <p:sp>
        <p:nvSpPr>
          <p:cNvPr id="4" name="Rectangle 3"/>
          <p:cNvSpPr/>
          <p:nvPr/>
        </p:nvSpPr>
        <p:spPr>
          <a:xfrm>
            <a:off x="4179887" y="781050"/>
            <a:ext cx="3483646" cy="430887"/>
          </a:xfrm>
          <a:prstGeom prst="rect">
            <a:avLst/>
          </a:prstGeom>
        </p:spPr>
        <p:txBody>
          <a:bodyPr wrap="none">
            <a:spAutoFit/>
          </a:bodyPr>
          <a:lstStyle/>
          <a:p>
            <a:r>
              <a:rPr lang="en-US" b="1" dirty="0">
                <a:solidFill>
                  <a:srgbClr val="0000FF"/>
                </a:solidFill>
              </a:rPr>
              <a:t>RNA polymerase I, II and III</a:t>
            </a:r>
          </a:p>
        </p:txBody>
      </p:sp>
    </p:spTree>
    <p:extLst>
      <p:ext uri="{BB962C8B-B14F-4D97-AF65-F5344CB8AC3E}">
        <p14:creationId xmlns:p14="http://schemas.microsoft.com/office/powerpoint/2010/main" val="4077892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17</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2122487" y="1166862"/>
            <a:ext cx="6858000" cy="5559850"/>
          </a:xfrm>
          <a:prstGeom prst="rect">
            <a:avLst/>
          </a:prstGeom>
        </p:spPr>
      </p:pic>
      <p:sp>
        <p:nvSpPr>
          <p:cNvPr id="4" name="Rectangle 3"/>
          <p:cNvSpPr/>
          <p:nvPr/>
        </p:nvSpPr>
        <p:spPr>
          <a:xfrm>
            <a:off x="589232" y="400050"/>
            <a:ext cx="10439400" cy="830997"/>
          </a:xfrm>
          <a:prstGeom prst="rect">
            <a:avLst/>
          </a:prstGeom>
        </p:spPr>
        <p:txBody>
          <a:bodyPr wrap="square">
            <a:spAutoFit/>
          </a:bodyPr>
          <a:lstStyle/>
          <a:p>
            <a:r>
              <a:rPr lang="en-US" sz="2400" b="1" dirty="0">
                <a:solidFill>
                  <a:srgbClr val="0000FF"/>
                </a:solidFill>
              </a:rPr>
              <a:t>Column chromatography separates and identifies the three eukaryotic RNA</a:t>
            </a:r>
          </a:p>
          <a:p>
            <a:r>
              <a:rPr lang="en-US" sz="2400" b="1" dirty="0">
                <a:solidFill>
                  <a:srgbClr val="0000FF"/>
                </a:solidFill>
              </a:rPr>
              <a:t>polymerases, each with its own sensitivity to </a:t>
            </a:r>
            <a:r>
              <a:rPr lang="en-US" sz="2400" b="1" dirty="0">
                <a:solidFill>
                  <a:srgbClr val="0000FF"/>
                </a:solidFill>
                <a:latin typeface="Symbol" panose="05050102010706020507" pitchFamily="18" charset="2"/>
              </a:rPr>
              <a:t>a</a:t>
            </a:r>
            <a:r>
              <a:rPr lang="en-US" sz="2400" b="1" dirty="0">
                <a:solidFill>
                  <a:srgbClr val="0000FF"/>
                </a:solidFill>
              </a:rPr>
              <a:t>-</a:t>
            </a:r>
            <a:r>
              <a:rPr lang="en-US" sz="2400" b="1" dirty="0" err="1">
                <a:solidFill>
                  <a:srgbClr val="0000FF"/>
                </a:solidFill>
              </a:rPr>
              <a:t>amanitin</a:t>
            </a:r>
            <a:r>
              <a:rPr lang="en-US" dirty="0">
                <a:solidFill>
                  <a:prstClr val="black"/>
                </a:solidFill>
              </a:rPr>
              <a:t>.</a:t>
            </a:r>
          </a:p>
        </p:txBody>
      </p:sp>
    </p:spTree>
    <p:extLst>
      <p:ext uri="{BB962C8B-B14F-4D97-AF65-F5344CB8AC3E}">
        <p14:creationId xmlns:p14="http://schemas.microsoft.com/office/powerpoint/2010/main" val="3089233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18</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3341687" y="1314450"/>
            <a:ext cx="4268988" cy="5304875"/>
          </a:xfrm>
          <a:prstGeom prst="rect">
            <a:avLst/>
          </a:prstGeom>
        </p:spPr>
      </p:pic>
      <p:sp>
        <p:nvSpPr>
          <p:cNvPr id="4" name="Rectangle 3"/>
          <p:cNvSpPr/>
          <p:nvPr/>
        </p:nvSpPr>
        <p:spPr>
          <a:xfrm>
            <a:off x="1512887" y="247650"/>
            <a:ext cx="9677400" cy="830997"/>
          </a:xfrm>
          <a:prstGeom prst="rect">
            <a:avLst/>
          </a:prstGeom>
        </p:spPr>
        <p:txBody>
          <a:bodyPr wrap="square">
            <a:spAutoFit/>
          </a:bodyPr>
          <a:lstStyle/>
          <a:p>
            <a:r>
              <a:rPr lang="en-US" sz="2400" b="1" dirty="0">
                <a:solidFill>
                  <a:srgbClr val="0000FF"/>
                </a:solidFill>
              </a:rPr>
              <a:t>Schematic representation of the subunit structure of the </a:t>
            </a:r>
            <a:r>
              <a:rPr lang="en-US" sz="2400" b="1" i="1" dirty="0">
                <a:solidFill>
                  <a:srgbClr val="0000FF"/>
                </a:solidFill>
              </a:rPr>
              <a:t>E. coli </a:t>
            </a:r>
            <a:r>
              <a:rPr lang="en-US" sz="2400" b="1" dirty="0">
                <a:solidFill>
                  <a:srgbClr val="0000FF"/>
                </a:solidFill>
              </a:rPr>
              <a:t>RNA core polymerase and yeast nuclear RNA polymerases</a:t>
            </a:r>
            <a:r>
              <a:rPr lang="en-US" dirty="0">
                <a:solidFill>
                  <a:prstClr val="black"/>
                </a:solidFill>
              </a:rPr>
              <a:t>.</a:t>
            </a:r>
          </a:p>
        </p:txBody>
      </p:sp>
    </p:spTree>
    <p:extLst>
      <p:ext uri="{BB962C8B-B14F-4D97-AF65-F5344CB8AC3E}">
        <p14:creationId xmlns:p14="http://schemas.microsoft.com/office/powerpoint/2010/main" val="1934705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27087" y="2431098"/>
            <a:ext cx="10344150" cy="9604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b="1" dirty="0">
                <a:solidFill>
                  <a:prstClr val="black"/>
                </a:solidFill>
                <a:latin typeface="Times New Roman" pitchFamily="18" charset="0"/>
                <a:cs typeface="Times New Roman" pitchFamily="18" charset="0"/>
              </a:rPr>
              <a:t>THANK YOU</a:t>
            </a:r>
          </a:p>
        </p:txBody>
      </p:sp>
      <p:cxnSp>
        <p:nvCxnSpPr>
          <p:cNvPr id="4" name="Straight Connector 3"/>
          <p:cNvCxnSpPr/>
          <p:nvPr/>
        </p:nvCxnSpPr>
        <p:spPr>
          <a:xfrm>
            <a:off x="4103687" y="3143250"/>
            <a:ext cx="3810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6074A4C1-B6A3-48F9-96CB-E28B2C288FB0}" type="slidenum">
              <a:rPr lang="en-IN" smtClean="0">
                <a:solidFill>
                  <a:srgbClr val="AD84C6"/>
                </a:solidFill>
              </a:rPr>
              <a:pPr/>
              <a:t>19</a:t>
            </a:fld>
            <a:endParaRPr lang="en-IN">
              <a:solidFill>
                <a:srgbClr val="AD84C6"/>
              </a:solidFill>
            </a:endParaRPr>
          </a:p>
        </p:txBody>
      </p:sp>
    </p:spTree>
    <p:extLst>
      <p:ext uri="{BB962C8B-B14F-4D97-AF65-F5344CB8AC3E}">
        <p14:creationId xmlns:p14="http://schemas.microsoft.com/office/powerpoint/2010/main" val="381168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98687" y="1087124"/>
            <a:ext cx="7848600" cy="5639588"/>
          </a:xfrm>
          <a:prstGeom prst="rect">
            <a:avLst/>
          </a:prstGeom>
        </p:spPr>
      </p:pic>
      <p:sp>
        <p:nvSpPr>
          <p:cNvPr id="4" name="Rectangle 3"/>
          <p:cNvSpPr/>
          <p:nvPr/>
        </p:nvSpPr>
        <p:spPr>
          <a:xfrm>
            <a:off x="1741487" y="400050"/>
            <a:ext cx="9274144" cy="461665"/>
          </a:xfrm>
          <a:prstGeom prst="rect">
            <a:avLst/>
          </a:prstGeom>
        </p:spPr>
        <p:txBody>
          <a:bodyPr wrap="square">
            <a:spAutoFit/>
          </a:bodyPr>
          <a:lstStyle/>
          <a:p>
            <a:r>
              <a:rPr lang="en-US" sz="2400" b="1" dirty="0">
                <a:solidFill>
                  <a:srgbClr val="0000FF"/>
                </a:solidFill>
              </a:rPr>
              <a:t>Overview of transcription control in multicellular eukaryotes</a:t>
            </a:r>
          </a:p>
        </p:txBody>
      </p:sp>
    </p:spTree>
    <p:extLst>
      <p:ext uri="{BB962C8B-B14F-4D97-AF65-F5344CB8AC3E}">
        <p14:creationId xmlns:p14="http://schemas.microsoft.com/office/powerpoint/2010/main" val="106583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3</a:t>
            </a:fld>
            <a:endParaRPr lang="en-IN">
              <a:solidFill>
                <a:srgbClr val="AD84C6"/>
              </a:solidFill>
            </a:endParaRPr>
          </a:p>
        </p:txBody>
      </p:sp>
      <p:sp>
        <p:nvSpPr>
          <p:cNvPr id="3" name="Rectangle 2"/>
          <p:cNvSpPr/>
          <p:nvPr/>
        </p:nvSpPr>
        <p:spPr>
          <a:xfrm>
            <a:off x="903287" y="2381250"/>
            <a:ext cx="10591800" cy="954107"/>
          </a:xfrm>
          <a:prstGeom prst="rect">
            <a:avLst/>
          </a:prstGeom>
        </p:spPr>
        <p:txBody>
          <a:bodyPr wrap="square">
            <a:spAutoFit/>
          </a:bodyPr>
          <a:lstStyle/>
          <a:p>
            <a:r>
              <a:rPr lang="en-US" sz="2800" b="1" dirty="0">
                <a:solidFill>
                  <a:srgbClr val="0000FF"/>
                </a:solidFill>
              </a:rPr>
              <a:t>Q How do you identify transcription-control sequences or enhancers in DNA upstream of a eukaryotic gene?</a:t>
            </a:r>
          </a:p>
        </p:txBody>
      </p:sp>
    </p:spTree>
    <p:extLst>
      <p:ext uri="{BB962C8B-B14F-4D97-AF65-F5344CB8AC3E}">
        <p14:creationId xmlns:p14="http://schemas.microsoft.com/office/powerpoint/2010/main" val="372798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4</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3189287" y="627983"/>
            <a:ext cx="5181600" cy="6290420"/>
          </a:xfrm>
          <a:prstGeom prst="rect">
            <a:avLst/>
          </a:prstGeom>
        </p:spPr>
      </p:pic>
      <p:pic>
        <p:nvPicPr>
          <p:cNvPr id="5" name="Picture 4"/>
          <p:cNvPicPr>
            <a:picLocks noChangeAspect="1"/>
          </p:cNvPicPr>
          <p:nvPr/>
        </p:nvPicPr>
        <p:blipFill>
          <a:blip r:embed="rId3"/>
          <a:stretch>
            <a:fillRect/>
          </a:stretch>
        </p:blipFill>
        <p:spPr>
          <a:xfrm>
            <a:off x="-1" y="171450"/>
            <a:ext cx="12169775" cy="563415"/>
          </a:xfrm>
          <a:prstGeom prst="rect">
            <a:avLst/>
          </a:prstGeom>
        </p:spPr>
      </p:pic>
    </p:spTree>
    <p:extLst>
      <p:ext uri="{BB962C8B-B14F-4D97-AF65-F5344CB8AC3E}">
        <p14:creationId xmlns:p14="http://schemas.microsoft.com/office/powerpoint/2010/main" val="209552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5</a:t>
            </a:fld>
            <a:endParaRPr lang="en-IN">
              <a:solidFill>
                <a:srgbClr val="AD84C6"/>
              </a:solidFill>
            </a:endParaRPr>
          </a:p>
        </p:txBody>
      </p:sp>
      <p:sp>
        <p:nvSpPr>
          <p:cNvPr id="3" name="Rectangle 2"/>
          <p:cNvSpPr/>
          <p:nvPr/>
        </p:nvSpPr>
        <p:spPr>
          <a:xfrm>
            <a:off x="1360487" y="933450"/>
            <a:ext cx="9982200" cy="4616648"/>
          </a:xfrm>
          <a:prstGeom prst="rect">
            <a:avLst/>
          </a:prstGeom>
        </p:spPr>
        <p:txBody>
          <a:bodyPr wrap="square">
            <a:spAutoFit/>
          </a:bodyPr>
          <a:lstStyle/>
          <a:p>
            <a:r>
              <a:rPr lang="en-US" sz="2800" b="1" dirty="0">
                <a:solidFill>
                  <a:srgbClr val="0000FF"/>
                </a:solidFill>
              </a:rPr>
              <a:t>Reporter genes </a:t>
            </a:r>
            <a:r>
              <a:rPr lang="en-US" sz="2800" dirty="0"/>
              <a:t>express enzymes that are easily assayed in cell extracts. </a:t>
            </a:r>
          </a:p>
          <a:p>
            <a:endParaRPr lang="en-US" sz="2800" dirty="0"/>
          </a:p>
          <a:p>
            <a:pPr marL="457200" indent="-457200">
              <a:lnSpc>
                <a:spcPct val="150000"/>
              </a:lnSpc>
              <a:buAutoNum type="arabicPeriod"/>
            </a:pPr>
            <a:r>
              <a:rPr lang="en-US" sz="2800" dirty="0"/>
              <a:t>Commonly used reporter genes include the E. coli </a:t>
            </a:r>
            <a:r>
              <a:rPr lang="en-US" sz="2800" dirty="0" err="1"/>
              <a:t>lacZ</a:t>
            </a:r>
            <a:r>
              <a:rPr lang="en-US" sz="2800" dirty="0"/>
              <a:t> gene encoding beta-galactosidase</a:t>
            </a:r>
          </a:p>
          <a:p>
            <a:pPr marL="457200" indent="-457200">
              <a:lnSpc>
                <a:spcPct val="150000"/>
              </a:lnSpc>
              <a:buAutoNum type="arabicPeriod"/>
            </a:pPr>
            <a:r>
              <a:rPr lang="en-US" sz="2800" dirty="0"/>
              <a:t> the firefly gene encoding luciferase, which converts energy from ATP hydrolysis into light</a:t>
            </a:r>
          </a:p>
          <a:p>
            <a:pPr marL="457200" indent="-457200">
              <a:lnSpc>
                <a:spcPct val="150000"/>
              </a:lnSpc>
              <a:buAutoNum type="arabicPeriod"/>
            </a:pPr>
            <a:r>
              <a:rPr lang="en-US" sz="2800" dirty="0"/>
              <a:t>the jellyfish gene encoding green fluorescent protein (GFP).</a:t>
            </a:r>
          </a:p>
        </p:txBody>
      </p:sp>
    </p:spTree>
    <p:extLst>
      <p:ext uri="{BB962C8B-B14F-4D97-AF65-F5344CB8AC3E}">
        <p14:creationId xmlns:p14="http://schemas.microsoft.com/office/powerpoint/2010/main" val="288453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6</a:t>
            </a:fld>
            <a:endParaRPr lang="en-IN">
              <a:solidFill>
                <a:srgbClr val="AD84C6"/>
              </a:solidFill>
            </a:endParaRPr>
          </a:p>
        </p:txBody>
      </p:sp>
      <p:sp>
        <p:nvSpPr>
          <p:cNvPr id="3" name="Rectangle 2"/>
          <p:cNvSpPr/>
          <p:nvPr/>
        </p:nvSpPr>
        <p:spPr>
          <a:xfrm>
            <a:off x="522287" y="792004"/>
            <a:ext cx="11277600" cy="5632311"/>
          </a:xfrm>
          <a:prstGeom prst="rect">
            <a:avLst/>
          </a:prstGeom>
        </p:spPr>
        <p:txBody>
          <a:bodyPr wrap="square">
            <a:spAutoFit/>
          </a:bodyPr>
          <a:lstStyle/>
          <a:p>
            <a:pPr algn="just"/>
            <a:r>
              <a:rPr lang="en-US" sz="2400" b="1" dirty="0">
                <a:solidFill>
                  <a:srgbClr val="0000FF"/>
                </a:solidFill>
              </a:rPr>
              <a:t>5’-Deletion analysis can identify transcription-control sequences in DNA upstream of a eukaryotic gene</a:t>
            </a:r>
          </a:p>
          <a:p>
            <a:pPr algn="just"/>
            <a:endParaRPr lang="en-US" sz="2400" b="1" dirty="0">
              <a:solidFill>
                <a:srgbClr val="0000FF"/>
              </a:solidFill>
            </a:endParaRPr>
          </a:p>
          <a:p>
            <a:pPr algn="just"/>
            <a:r>
              <a:rPr lang="en-US" sz="2400" b="1" dirty="0">
                <a:solidFill>
                  <a:prstClr val="black"/>
                </a:solidFill>
              </a:rPr>
              <a:t>Step 1: </a:t>
            </a:r>
            <a:r>
              <a:rPr lang="en-US" sz="2400" dirty="0">
                <a:solidFill>
                  <a:prstClr val="black"/>
                </a:solidFill>
              </a:rPr>
              <a:t>Recombinant DNA techniques are used to prepare a series of DNA fragments that extend from the 5’-untranslated region of a gene various distances upstream.</a:t>
            </a:r>
          </a:p>
          <a:p>
            <a:pPr algn="just"/>
            <a:r>
              <a:rPr lang="en-US" sz="2400" b="1" dirty="0">
                <a:solidFill>
                  <a:prstClr val="black"/>
                </a:solidFill>
              </a:rPr>
              <a:t>Step 2: </a:t>
            </a:r>
            <a:r>
              <a:rPr lang="en-US" sz="2400" dirty="0">
                <a:solidFill>
                  <a:prstClr val="black"/>
                </a:solidFill>
              </a:rPr>
              <a:t>The DNA fragments are ligated into a reporter plasmid upstream of an easily assayed reporter gene. </a:t>
            </a:r>
          </a:p>
          <a:p>
            <a:pPr algn="just"/>
            <a:r>
              <a:rPr lang="en-US" sz="2400" b="1" dirty="0">
                <a:solidFill>
                  <a:prstClr val="black"/>
                </a:solidFill>
              </a:rPr>
              <a:t>Step 3: </a:t>
            </a:r>
            <a:r>
              <a:rPr lang="en-US" sz="2400" dirty="0">
                <a:solidFill>
                  <a:prstClr val="black"/>
                </a:solidFill>
              </a:rPr>
              <a:t>The DNA is transformed into E. coli to isolate plasmids with deletions of various lengths 5’ to the transcription start site. </a:t>
            </a:r>
          </a:p>
          <a:p>
            <a:pPr algn="just"/>
            <a:r>
              <a:rPr lang="en-US" sz="2400" b="1" dirty="0">
                <a:solidFill>
                  <a:prstClr val="black"/>
                </a:solidFill>
              </a:rPr>
              <a:t>Step 4: </a:t>
            </a:r>
            <a:r>
              <a:rPr lang="en-US" sz="2400" dirty="0">
                <a:solidFill>
                  <a:prstClr val="black"/>
                </a:solidFill>
              </a:rPr>
              <a:t>Each plasmid is then transfected into cultured cells (or used to prepare transgenic organisms) and </a:t>
            </a:r>
          </a:p>
          <a:p>
            <a:pPr algn="just"/>
            <a:r>
              <a:rPr lang="en-US" sz="2400" b="1" dirty="0">
                <a:solidFill>
                  <a:prstClr val="black"/>
                </a:solidFill>
              </a:rPr>
              <a:t>Step 5: </a:t>
            </a:r>
            <a:r>
              <a:rPr lang="en-US" sz="2400" dirty="0">
                <a:solidFill>
                  <a:prstClr val="black"/>
                </a:solidFill>
              </a:rPr>
              <a:t>Expression of the reporter gene is assayed. The results of this hypothetical example (bottom) indicate that the test fragment contains two control elements. The 5’ end of one lies between deletions 2 and 3; the 5’ end of the other lies between deletions 4 and 5.</a:t>
            </a:r>
          </a:p>
        </p:txBody>
      </p:sp>
    </p:spTree>
    <p:extLst>
      <p:ext uri="{BB962C8B-B14F-4D97-AF65-F5344CB8AC3E}">
        <p14:creationId xmlns:p14="http://schemas.microsoft.com/office/powerpoint/2010/main" val="481444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7</a:t>
            </a:fld>
            <a:endParaRPr lang="en-IN">
              <a:solidFill>
                <a:srgbClr val="AD84C6"/>
              </a:solidFill>
            </a:endParaRPr>
          </a:p>
        </p:txBody>
      </p:sp>
      <p:pic>
        <p:nvPicPr>
          <p:cNvPr id="3" name="Picture 2"/>
          <p:cNvPicPr>
            <a:picLocks noChangeAspect="1"/>
          </p:cNvPicPr>
          <p:nvPr/>
        </p:nvPicPr>
        <p:blipFill>
          <a:blip r:embed="rId2"/>
          <a:stretch>
            <a:fillRect/>
          </a:stretch>
        </p:blipFill>
        <p:spPr>
          <a:xfrm>
            <a:off x="2344495" y="832741"/>
            <a:ext cx="7321792" cy="5991783"/>
          </a:xfrm>
          <a:prstGeom prst="rect">
            <a:avLst/>
          </a:prstGeom>
        </p:spPr>
      </p:pic>
      <p:sp>
        <p:nvSpPr>
          <p:cNvPr id="4" name="Rectangle 3"/>
          <p:cNvSpPr/>
          <p:nvPr/>
        </p:nvSpPr>
        <p:spPr>
          <a:xfrm>
            <a:off x="1436687" y="400050"/>
            <a:ext cx="9801979" cy="430887"/>
          </a:xfrm>
          <a:prstGeom prst="rect">
            <a:avLst/>
          </a:prstGeom>
        </p:spPr>
        <p:txBody>
          <a:bodyPr wrap="none">
            <a:spAutoFit/>
          </a:bodyPr>
          <a:lstStyle/>
          <a:p>
            <a:r>
              <a:rPr lang="en-US" b="1" dirty="0">
                <a:solidFill>
                  <a:srgbClr val="0000FF"/>
                </a:solidFill>
              </a:rPr>
              <a:t>Q How do you identify many transcription-control elements by linker scanning? </a:t>
            </a:r>
          </a:p>
        </p:txBody>
      </p:sp>
    </p:spTree>
    <p:extLst>
      <p:ext uri="{BB962C8B-B14F-4D97-AF65-F5344CB8AC3E}">
        <p14:creationId xmlns:p14="http://schemas.microsoft.com/office/powerpoint/2010/main" val="294741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8</a:t>
            </a:fld>
            <a:endParaRPr lang="en-IN">
              <a:solidFill>
                <a:srgbClr val="AD84C6"/>
              </a:solidFill>
            </a:endParaRPr>
          </a:p>
        </p:txBody>
      </p:sp>
      <p:sp>
        <p:nvSpPr>
          <p:cNvPr id="3" name="Rectangle 2"/>
          <p:cNvSpPr/>
          <p:nvPr/>
        </p:nvSpPr>
        <p:spPr>
          <a:xfrm>
            <a:off x="920749" y="1231821"/>
            <a:ext cx="10802938" cy="5262979"/>
          </a:xfrm>
          <a:prstGeom prst="rect">
            <a:avLst/>
          </a:prstGeom>
        </p:spPr>
        <p:txBody>
          <a:bodyPr wrap="square">
            <a:spAutoFit/>
          </a:bodyPr>
          <a:lstStyle/>
          <a:p>
            <a:pPr algn="just"/>
            <a:r>
              <a:rPr lang="en-US" sz="2400" dirty="0"/>
              <a:t>Linker scanning mutations identify transcription-control elements. (a) A region of eukaryotic DNA (orange) that supports high-level expression of a reporter gene (light blue) is cloned in a plasmid vector as diagrammed at the top. Overlapping linker scanning (LS) mutations (crosshatch) are introduced from one end of the region being analyzed to the other. These mutations result from scrambling the nucleotide sequence in a short stretch of the DNA. After the mutant plasmids are transfected separately into cultured cells, the activity of the reporter-gene product is assayed. In the hypothetical example shown here, LS mutations </a:t>
            </a:r>
            <a:r>
              <a:rPr lang="en-US" sz="2400" b="1" dirty="0"/>
              <a:t>1, 4, 6, 7, and 9 </a:t>
            </a:r>
            <a:r>
              <a:rPr lang="en-US" sz="2400" dirty="0"/>
              <a:t>have little or no effect on expression of the reporter gene, indicating that the regions altered in these mutants contain no control elements. Reporter-gene expression is significantly reduced in mutants </a:t>
            </a:r>
            <a:r>
              <a:rPr lang="en-US" sz="2400" b="1" dirty="0"/>
              <a:t>2, 3, 5, and 8, </a:t>
            </a:r>
            <a:r>
              <a:rPr lang="en-US" sz="2400" dirty="0"/>
              <a:t>indicating that control elements (brown) lie in the intervals shown at the bottom. (b) Analysis of LS mutations in the transcription-control region of the thymidine kinase (</a:t>
            </a:r>
            <a:r>
              <a:rPr lang="en-US" sz="2400" i="1" dirty="0" err="1"/>
              <a:t>tk</a:t>
            </a:r>
            <a:r>
              <a:rPr lang="en-US" sz="2400" i="1" dirty="0"/>
              <a:t> </a:t>
            </a:r>
            <a:r>
              <a:rPr lang="en-US" sz="2400" dirty="0"/>
              <a:t>) gene from herpes simplex virus (HSV) identified a TATA box and two promoter-proximal elements (PE-1 and PE-2).</a:t>
            </a:r>
          </a:p>
        </p:txBody>
      </p:sp>
      <p:sp>
        <p:nvSpPr>
          <p:cNvPr id="4" name="TextBox 3"/>
          <p:cNvSpPr txBox="1"/>
          <p:nvPr/>
        </p:nvSpPr>
        <p:spPr>
          <a:xfrm>
            <a:off x="979487" y="704850"/>
            <a:ext cx="1264833" cy="430887"/>
          </a:xfrm>
          <a:prstGeom prst="rect">
            <a:avLst/>
          </a:prstGeom>
          <a:noFill/>
        </p:spPr>
        <p:txBody>
          <a:bodyPr wrap="none" rtlCol="0">
            <a:spAutoFit/>
          </a:bodyPr>
          <a:lstStyle/>
          <a:p>
            <a:r>
              <a:rPr lang="en-US" b="1" dirty="0">
                <a:solidFill>
                  <a:srgbClr val="0000FF"/>
                </a:solidFill>
              </a:rPr>
              <a:t>Write Up</a:t>
            </a:r>
          </a:p>
        </p:txBody>
      </p:sp>
    </p:spTree>
    <p:extLst>
      <p:ext uri="{BB962C8B-B14F-4D97-AF65-F5344CB8AC3E}">
        <p14:creationId xmlns:p14="http://schemas.microsoft.com/office/powerpoint/2010/main" val="346494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074A4C1-B6A3-48F9-96CB-E28B2C288FB0}" type="slidenum">
              <a:rPr lang="en-IN" smtClean="0">
                <a:solidFill>
                  <a:srgbClr val="AD84C6"/>
                </a:solidFill>
              </a:rPr>
              <a:pPr/>
              <a:t>9</a:t>
            </a:fld>
            <a:endParaRPr lang="en-IN">
              <a:solidFill>
                <a:srgbClr val="AD84C6"/>
              </a:solidFill>
            </a:endParaRPr>
          </a:p>
        </p:txBody>
      </p:sp>
      <p:sp>
        <p:nvSpPr>
          <p:cNvPr id="3" name="Rectangle 2"/>
          <p:cNvSpPr/>
          <p:nvPr/>
        </p:nvSpPr>
        <p:spPr>
          <a:xfrm>
            <a:off x="598487" y="1771650"/>
            <a:ext cx="10287000" cy="430887"/>
          </a:xfrm>
          <a:prstGeom prst="rect">
            <a:avLst/>
          </a:prstGeom>
        </p:spPr>
        <p:txBody>
          <a:bodyPr wrap="square">
            <a:spAutoFit/>
          </a:bodyPr>
          <a:lstStyle/>
          <a:p>
            <a:r>
              <a:rPr lang="en-US" b="1" dirty="0">
                <a:solidFill>
                  <a:srgbClr val="0000FF"/>
                </a:solidFill>
              </a:rPr>
              <a:t>Q. How do you  find show that a DNA fragment behave as an enhancer?</a:t>
            </a:r>
          </a:p>
        </p:txBody>
      </p:sp>
      <p:sp>
        <p:nvSpPr>
          <p:cNvPr id="4" name="Rectangle 3"/>
          <p:cNvSpPr/>
          <p:nvPr/>
        </p:nvSpPr>
        <p:spPr>
          <a:xfrm>
            <a:off x="598487" y="3067050"/>
            <a:ext cx="10417144" cy="769441"/>
          </a:xfrm>
          <a:prstGeom prst="rect">
            <a:avLst/>
          </a:prstGeom>
        </p:spPr>
        <p:txBody>
          <a:bodyPr wrap="square">
            <a:spAutoFit/>
          </a:bodyPr>
          <a:lstStyle/>
          <a:p>
            <a:r>
              <a:rPr lang="en-US" b="1" dirty="0"/>
              <a:t>Answer </a:t>
            </a:r>
            <a:r>
              <a:rPr lang="en-US" dirty="0"/>
              <a:t>: You need to devise a strategy  to show marked increase in mRNA production with a plasmid having enhancer  compared with plasmid lacking this enhancer.</a:t>
            </a:r>
          </a:p>
        </p:txBody>
      </p:sp>
    </p:spTree>
    <p:extLst>
      <p:ext uri="{BB962C8B-B14F-4D97-AF65-F5344CB8AC3E}">
        <p14:creationId xmlns:p14="http://schemas.microsoft.com/office/powerpoint/2010/main" val="72474477"/>
      </p:ext>
    </p:extLst>
  </p:cSld>
  <p:clrMapOvr>
    <a:masterClrMapping/>
  </p:clrMapOvr>
</p:sld>
</file>

<file path=ppt/theme/theme1.xml><?xml version="1.0" encoding="utf-8"?>
<a:theme xmlns:a="http://schemas.openxmlformats.org/drawingml/2006/main" name="1_Basis">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4ebcef1e91cfe62b94660ebba8eb4552">
  <xsd:schema xmlns:xsd="http://www.w3.org/2001/XMLSchema" xmlns:xs="http://www.w3.org/2001/XMLSchema" xmlns:p="http://schemas.microsoft.com/office/2006/metadata/properties" xmlns:ns2="27852407-7cbe-4f37-a29e-557c20509378" targetNamespace="http://schemas.microsoft.com/office/2006/metadata/properties" ma:root="true" ma:fieldsID="cc58b206066c8991a38d256a35082960"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F88E87-FCDD-45E5-BAD2-50DB0029887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94025F4-8555-4F4D-94D5-2E6E7F6591BB}">
  <ds:schemaRefs>
    <ds:schemaRef ds:uri="http://schemas.microsoft.com/sharepoint/v3/contenttype/forms"/>
  </ds:schemaRefs>
</ds:datastoreItem>
</file>

<file path=customXml/itemProps3.xml><?xml version="1.0" encoding="utf-8"?>
<ds:datastoreItem xmlns:ds="http://schemas.openxmlformats.org/officeDocument/2006/customXml" ds:itemID="{9ABDFFE7-527E-426A-A4E4-787C4A387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52407-7cbe-4f37-a29e-557c205093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4571</TotalTime>
  <Words>1010</Words>
  <Application>Microsoft Office PowerPoint</Application>
  <PresentationFormat>Custom</PresentationFormat>
  <Paragraphs>60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1_Basis</vt:lpstr>
      <vt:lpstr>BT 205: Cell &amp; Molecular Biology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 601: Analytical Biotechnology</dc:title>
  <dc:creator>ACER</dc:creator>
  <cp:lastModifiedBy>IITG</cp:lastModifiedBy>
  <cp:revision>414</cp:revision>
  <dcterms:created xsi:type="dcterms:W3CDTF">2006-08-16T00:00:00Z</dcterms:created>
  <dcterms:modified xsi:type="dcterms:W3CDTF">2022-10-27T20:22:30Z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