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482" r:id="rId3"/>
    <p:sldId id="480" r:id="rId4"/>
    <p:sldId id="481" r:id="rId5"/>
    <p:sldId id="471" r:id="rId6"/>
    <p:sldId id="490" r:id="rId7"/>
    <p:sldId id="483" r:id="rId8"/>
    <p:sldId id="472" r:id="rId9"/>
    <p:sldId id="485" r:id="rId10"/>
    <p:sldId id="486" r:id="rId11"/>
    <p:sldId id="484" r:id="rId12"/>
    <p:sldId id="477" r:id="rId13"/>
    <p:sldId id="493" r:id="rId14"/>
    <p:sldId id="478" r:id="rId15"/>
    <p:sldId id="473" r:id="rId16"/>
    <p:sldId id="474" r:id="rId17"/>
    <p:sldId id="491" r:id="rId18"/>
    <p:sldId id="487" r:id="rId19"/>
    <p:sldId id="488" r:id="rId20"/>
    <p:sldId id="489" r:id="rId21"/>
    <p:sldId id="402" r:id="rId22"/>
  </p:sldIdLst>
  <p:sldSz cx="12169775" cy="7200900"/>
  <p:notesSz cx="6858000" cy="9144000"/>
  <p:defaultTextStyle>
    <a:defPPr>
      <a:defRPr lang="en-US"/>
    </a:defPPr>
    <a:lvl1pPr marL="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94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389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084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7789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473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168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863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558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0" autoAdjust="0"/>
  </p:normalViewPr>
  <p:slideViewPr>
    <p:cSldViewPr>
      <p:cViewPr varScale="1">
        <p:scale>
          <a:sx n="83" d="100"/>
          <a:sy n="83" d="100"/>
        </p:scale>
        <p:origin x="834" y="90"/>
      </p:cViewPr>
      <p:guideLst>
        <p:guide orient="horz" pos="226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A87-F76D-43F7-8BD0-9867F8EAD6C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85800"/>
            <a:ext cx="5794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2CA1-510D-4144-AE2F-09A7AA44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1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72CA1-510D-4144-AE2F-09A7AA44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8" y="926495"/>
            <a:ext cx="9948791" cy="30723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5" y="4063118"/>
            <a:ext cx="8751877" cy="145757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47D-7B7E-4C3E-A2A1-1C53783FACB6}" type="datetime1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5" y="392049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B27-B01C-4F9D-8921-E88D8ACC1D9D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800100"/>
            <a:ext cx="2319863" cy="568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800100"/>
            <a:ext cx="7415957" cy="568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6B74-2229-4D6C-8928-D6800E2F9D77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67BE-194B-4BB3-9F0C-C4D6660685BF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232254"/>
            <a:ext cx="9948791" cy="30723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2" y="4362246"/>
            <a:ext cx="8753111" cy="1431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947-1BF5-408E-AD86-AC84B0FCE7BD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0" y="422142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160269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160270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44E-D361-4730-A34F-6390B036095E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101587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857557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2098984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855288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C94-0E62-4D89-A32F-45D3D0828BAF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A6C-AAFB-4B9C-A8E7-57ACACD82E62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5DA-6E4D-4207-8E15-A969105E6B1D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2" y="1152144"/>
            <a:ext cx="5202579" cy="4896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1683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B28-75CD-4527-B3CD-F506723F2C88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123339"/>
            <a:ext cx="6087930" cy="50406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0243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6DDB-BCD7-446C-B129-77F268AE1E9E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40080"/>
            <a:ext cx="9857518" cy="14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160270"/>
            <a:ext cx="9854874" cy="42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535022"/>
            <a:ext cx="23248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E7AD9AE4-ADFD-4AC8-81AE-CC9F3B26330E}" type="datetime1">
              <a:rPr lang="en-IN" smtClean="0">
                <a:solidFill>
                  <a:srgbClr val="AD84C6"/>
                </a:solidFill>
              </a:rPr>
              <a:t>20-10-2022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535022"/>
            <a:ext cx="470917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4" y="6535022"/>
            <a:ext cx="17031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31887" y="2457450"/>
            <a:ext cx="10344150" cy="9604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205: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&amp; Molecular Biology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198687" y="3219450"/>
            <a:ext cx="8153400" cy="1839913"/>
          </a:xfrm>
        </p:spPr>
        <p:txBody>
          <a:bodyPr>
            <a:normAutofit/>
          </a:bodyPr>
          <a:lstStyle/>
          <a:p>
            <a:pPr marL="45720" indent="0" algn="r"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Siddhartha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887" y="321945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10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087" y="1353681"/>
            <a:ext cx="112014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Negative control of </a:t>
            </a:r>
            <a:r>
              <a:rPr lang="en-US" sz="2800" b="1" dirty="0" smtClean="0">
                <a:solidFill>
                  <a:srgbClr val="0000FF"/>
                </a:solidFill>
              </a:rPr>
              <a:t>the lac operon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b="1" dirty="0" err="1">
                <a:solidFill>
                  <a:prstClr val="black"/>
                </a:solidFill>
              </a:rPr>
              <a:t>i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gene encodes a </a:t>
            </a:r>
            <a:r>
              <a:rPr lang="en-US" sz="2400" dirty="0" smtClean="0">
                <a:solidFill>
                  <a:prstClr val="black"/>
                </a:solidFill>
              </a:rPr>
              <a:t>repressor which</a:t>
            </a:r>
            <a:r>
              <a:rPr lang="en-US" sz="2400" dirty="0">
                <a:solidFill>
                  <a:prstClr val="black"/>
                </a:solidFill>
              </a:rPr>
              <a:t>, in the absence of </a:t>
            </a:r>
            <a:r>
              <a:rPr lang="en-US" sz="2400" dirty="0" smtClean="0">
                <a:solidFill>
                  <a:prstClr val="black"/>
                </a:solidFill>
              </a:rPr>
              <a:t>lactose (top</a:t>
            </a:r>
            <a:r>
              <a:rPr lang="en-US" sz="2400" dirty="0">
                <a:solidFill>
                  <a:prstClr val="black"/>
                </a:solidFill>
              </a:rPr>
              <a:t>), binds to the operator (o) and </a:t>
            </a:r>
            <a:r>
              <a:rPr lang="en-US" sz="2400" dirty="0" smtClean="0">
                <a:solidFill>
                  <a:prstClr val="black"/>
                </a:solidFill>
              </a:rPr>
              <a:t>interferes with </a:t>
            </a:r>
            <a:r>
              <a:rPr lang="en-US" sz="2400" dirty="0">
                <a:solidFill>
                  <a:prstClr val="black"/>
                </a:solidFill>
              </a:rPr>
              <a:t>the binding of RNA </a:t>
            </a:r>
            <a:r>
              <a:rPr lang="en-US" sz="2400" dirty="0" smtClean="0">
                <a:solidFill>
                  <a:prstClr val="black"/>
                </a:solidFill>
              </a:rPr>
              <a:t>polymerase to </a:t>
            </a:r>
            <a:r>
              <a:rPr lang="en-US" sz="2400" dirty="0">
                <a:solidFill>
                  <a:prstClr val="black"/>
                </a:solidFill>
              </a:rPr>
              <a:t>the promoter, blocking </a:t>
            </a:r>
            <a:r>
              <a:rPr lang="en-US" sz="2400" dirty="0" smtClean="0">
                <a:solidFill>
                  <a:prstClr val="black"/>
                </a:solidFill>
              </a:rPr>
              <a:t>transcription of </a:t>
            </a:r>
            <a:r>
              <a:rPr lang="en-US" sz="2400" dirty="0">
                <a:solidFill>
                  <a:prstClr val="black"/>
                </a:solidFill>
              </a:rPr>
              <a:t>the three structural </a:t>
            </a:r>
            <a:r>
              <a:rPr lang="en-US" sz="2400" dirty="0" smtClean="0">
                <a:solidFill>
                  <a:prstClr val="black"/>
                </a:solidFill>
              </a:rPr>
              <a:t>genes (z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latin typeface="Symbol" panose="05050102010706020507" pitchFamily="18" charset="2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-galactosidase</a:t>
            </a:r>
            <a:r>
              <a:rPr lang="en-US" sz="2400" dirty="0">
                <a:solidFill>
                  <a:prstClr val="black"/>
                </a:solidFill>
              </a:rPr>
              <a:t>; y, permease; and </a:t>
            </a:r>
            <a:r>
              <a:rPr lang="en-US" sz="2400" dirty="0" smtClean="0">
                <a:solidFill>
                  <a:prstClr val="black"/>
                </a:solidFill>
              </a:rPr>
              <a:t>a, transacetylase).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Lactose </a:t>
            </a:r>
            <a:r>
              <a:rPr lang="en-US" sz="2400" dirty="0">
                <a:solidFill>
                  <a:prstClr val="black"/>
                </a:solidFill>
              </a:rPr>
              <a:t>induces </a:t>
            </a:r>
            <a:r>
              <a:rPr lang="en-US" sz="2400" dirty="0" smtClean="0">
                <a:solidFill>
                  <a:prstClr val="black"/>
                </a:solidFill>
              </a:rPr>
              <a:t>expression of </a:t>
            </a:r>
            <a:r>
              <a:rPr lang="en-US" sz="2400" dirty="0">
                <a:solidFill>
                  <a:prstClr val="black"/>
                </a:solidFill>
              </a:rPr>
              <a:t>the operon by binding </a:t>
            </a:r>
            <a:r>
              <a:rPr lang="en-US" sz="2400" dirty="0" smtClean="0">
                <a:solidFill>
                  <a:prstClr val="black"/>
                </a:solidFill>
              </a:rPr>
              <a:t>to the </a:t>
            </a:r>
            <a:r>
              <a:rPr lang="en-US" sz="2400" dirty="0">
                <a:solidFill>
                  <a:prstClr val="black"/>
                </a:solidFill>
              </a:rPr>
              <a:t>repressor (bottom), which </a:t>
            </a:r>
            <a:r>
              <a:rPr lang="en-US" sz="2400" dirty="0" smtClean="0">
                <a:solidFill>
                  <a:prstClr val="black"/>
                </a:solidFill>
              </a:rPr>
              <a:t>prevents the </a:t>
            </a:r>
            <a:r>
              <a:rPr lang="en-US" sz="2400" dirty="0">
                <a:solidFill>
                  <a:prstClr val="black"/>
                </a:solidFill>
              </a:rPr>
              <a:t>repressor from binding to the </a:t>
            </a:r>
            <a:r>
              <a:rPr lang="en-US" sz="2400" dirty="0" smtClean="0">
                <a:solidFill>
                  <a:prstClr val="black"/>
                </a:solidFill>
              </a:rPr>
              <a:t>operator. P </a:t>
            </a:r>
            <a:r>
              <a:rPr lang="en-US" sz="2400" dirty="0">
                <a:solidFill>
                  <a:prstClr val="black"/>
                </a:solidFill>
              </a:rPr>
              <a:t>=promoter; Pol= polymerase.</a:t>
            </a:r>
          </a:p>
        </p:txBody>
      </p:sp>
    </p:spTree>
    <p:extLst>
      <p:ext uri="{BB962C8B-B14F-4D97-AF65-F5344CB8AC3E}">
        <p14:creationId xmlns:p14="http://schemas.microsoft.com/office/powerpoint/2010/main" val="42384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11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44" y="1466850"/>
            <a:ext cx="688314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87" y="588215"/>
            <a:ext cx="5029200" cy="6368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522" y="247650"/>
            <a:ext cx="726096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13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4" y="323850"/>
            <a:ext cx="78581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14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87" y="1353681"/>
            <a:ext cx="10820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Positive control of </a:t>
            </a:r>
            <a:r>
              <a:rPr lang="en-US" sz="2800" b="1" dirty="0" smtClean="0">
                <a:solidFill>
                  <a:srgbClr val="0000FF"/>
                </a:solidFill>
              </a:rPr>
              <a:t>the lac </a:t>
            </a:r>
            <a:r>
              <a:rPr lang="en-US" sz="2800" b="1" dirty="0">
                <a:solidFill>
                  <a:srgbClr val="0000FF"/>
                </a:solidFill>
              </a:rPr>
              <a:t>operon by </a:t>
            </a:r>
            <a:r>
              <a:rPr lang="en-US" sz="2800" b="1" dirty="0" smtClean="0">
                <a:solidFill>
                  <a:srgbClr val="0000FF"/>
                </a:solidFill>
              </a:rPr>
              <a:t>glucose:</a:t>
            </a:r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Low levels </a:t>
            </a:r>
            <a:r>
              <a:rPr lang="en-US" sz="2400" dirty="0" smtClean="0"/>
              <a:t>of glucose </a:t>
            </a:r>
            <a:r>
              <a:rPr lang="en-US" sz="2400" dirty="0"/>
              <a:t>activate adenylyl </a:t>
            </a:r>
            <a:r>
              <a:rPr lang="en-US" sz="2400" dirty="0" smtClean="0"/>
              <a:t>cyclase, which </a:t>
            </a:r>
            <a:r>
              <a:rPr lang="en-US" sz="2400" dirty="0"/>
              <a:t>converts ATP to cyclic </a:t>
            </a:r>
            <a:r>
              <a:rPr lang="en-US" sz="2400" dirty="0" smtClean="0"/>
              <a:t>AMP (</a:t>
            </a:r>
            <a:r>
              <a:rPr lang="en-US" sz="2400" dirty="0" err="1" smtClean="0"/>
              <a:t>cAMP</a:t>
            </a:r>
            <a:r>
              <a:rPr lang="en-US" sz="2400" dirty="0"/>
              <a:t>).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Cyclic </a:t>
            </a:r>
            <a:r>
              <a:rPr lang="en-US" sz="2400" dirty="0"/>
              <a:t>AMP then binds to </a:t>
            </a:r>
            <a:r>
              <a:rPr lang="en-US" sz="2400" dirty="0" smtClean="0"/>
              <a:t>the catabolite </a:t>
            </a:r>
            <a:r>
              <a:rPr lang="en-US" sz="2400" dirty="0"/>
              <a:t>activator protein (CAP) </a:t>
            </a:r>
            <a:r>
              <a:rPr lang="en-US" sz="2400" dirty="0" smtClean="0"/>
              <a:t>and stimulates </a:t>
            </a:r>
            <a:r>
              <a:rPr lang="en-US" sz="2400" dirty="0"/>
              <a:t>its binding to regulatory </a:t>
            </a:r>
            <a:r>
              <a:rPr lang="en-US" sz="2400" dirty="0" smtClean="0"/>
              <a:t>sequences of </a:t>
            </a:r>
            <a:r>
              <a:rPr lang="en-US" sz="2400" dirty="0"/>
              <a:t>various operons </a:t>
            </a:r>
            <a:r>
              <a:rPr lang="en-US" sz="2400" dirty="0" smtClean="0"/>
              <a:t>concerned with </a:t>
            </a:r>
            <a:r>
              <a:rPr lang="en-US" sz="2400" dirty="0"/>
              <a:t>the metabolism of </a:t>
            </a:r>
            <a:r>
              <a:rPr lang="en-US" sz="2400" dirty="0" smtClean="0"/>
              <a:t>alternative sugars</a:t>
            </a:r>
            <a:r>
              <a:rPr lang="en-US" sz="2400" dirty="0"/>
              <a:t>, such as lactose.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CAP interacts with </a:t>
            </a:r>
            <a:r>
              <a:rPr lang="en-US" sz="2400" dirty="0"/>
              <a:t>the a subunit of RNA </a:t>
            </a:r>
            <a:r>
              <a:rPr lang="en-US" sz="2400" dirty="0" smtClean="0"/>
              <a:t>polymerase to </a:t>
            </a:r>
            <a:r>
              <a:rPr lang="en-US" sz="2400" dirty="0"/>
              <a:t>facilitate the binding of </a:t>
            </a:r>
            <a:r>
              <a:rPr lang="en-US" sz="2400" dirty="0" smtClean="0"/>
              <a:t>polymerase to </a:t>
            </a:r>
            <a:r>
              <a:rPr lang="en-US" sz="2400" dirty="0"/>
              <a:t>the promoter.</a:t>
            </a:r>
          </a:p>
        </p:txBody>
      </p:sp>
    </p:spTree>
    <p:extLst>
      <p:ext uri="{BB962C8B-B14F-4D97-AF65-F5344CB8AC3E}">
        <p14:creationId xmlns:p14="http://schemas.microsoft.com/office/powerpoint/2010/main" val="18892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15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1271260"/>
            <a:ext cx="10682149" cy="52205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4887" y="704850"/>
            <a:ext cx="722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Regulation of </a:t>
            </a:r>
            <a:r>
              <a:rPr lang="en-US" sz="28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b</a:t>
            </a:r>
            <a:r>
              <a:rPr lang="en-US" sz="2800" b="1" dirty="0" smtClean="0">
                <a:solidFill>
                  <a:srgbClr val="0000FF"/>
                </a:solidFill>
              </a:rPr>
              <a:t>-galactosidase </a:t>
            </a:r>
            <a:r>
              <a:rPr lang="en-US" sz="2800" b="1" dirty="0">
                <a:solidFill>
                  <a:srgbClr val="0000FF"/>
                </a:solidFill>
              </a:rPr>
              <a:t>in diploid </a:t>
            </a:r>
            <a:r>
              <a:rPr lang="en-US" sz="2800" b="1" i="1" dirty="0">
                <a:solidFill>
                  <a:srgbClr val="0000FF"/>
                </a:solidFill>
              </a:rPr>
              <a:t>E. coli</a:t>
            </a:r>
          </a:p>
        </p:txBody>
      </p:sp>
    </p:spTree>
    <p:extLst>
      <p:ext uri="{BB962C8B-B14F-4D97-AF65-F5344CB8AC3E}">
        <p14:creationId xmlns:p14="http://schemas.microsoft.com/office/powerpoint/2010/main" val="19795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16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287" y="1390650"/>
            <a:ext cx="1143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mating </a:t>
            </a:r>
            <a:r>
              <a:rPr lang="en-US" sz="2400" dirty="0" smtClean="0"/>
              <a:t>of two </a:t>
            </a:r>
            <a:r>
              <a:rPr lang="en-US" sz="2400" dirty="0"/>
              <a:t>bacterial strains results in diploid cells that contain genes from both parents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 these examples, it is assumed that the genes encoding </a:t>
            </a:r>
            <a:r>
              <a:rPr lang="en-US" sz="2400" dirty="0" smtClean="0">
                <a:latin typeface="Symbol" panose="05050102010706020507" pitchFamily="18" charset="2"/>
              </a:rPr>
              <a:t>b</a:t>
            </a:r>
            <a:r>
              <a:rPr lang="en-US" sz="2400" dirty="0" smtClean="0"/>
              <a:t> </a:t>
            </a:r>
            <a:r>
              <a:rPr lang="en-US" sz="2400" dirty="0"/>
              <a:t>-galactosidase (the </a:t>
            </a:r>
            <a:r>
              <a:rPr lang="en-US" sz="2400" dirty="0" smtClean="0"/>
              <a:t>z genes</a:t>
            </a:r>
            <a:r>
              <a:rPr lang="en-US" sz="2400" dirty="0"/>
              <a:t>) can be distinguished on the basis of structural gene mutations, </a:t>
            </a:r>
            <a:r>
              <a:rPr lang="en-US" sz="2400" dirty="0" smtClean="0"/>
              <a:t>designated</a:t>
            </a:r>
            <a:endParaRPr lang="en-US" sz="2400" dirty="0"/>
          </a:p>
          <a:p>
            <a:r>
              <a:rPr lang="en-US" sz="2400" dirty="0" smtClean="0"/>
              <a:t> z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z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an ;+/;- diploid, both </a:t>
            </a:r>
            <a:r>
              <a:rPr lang="en-US" sz="2400" dirty="0"/>
              <a:t>structural genes are inducible; </a:t>
            </a:r>
            <a:r>
              <a:rPr lang="en-US" sz="2400" dirty="0" smtClean="0"/>
              <a:t>therefore ;+ is dominant </a:t>
            </a:r>
            <a:r>
              <a:rPr lang="en-US" sz="2400" dirty="0"/>
              <a:t>over ;- and affects expression of z genes on both chromosomes</a:t>
            </a:r>
            <a:r>
              <a:rPr lang="en-US" sz="2400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In contrast, in </a:t>
            </a:r>
            <a:r>
              <a:rPr lang="en-US" sz="2400" dirty="0"/>
              <a:t>an </a:t>
            </a:r>
            <a:r>
              <a:rPr lang="en-US" sz="2400" i="1" dirty="0" err="1"/>
              <a:t>o</a:t>
            </a:r>
            <a:r>
              <a:rPr lang="en-US" sz="2400" i="1" baseline="30000" dirty="0" err="1"/>
              <a:t>c</a:t>
            </a:r>
            <a:r>
              <a:rPr lang="en-US" sz="2400" i="1" dirty="0"/>
              <a:t> I o</a:t>
            </a:r>
            <a:r>
              <a:rPr lang="en-US" sz="2400" i="1" baseline="30000" dirty="0"/>
              <a:t>+</a:t>
            </a:r>
            <a:r>
              <a:rPr lang="en-US" sz="2400" i="1" dirty="0"/>
              <a:t> </a:t>
            </a:r>
            <a:r>
              <a:rPr lang="en-US" sz="2400" dirty="0" smtClean="0"/>
              <a:t>diploid, </a:t>
            </a:r>
            <a:r>
              <a:rPr lang="en-US" sz="2400" dirty="0"/>
              <a:t>the z gene linked to </a:t>
            </a:r>
            <a:r>
              <a:rPr lang="en-US" sz="2400" i="1" dirty="0" err="1"/>
              <a:t>o</a:t>
            </a:r>
            <a:r>
              <a:rPr lang="en-US" sz="2400" i="1" baseline="30000" dirty="0" err="1"/>
              <a:t>c</a:t>
            </a:r>
            <a:r>
              <a:rPr lang="en-US" sz="2400" i="1" dirty="0"/>
              <a:t> </a:t>
            </a:r>
            <a:r>
              <a:rPr lang="en-US" sz="2400" dirty="0"/>
              <a:t>is constitutively </a:t>
            </a:r>
            <a:r>
              <a:rPr lang="en-US" sz="2400" dirty="0" smtClean="0"/>
              <a:t>expressed, whereas </a:t>
            </a:r>
            <a:r>
              <a:rPr lang="en-US" sz="2400" dirty="0"/>
              <a:t>that linked </a:t>
            </a:r>
            <a:r>
              <a:rPr lang="en-US" sz="2400" dirty="0" smtClean="0"/>
              <a:t>to o</a:t>
            </a:r>
            <a:r>
              <a:rPr lang="en-US" sz="2400" baseline="30000" dirty="0"/>
              <a:t>+</a:t>
            </a:r>
            <a:r>
              <a:rPr lang="en-US" sz="2400" dirty="0"/>
              <a:t> is inducible. Therefore </a:t>
            </a:r>
            <a:r>
              <a:rPr lang="en-US" sz="2400" i="1" dirty="0"/>
              <a:t>o </a:t>
            </a:r>
            <a:r>
              <a:rPr lang="en-US" sz="2400" dirty="0"/>
              <a:t>affects expression of only the </a:t>
            </a:r>
            <a:r>
              <a:rPr lang="en-US" sz="2400" dirty="0" smtClean="0"/>
              <a:t>adjacent z </a:t>
            </a:r>
            <a:r>
              <a:rPr lang="en-US" sz="2400" dirty="0"/>
              <a:t>gene on the same chromosome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7" y="247650"/>
            <a:ext cx="7431668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17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514350"/>
            <a:ext cx="71437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18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1887" y="1466850"/>
            <a:ext cx="1005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Q. Show </a:t>
            </a:r>
            <a:r>
              <a:rPr lang="en-US" b="1" dirty="0">
                <a:solidFill>
                  <a:srgbClr val="0000FF"/>
                </a:solidFill>
              </a:rPr>
              <a:t>synthesis of beta galactosidase, permease for the followings in presence and absence of IPTG and give brief reasons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smtClean="0"/>
              <a:t>a)  I</a:t>
            </a:r>
            <a:r>
              <a:rPr lang="en-US" baseline="30000" dirty="0" smtClean="0"/>
              <a:t>+</a:t>
            </a:r>
            <a:r>
              <a:rPr lang="en-US" dirty="0" smtClean="0"/>
              <a:t>Z</a:t>
            </a:r>
            <a:r>
              <a:rPr lang="en-US" baseline="30000" dirty="0" smtClean="0"/>
              <a:t>-</a:t>
            </a:r>
            <a:r>
              <a:rPr lang="en-US" dirty="0" smtClean="0"/>
              <a:t>Y</a:t>
            </a:r>
            <a:r>
              <a:rPr lang="en-US" baseline="30000" dirty="0"/>
              <a:t>+</a:t>
            </a:r>
            <a:r>
              <a:rPr lang="en-US" dirty="0"/>
              <a:t>/F</a:t>
            </a:r>
            <a:r>
              <a:rPr lang="en-US" baseline="30000" dirty="0"/>
              <a:t>-</a:t>
            </a:r>
            <a:r>
              <a:rPr lang="en-US" dirty="0"/>
              <a:t>I</a:t>
            </a:r>
            <a:r>
              <a:rPr lang="en-US" baseline="30000" dirty="0"/>
              <a:t>-</a:t>
            </a:r>
            <a:r>
              <a:rPr lang="en-US" dirty="0"/>
              <a:t>Z</a:t>
            </a:r>
            <a:r>
              <a:rPr lang="en-US" baseline="30000" dirty="0"/>
              <a:t>+ </a:t>
            </a:r>
            <a:r>
              <a:rPr lang="en-US" dirty="0"/>
              <a:t>Y</a:t>
            </a:r>
            <a:r>
              <a:rPr lang="en-US" baseline="30000" dirty="0"/>
              <a:t>+</a:t>
            </a:r>
          </a:p>
          <a:p>
            <a:pPr marL="457200" indent="-457200">
              <a:buAutoNum type="alphaLcParenR" startAt="2"/>
            </a:pP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Z</a:t>
            </a:r>
            <a:r>
              <a:rPr lang="en-US" baseline="30000" dirty="0" smtClean="0"/>
              <a:t>-</a:t>
            </a:r>
            <a:r>
              <a:rPr lang="en-US" dirty="0" smtClean="0"/>
              <a:t>Y</a:t>
            </a:r>
            <a:r>
              <a:rPr lang="en-US" baseline="30000" dirty="0"/>
              <a:t>+</a:t>
            </a:r>
            <a:r>
              <a:rPr lang="en-US" dirty="0"/>
              <a:t>/</a:t>
            </a:r>
            <a:r>
              <a:rPr lang="en-US" dirty="0" err="1" smtClean="0"/>
              <a:t>F-O</a:t>
            </a:r>
            <a:r>
              <a:rPr lang="en-US" baseline="30000" dirty="0" err="1" smtClean="0"/>
              <a:t>c</a:t>
            </a:r>
            <a:r>
              <a:rPr lang="en-US" dirty="0" err="1" smtClean="0"/>
              <a:t>Z</a:t>
            </a:r>
            <a:r>
              <a:rPr lang="en-US" baseline="30000" dirty="0" err="1" smtClean="0"/>
              <a:t>+</a:t>
            </a:r>
            <a:r>
              <a:rPr lang="en-US" dirty="0" err="1" smtClean="0"/>
              <a:t>Y</a:t>
            </a:r>
            <a:r>
              <a:rPr lang="en-US" baseline="30000" dirty="0" smtClean="0"/>
              <a:t>-</a:t>
            </a:r>
          </a:p>
          <a:p>
            <a:pPr marL="457200" indent="-457200">
              <a:buAutoNum type="alphaLcParenR" startAt="2"/>
            </a:pPr>
            <a:endParaRPr lang="en-US" dirty="0"/>
          </a:p>
          <a:p>
            <a:r>
              <a:rPr lang="en-US" dirty="0" smtClean="0"/>
              <a:t>Answer: </a:t>
            </a:r>
            <a:endParaRPr lang="en-US" dirty="0"/>
          </a:p>
          <a:p>
            <a:r>
              <a:rPr lang="en-US" dirty="0"/>
              <a:t>a)	Z +, +, Y +, +</a:t>
            </a:r>
          </a:p>
          <a:p>
            <a:r>
              <a:rPr lang="en-US" dirty="0"/>
              <a:t>b)	Z</a:t>
            </a:r>
            <a:r>
              <a:rPr lang="en-US" dirty="0" smtClean="0"/>
              <a:t>+,+</a:t>
            </a:r>
            <a:r>
              <a:rPr lang="en-US" baseline="30000" dirty="0" smtClean="0"/>
              <a:t> ,</a:t>
            </a:r>
            <a:r>
              <a:rPr lang="en-US" dirty="0" smtClean="0"/>
              <a:t>Y -, 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223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19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1619250"/>
            <a:ext cx="11544300" cy="3695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9687" y="781050"/>
            <a:ext cx="7473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b</a:t>
            </a:r>
            <a:r>
              <a:rPr lang="en-US" sz="3600" b="1" dirty="0" smtClean="0">
                <a:solidFill>
                  <a:srgbClr val="0000FF"/>
                </a:solidFill>
              </a:rPr>
              <a:t>-galactosidase </a:t>
            </a:r>
            <a:r>
              <a:rPr lang="en-US" sz="3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 smtClean="0">
                <a:solidFill>
                  <a:srgbClr val="0000FF"/>
                </a:solidFill>
              </a:rPr>
              <a:t>-Complementation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687" y="2686050"/>
            <a:ext cx="1074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The gene cluster and promoter, plus additional </a:t>
            </a:r>
            <a:r>
              <a:rPr lang="en-US" b="1" dirty="0" smtClean="0">
                <a:solidFill>
                  <a:srgbClr val="0000FF"/>
                </a:solidFill>
              </a:rPr>
              <a:t>sequences that </a:t>
            </a:r>
            <a:r>
              <a:rPr lang="en-US" b="1" dirty="0">
                <a:solidFill>
                  <a:srgbClr val="0000FF"/>
                </a:solidFill>
              </a:rPr>
              <a:t>function together in regulation, are called an </a:t>
            </a:r>
            <a:r>
              <a:rPr lang="en-US" b="1" dirty="0" smtClean="0">
                <a:solidFill>
                  <a:srgbClr val="0000FF"/>
                </a:solidFill>
              </a:rPr>
              <a:t>operon.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58" y="1085850"/>
            <a:ext cx="4816257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20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" y="208103"/>
            <a:ext cx="11639021" cy="67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431098"/>
            <a:ext cx="1034415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31432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3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99" y="1090315"/>
            <a:ext cx="7753626" cy="56762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4297" y="628650"/>
            <a:ext cx="653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Two types of negative regulation are </a:t>
            </a:r>
            <a:r>
              <a:rPr lang="en-US" sz="2400" b="1" dirty="0" smtClean="0">
                <a:solidFill>
                  <a:srgbClr val="0000FF"/>
                </a:solidFill>
              </a:rPr>
              <a:t>illustrated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4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7" y="1340386"/>
            <a:ext cx="7010400" cy="53863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22487" y="476250"/>
            <a:ext cx="78307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Two types of positive </a:t>
            </a:r>
            <a:r>
              <a:rPr lang="en-US" b="1" dirty="0">
                <a:solidFill>
                  <a:srgbClr val="0000FF"/>
                </a:solidFill>
              </a:rPr>
              <a:t>regulation is mediated by gene </a:t>
            </a:r>
            <a:r>
              <a:rPr lang="en-US" b="1" dirty="0" smtClean="0">
                <a:solidFill>
                  <a:srgbClr val="0000FF"/>
                </a:solidFill>
              </a:rPr>
              <a:t>activators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087" y="781050"/>
            <a:ext cx="11201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Repressors and Negative Control of </a:t>
            </a:r>
            <a:r>
              <a:rPr lang="en-US" sz="2800" b="1" dirty="0" smtClean="0">
                <a:solidFill>
                  <a:srgbClr val="0000FF"/>
                </a:solidFill>
              </a:rPr>
              <a:t>Transcription</a:t>
            </a:r>
          </a:p>
          <a:p>
            <a:pPr algn="ctr"/>
            <a:endParaRPr lang="en-US" sz="2800" b="1" dirty="0">
              <a:solidFill>
                <a:srgbClr val="0000FF"/>
              </a:solidFill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Transcription can be regulated at the stages of </a:t>
            </a:r>
            <a:r>
              <a:rPr lang="en-US" dirty="0" smtClean="0"/>
              <a:t>both </a:t>
            </a:r>
            <a:r>
              <a:rPr lang="en-US" i="1" dirty="0" smtClean="0">
                <a:solidFill>
                  <a:srgbClr val="009900"/>
                </a:solidFill>
              </a:rPr>
              <a:t>initiation and elongation</a:t>
            </a:r>
            <a:r>
              <a:rPr lang="en-US" dirty="0" smtClean="0"/>
              <a:t>, but </a:t>
            </a:r>
            <a:r>
              <a:rPr lang="en-US" dirty="0"/>
              <a:t>most transcriptional regulation in bacteria operates at the </a:t>
            </a:r>
            <a:r>
              <a:rPr lang="en-US" b="1" i="1" dirty="0" smtClean="0">
                <a:solidFill>
                  <a:srgbClr val="009900"/>
                </a:solidFill>
              </a:rPr>
              <a:t>level of initiation.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pioneering studies of gene regulation in E. coli were </a:t>
            </a:r>
            <a:r>
              <a:rPr lang="en-US" dirty="0" smtClean="0"/>
              <a:t>carried out </a:t>
            </a:r>
            <a:r>
              <a:rPr lang="en-US" dirty="0"/>
              <a:t>by </a:t>
            </a:r>
            <a:r>
              <a:rPr lang="en-US" dirty="0" smtClean="0"/>
              <a:t>Francois Jacob </a:t>
            </a:r>
            <a:r>
              <a:rPr lang="en-US" dirty="0"/>
              <a:t>and Jacques Monod in the 1950s. </a:t>
            </a:r>
            <a:endParaRPr lang="en-US" dirty="0" smtClean="0"/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These investigators and </a:t>
            </a:r>
            <a:r>
              <a:rPr lang="en-US" dirty="0"/>
              <a:t>their colleagues analyzed the expression of enzymes involved in </a:t>
            </a:r>
            <a:r>
              <a:rPr lang="en-US" dirty="0" smtClean="0"/>
              <a:t>the metabolism </a:t>
            </a:r>
            <a:r>
              <a:rPr lang="en-US" dirty="0"/>
              <a:t>of </a:t>
            </a:r>
            <a:r>
              <a:rPr lang="en-US" b="1" dirty="0"/>
              <a:t>lactose, </a:t>
            </a:r>
            <a:r>
              <a:rPr lang="en-US" dirty="0"/>
              <a:t>which can be used as a source of carbon and </a:t>
            </a:r>
            <a:r>
              <a:rPr lang="en-US" dirty="0" smtClean="0"/>
              <a:t>energy via </a:t>
            </a:r>
            <a:r>
              <a:rPr lang="en-US" dirty="0"/>
              <a:t>cleavage to glucose and </a:t>
            </a:r>
            <a:r>
              <a:rPr lang="en-US" dirty="0" smtClean="0"/>
              <a:t>galactose.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6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7" y="2457450"/>
            <a:ext cx="11331223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94287" y="1085850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Lac </a:t>
            </a:r>
            <a:r>
              <a:rPr lang="en-US" sz="2800" b="1" dirty="0">
                <a:solidFill>
                  <a:srgbClr val="0000FF"/>
                </a:solidFill>
              </a:rPr>
              <a:t>operon</a:t>
            </a:r>
          </a:p>
        </p:txBody>
      </p:sp>
    </p:spTree>
    <p:extLst>
      <p:ext uri="{BB962C8B-B14F-4D97-AF65-F5344CB8AC3E}">
        <p14:creationId xmlns:p14="http://schemas.microsoft.com/office/powerpoint/2010/main" val="30257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7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60" y="452382"/>
            <a:ext cx="6504237" cy="6501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9" y="95250"/>
            <a:ext cx="11589500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8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4287" y="1543050"/>
            <a:ext cx="9829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Lactose metabolism in </a:t>
            </a:r>
            <a:r>
              <a:rPr lang="en-US" sz="2400" b="1" i="1" dirty="0">
                <a:solidFill>
                  <a:srgbClr val="0000FF"/>
                </a:solidFill>
              </a:rPr>
              <a:t>E. coli. </a:t>
            </a:r>
            <a:endParaRPr lang="en-US" sz="2400" b="1" i="1" dirty="0" smtClean="0">
              <a:solidFill>
                <a:srgbClr val="0000FF"/>
              </a:solidFill>
            </a:endParaRP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Uptake </a:t>
            </a:r>
            <a:r>
              <a:rPr lang="en-US" dirty="0"/>
              <a:t>and metabolism </a:t>
            </a:r>
            <a:r>
              <a:rPr lang="en-US" dirty="0" smtClean="0"/>
              <a:t>of lactose </a:t>
            </a:r>
            <a:r>
              <a:rPr lang="en-US" dirty="0"/>
              <a:t>require the activities of </a:t>
            </a:r>
            <a:r>
              <a:rPr lang="en-US" dirty="0" err="1"/>
              <a:t>galactoside</a:t>
            </a:r>
            <a:r>
              <a:rPr lang="en-US" dirty="0"/>
              <a:t> (lactose) permease and </a:t>
            </a:r>
            <a:r>
              <a:rPr lang="el-GR" dirty="0" smtClean="0"/>
              <a:t>β-</a:t>
            </a:r>
            <a:r>
              <a:rPr lang="en-US" dirty="0" smtClean="0"/>
              <a:t> galactosidase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Conversion </a:t>
            </a:r>
            <a:r>
              <a:rPr lang="en-US" dirty="0"/>
              <a:t>of lactose to </a:t>
            </a:r>
            <a:r>
              <a:rPr lang="en-US" dirty="0" err="1"/>
              <a:t>allolactose</a:t>
            </a:r>
            <a:r>
              <a:rPr lang="en-US" dirty="0"/>
              <a:t> by </a:t>
            </a:r>
            <a:r>
              <a:rPr lang="en-US" dirty="0" err="1"/>
              <a:t>transglycosylation</a:t>
            </a:r>
            <a:r>
              <a:rPr lang="en-US" dirty="0"/>
              <a:t> is </a:t>
            </a:r>
            <a:r>
              <a:rPr lang="en-US" dirty="0" smtClean="0"/>
              <a:t>a minor </a:t>
            </a:r>
            <a:r>
              <a:rPr lang="en-US" dirty="0"/>
              <a:t>reaction also catalyzed by </a:t>
            </a:r>
            <a:r>
              <a:rPr lang="el-GR" dirty="0"/>
              <a:t>β-</a:t>
            </a:r>
            <a:r>
              <a:rPr lang="en-US" dirty="0"/>
              <a:t>galactosidase</a:t>
            </a:r>
          </a:p>
        </p:txBody>
      </p:sp>
    </p:spTree>
    <p:extLst>
      <p:ext uri="{BB962C8B-B14F-4D97-AF65-F5344CB8AC3E}">
        <p14:creationId xmlns:p14="http://schemas.microsoft.com/office/powerpoint/2010/main" val="35024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9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6" y="756939"/>
            <a:ext cx="7543799" cy="61901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62236" y="400050"/>
            <a:ext cx="7156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Negative control of </a:t>
            </a:r>
            <a:r>
              <a:rPr lang="en-US" sz="2800" b="1" dirty="0" smtClean="0">
                <a:solidFill>
                  <a:srgbClr val="0000FF"/>
                </a:solidFill>
              </a:rPr>
              <a:t>the lac </a:t>
            </a:r>
            <a:r>
              <a:rPr lang="en-US" sz="2800" b="1" dirty="0">
                <a:solidFill>
                  <a:srgbClr val="0000FF"/>
                </a:solidFill>
              </a:rPr>
              <a:t>operon</a:t>
            </a:r>
          </a:p>
        </p:txBody>
      </p:sp>
    </p:spTree>
    <p:extLst>
      <p:ext uri="{BB962C8B-B14F-4D97-AF65-F5344CB8AC3E}">
        <p14:creationId xmlns:p14="http://schemas.microsoft.com/office/powerpoint/2010/main" val="2767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4ebcef1e91cfe62b94660ebba8eb4552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cc58b206066c8991a38d256a35082960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780ED-FB0A-45CF-85F3-139300588E9F}"/>
</file>

<file path=customXml/itemProps2.xml><?xml version="1.0" encoding="utf-8"?>
<ds:datastoreItem xmlns:ds="http://schemas.openxmlformats.org/officeDocument/2006/customXml" ds:itemID="{2B52E8E6-2E4F-4331-BF92-71493563CBD4}"/>
</file>

<file path=customXml/itemProps3.xml><?xml version="1.0" encoding="utf-8"?>
<ds:datastoreItem xmlns:ds="http://schemas.openxmlformats.org/officeDocument/2006/customXml" ds:itemID="{7CA6DCD9-2B8C-4976-9BB6-31963CDA12F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4570</TotalTime>
  <Words>562</Words>
  <Application>Microsoft Office PowerPoint</Application>
  <PresentationFormat>Custom</PresentationFormat>
  <Paragraphs>67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Corbel</vt:lpstr>
      <vt:lpstr>Symbol</vt:lpstr>
      <vt:lpstr>Times New Roman</vt:lpstr>
      <vt:lpstr>Wingdings</vt:lpstr>
      <vt:lpstr>1_Basis</vt:lpstr>
      <vt:lpstr>BT 205: Cell &amp; Molecular Biology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601: Analytical Biotechnology</dc:title>
  <dc:creator>ACER</dc:creator>
  <cp:lastModifiedBy>IITG</cp:lastModifiedBy>
  <cp:revision>398</cp:revision>
  <dcterms:created xsi:type="dcterms:W3CDTF">2006-08-16T00:00:00Z</dcterms:created>
  <dcterms:modified xsi:type="dcterms:W3CDTF">2022-10-20T07:15:12Z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