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1"/>
  </p:notesMasterIdLst>
  <p:sldIdLst>
    <p:sldId id="256" r:id="rId5"/>
    <p:sldId id="515" r:id="rId6"/>
    <p:sldId id="506" r:id="rId7"/>
    <p:sldId id="519" r:id="rId8"/>
    <p:sldId id="514" r:id="rId9"/>
    <p:sldId id="507" r:id="rId10"/>
    <p:sldId id="508" r:id="rId11"/>
    <p:sldId id="516" r:id="rId12"/>
    <p:sldId id="517" r:id="rId13"/>
    <p:sldId id="509" r:id="rId14"/>
    <p:sldId id="510" r:id="rId15"/>
    <p:sldId id="511" r:id="rId16"/>
    <p:sldId id="512" r:id="rId17"/>
    <p:sldId id="513" r:id="rId18"/>
    <p:sldId id="518" r:id="rId19"/>
    <p:sldId id="402" r:id="rId20"/>
  </p:sldIdLst>
  <p:sldSz cx="12169775" cy="7200900"/>
  <p:notesSz cx="6858000" cy="9144000"/>
  <p:defaultTextStyle>
    <a:defPPr>
      <a:defRPr lang="en-US"/>
    </a:defPPr>
    <a:lvl1pPr marL="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694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389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0084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7789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3473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0168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863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3558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76024-0853-41AC-AB71-750D202883CA}" v="1" dt="2022-11-01T09:57:14.998"/>
    <p1510:client id="{BD6D3715-7B74-40E8-A572-E0A02FF698D9}" v="3" dt="2022-10-29T18:01:09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0" autoAdjust="0"/>
  </p:normalViewPr>
  <p:slideViewPr>
    <p:cSldViewPr>
      <p:cViewPr varScale="1">
        <p:scale>
          <a:sx n="83" d="100"/>
          <a:sy n="83" d="100"/>
        </p:scale>
        <p:origin x="834" y="90"/>
      </p:cViewPr>
      <p:guideLst>
        <p:guide orient="horz" pos="2268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WIVEDI" userId="S::abhishek.dwivedi@iitg.ac.in::d949ee08-d809-4bf9-9a9b-c77f250825d5" providerId="AD" clId="Web-{BD6D3715-7B74-40E8-A572-E0A02FF698D9}"/>
    <pc:docChg chg="modSld">
      <pc:chgData name="ABHISHEK DWIVEDI" userId="S::abhishek.dwivedi@iitg.ac.in::d949ee08-d809-4bf9-9a9b-c77f250825d5" providerId="AD" clId="Web-{BD6D3715-7B74-40E8-A572-E0A02FF698D9}" dt="2022-10-29T18:01:09.023" v="2" actId="1076"/>
      <pc:docMkLst>
        <pc:docMk/>
      </pc:docMkLst>
      <pc:sldChg chg="modSp">
        <pc:chgData name="ABHISHEK DWIVEDI" userId="S::abhishek.dwivedi@iitg.ac.in::d949ee08-d809-4bf9-9a9b-c77f250825d5" providerId="AD" clId="Web-{BD6D3715-7B74-40E8-A572-E0A02FF698D9}" dt="2022-10-29T18:01:09.023" v="2" actId="1076"/>
        <pc:sldMkLst>
          <pc:docMk/>
          <pc:sldMk cId="1032816562" sldId="507"/>
        </pc:sldMkLst>
        <pc:spChg chg="mod">
          <ac:chgData name="ABHISHEK DWIVEDI" userId="S::abhishek.dwivedi@iitg.ac.in::d949ee08-d809-4bf9-9a9b-c77f250825d5" providerId="AD" clId="Web-{BD6D3715-7B74-40E8-A572-E0A02FF698D9}" dt="2022-10-29T18:01:09.023" v="2" actId="1076"/>
          <ac:spMkLst>
            <pc:docMk/>
            <pc:sldMk cId="1032816562" sldId="507"/>
            <ac:spMk id="3" creationId="{00000000-0000-0000-0000-000000000000}"/>
          </ac:spMkLst>
        </pc:spChg>
      </pc:sldChg>
      <pc:sldChg chg="modSp">
        <pc:chgData name="ABHISHEK DWIVEDI" userId="S::abhishek.dwivedi@iitg.ac.in::d949ee08-d809-4bf9-9a9b-c77f250825d5" providerId="AD" clId="Web-{BD6D3715-7B74-40E8-A572-E0A02FF698D9}" dt="2022-10-29T17:56:34.800" v="0" actId="1076"/>
        <pc:sldMkLst>
          <pc:docMk/>
          <pc:sldMk cId="1474619928" sldId="519"/>
        </pc:sldMkLst>
        <pc:spChg chg="mod">
          <ac:chgData name="ABHISHEK DWIVEDI" userId="S::abhishek.dwivedi@iitg.ac.in::d949ee08-d809-4bf9-9a9b-c77f250825d5" providerId="AD" clId="Web-{BD6D3715-7B74-40E8-A572-E0A02FF698D9}" dt="2022-10-29T17:56:34.800" v="0" actId="1076"/>
          <ac:spMkLst>
            <pc:docMk/>
            <pc:sldMk cId="1474619928" sldId="519"/>
            <ac:spMk id="3" creationId="{00000000-0000-0000-0000-000000000000}"/>
          </ac:spMkLst>
        </pc:spChg>
      </pc:sldChg>
    </pc:docChg>
  </pc:docChgLst>
  <pc:docChgLst>
    <pc:chgData name="ABHISHEK DWIVEDI" userId="S::abhishek.dwivedi@iitg.ac.in::d949ee08-d809-4bf9-9a9b-c77f250825d5" providerId="AD" clId="Web-{9C876024-0853-41AC-AB71-750D202883CA}"/>
    <pc:docChg chg="modSld">
      <pc:chgData name="ABHISHEK DWIVEDI" userId="S::abhishek.dwivedi@iitg.ac.in::d949ee08-d809-4bf9-9a9b-c77f250825d5" providerId="AD" clId="Web-{9C876024-0853-41AC-AB71-750D202883CA}" dt="2022-11-01T09:57:14.998" v="0" actId="1076"/>
      <pc:docMkLst>
        <pc:docMk/>
      </pc:docMkLst>
      <pc:sldChg chg="modSp">
        <pc:chgData name="ABHISHEK DWIVEDI" userId="S::abhishek.dwivedi@iitg.ac.in::d949ee08-d809-4bf9-9a9b-c77f250825d5" providerId="AD" clId="Web-{9C876024-0853-41AC-AB71-750D202883CA}" dt="2022-11-01T09:57:14.998" v="0" actId="1076"/>
        <pc:sldMkLst>
          <pc:docMk/>
          <pc:sldMk cId="3000349715" sldId="518"/>
        </pc:sldMkLst>
        <pc:picChg chg="mod">
          <ac:chgData name="ABHISHEK DWIVEDI" userId="S::abhishek.dwivedi@iitg.ac.in::d949ee08-d809-4bf9-9a9b-c77f250825d5" providerId="AD" clId="Web-{9C876024-0853-41AC-AB71-750D202883CA}" dt="2022-11-01T09:57:14.998" v="0" actId="1076"/>
          <ac:picMkLst>
            <pc:docMk/>
            <pc:sldMk cId="3000349715" sldId="518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16A87-F76D-43F7-8BD0-9867F8EAD6C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85800"/>
            <a:ext cx="5794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72CA1-510D-4144-AE2F-09A7AA44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4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1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72CA1-510D-4144-AE2F-09A7AA448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58" y="926495"/>
            <a:ext cx="9948791" cy="307238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5" y="4063118"/>
            <a:ext cx="8751877" cy="1457573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EE247D-7B7E-4C3E-A2A1-1C53783FACB6}" type="datetime1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5" y="392049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4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B27-B01C-4F9D-8921-E88D8ACC1D9D}" type="datetime1">
              <a:rPr lang="en-IN" smtClean="0">
                <a:solidFill>
                  <a:srgbClr val="AD84C6"/>
                </a:solidFill>
              </a:rPr>
              <a:t>01-11-2022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8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5" y="800100"/>
            <a:ext cx="2319863" cy="5680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6" y="800100"/>
            <a:ext cx="7415957" cy="56807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6B74-2229-4D6C-8928-D6800E2F9D77}" type="datetime1">
              <a:rPr lang="en-IN" smtClean="0">
                <a:solidFill>
                  <a:srgbClr val="AD84C6"/>
                </a:solidFill>
              </a:rPr>
              <a:t>01-11-2022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67BE-194B-4BB3-9F0C-C4D6660685BF}" type="datetime1">
              <a:rPr lang="en-IN" smtClean="0">
                <a:solidFill>
                  <a:srgbClr val="AD84C6"/>
                </a:solidFill>
              </a:rPr>
              <a:t>01-11-2022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1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7" y="1232254"/>
            <a:ext cx="9948791" cy="3072384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2" y="4362246"/>
            <a:ext cx="8753111" cy="1431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947-1BF5-408E-AD86-AC84B0FCE7BD}" type="datetime1">
              <a:rPr lang="en-IN" smtClean="0">
                <a:solidFill>
                  <a:srgbClr val="AD84C6"/>
                </a:solidFill>
              </a:rPr>
              <a:t>01-11-2022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90" y="422142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160269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160270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44E-D361-4730-A34F-6390B036095E}" type="datetime1">
              <a:rPr lang="en-IN" smtClean="0">
                <a:solidFill>
                  <a:srgbClr val="AD84C6"/>
                </a:solidFill>
              </a:rPr>
              <a:t>01-11-2022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101587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857557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2098984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855288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2C94-0E62-4D89-A32F-45D3D0828BAF}" type="datetime1">
              <a:rPr lang="en-IN" smtClean="0">
                <a:solidFill>
                  <a:srgbClr val="AD84C6"/>
                </a:solidFill>
              </a:rPr>
              <a:t>01-11-2022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A6C-AAFB-4B9C-A8E7-57ACACD82E62}" type="datetime1">
              <a:rPr lang="en-IN" smtClean="0">
                <a:solidFill>
                  <a:srgbClr val="AD84C6"/>
                </a:solidFill>
              </a:rPr>
              <a:t>01-11-2022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5DA-6E4D-4207-8E15-A969105E6B1D}" type="datetime1">
              <a:rPr lang="en-IN" smtClean="0">
                <a:solidFill>
                  <a:srgbClr val="AD84C6"/>
                </a:solidFill>
              </a:rPr>
              <a:t>01-11-2022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2" y="1152144"/>
            <a:ext cx="5202579" cy="4896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1683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8B28-75CD-4527-B3CD-F506723F2C88}" type="datetime1">
              <a:rPr lang="en-IN" smtClean="0">
                <a:solidFill>
                  <a:srgbClr val="AD84C6"/>
                </a:solidFill>
              </a:rPr>
              <a:t>01-11-2022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123339"/>
            <a:ext cx="6087930" cy="504063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02437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6DDB-BCD7-446C-B129-77F268AE1E9E}" type="datetime1">
              <a:rPr lang="en-IN" smtClean="0">
                <a:solidFill>
                  <a:srgbClr val="AD84C6"/>
                </a:solidFill>
              </a:rPr>
              <a:t>01-11-2022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40080"/>
            <a:ext cx="9857518" cy="142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8" y="2160270"/>
            <a:ext cx="9854874" cy="424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535022"/>
            <a:ext cx="232482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E7AD9AE4-ADFD-4AC8-81AE-CC9F3B26330E}" type="datetime1">
              <a:rPr lang="en-IN" smtClean="0">
                <a:solidFill>
                  <a:srgbClr val="AD84C6"/>
                </a:solidFill>
              </a:rPr>
              <a:t>01-11-2022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535022"/>
            <a:ext cx="4709174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4" y="6535022"/>
            <a:ext cx="1703107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57200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31887" y="2457450"/>
            <a:ext cx="10344150" cy="9604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 205: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&amp; Molecular Biology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198687" y="3219450"/>
            <a:ext cx="8153400" cy="1839913"/>
          </a:xfrm>
        </p:spPr>
        <p:txBody>
          <a:bodyPr>
            <a:normAutofit/>
          </a:bodyPr>
          <a:lstStyle/>
          <a:p>
            <a:pPr marL="45720" indent="0" algn="r">
              <a:buNone/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-Prof. Siddhartha 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Ghosh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12887" y="3219450"/>
            <a:ext cx="906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4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10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7" y="2914650"/>
            <a:ext cx="10560942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687" y="400050"/>
            <a:ext cx="1150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Polyadenylation: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It</a:t>
            </a:r>
            <a:r>
              <a:rPr lang="en-US" sz="2400" dirty="0">
                <a:solidFill>
                  <a:prstClr val="black"/>
                </a:solidFill>
              </a:rPr>
              <a:t> is the addition of a poly(A) tail to an RNA transcript, typically a messenger RNA (mRNA). The poly(A) tail consists of multiple adenosine monophosphates; in other words, it is a stretch of RNA that has only adenine bases. In eukaryotes, polyadenylation is part of the process that produces mature mRNA for translation. </a:t>
            </a:r>
          </a:p>
        </p:txBody>
      </p:sp>
    </p:spTree>
    <p:extLst>
      <p:ext uri="{BB962C8B-B14F-4D97-AF65-F5344CB8AC3E}">
        <p14:creationId xmlns:p14="http://schemas.microsoft.com/office/powerpoint/2010/main" val="134700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11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530" y="1847850"/>
            <a:ext cx="6584251" cy="3834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887" y="826715"/>
            <a:ext cx="261541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12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2228850"/>
            <a:ext cx="10054987" cy="35834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4687" y="663654"/>
            <a:ext cx="10972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Oligo-</a:t>
            </a:r>
            <a:r>
              <a:rPr lang="en-US" b="1" dirty="0" err="1">
                <a:solidFill>
                  <a:srgbClr val="0000FF"/>
                </a:solidFill>
              </a:rPr>
              <a:t>dT</a:t>
            </a:r>
            <a:r>
              <a:rPr lang="en-US" b="1" dirty="0">
                <a:solidFill>
                  <a:srgbClr val="0000FF"/>
                </a:solidFill>
              </a:rPr>
              <a:t> Cellulose Columns</a:t>
            </a:r>
            <a:r>
              <a:rPr lang="en-US" dirty="0">
                <a:solidFill>
                  <a:prstClr val="black"/>
                </a:solidFill>
              </a:rPr>
              <a:t>. Oligo </a:t>
            </a:r>
            <a:r>
              <a:rPr lang="en-US" dirty="0" err="1">
                <a:solidFill>
                  <a:prstClr val="black"/>
                </a:solidFill>
              </a:rPr>
              <a:t>dT</a:t>
            </a:r>
            <a:r>
              <a:rPr lang="en-US" dirty="0">
                <a:solidFill>
                  <a:prstClr val="black"/>
                </a:solidFill>
              </a:rPr>
              <a:t> isolation is a very useful method for isolating sequences with a poly A tag.</a:t>
            </a:r>
          </a:p>
        </p:txBody>
      </p:sp>
    </p:spTree>
    <p:extLst>
      <p:ext uri="{BB962C8B-B14F-4D97-AF65-F5344CB8AC3E}">
        <p14:creationId xmlns:p14="http://schemas.microsoft.com/office/powerpoint/2010/main" val="43381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13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87" y="906575"/>
            <a:ext cx="5637269" cy="58201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3687" y="248900"/>
            <a:ext cx="117788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Splicing mechanism of group I intron</a:t>
            </a:r>
          </a:p>
          <a:p>
            <a:r>
              <a:rPr lang="en-US" dirty="0"/>
              <a:t>The nucleophile in the first step may be guanosine, GMP, GDP, or GTP. The spliced intron is eventually degraded.</a:t>
            </a:r>
          </a:p>
          <a:p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6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14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63" y="1166703"/>
            <a:ext cx="5872224" cy="57458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46487" y="476250"/>
            <a:ext cx="47147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Splicing mechanism of group II intron</a:t>
            </a:r>
          </a:p>
        </p:txBody>
      </p:sp>
    </p:spTree>
    <p:extLst>
      <p:ext uri="{BB962C8B-B14F-4D97-AF65-F5344CB8AC3E}">
        <p14:creationId xmlns:p14="http://schemas.microsoft.com/office/powerpoint/2010/main" val="229415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15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79" y="420143"/>
            <a:ext cx="6934200" cy="6452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1687" y="323850"/>
            <a:ext cx="11528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Splicing</a:t>
            </a:r>
          </a:p>
        </p:txBody>
      </p:sp>
    </p:spTree>
    <p:extLst>
      <p:ext uri="{BB962C8B-B14F-4D97-AF65-F5344CB8AC3E}">
        <p14:creationId xmlns:p14="http://schemas.microsoft.com/office/powerpoint/2010/main" val="300034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087" y="2431098"/>
            <a:ext cx="1034415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103687" y="31432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16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8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8887" y="1784330"/>
            <a:ext cx="38641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rgbClr val="0000FF"/>
                </a:solidFill>
              </a:rPr>
              <a:t>Splicing of mRNA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rgbClr val="0000FF"/>
                </a:solidFill>
              </a:rPr>
              <a:t>5’ Capping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rgbClr val="0000FF"/>
                </a:solidFill>
              </a:rPr>
              <a:t>3’ Polyadenylation</a:t>
            </a:r>
          </a:p>
        </p:txBody>
      </p:sp>
    </p:spTree>
    <p:extLst>
      <p:ext uri="{BB962C8B-B14F-4D97-AF65-F5344CB8AC3E}">
        <p14:creationId xmlns:p14="http://schemas.microsoft.com/office/powerpoint/2010/main" val="37772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3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87" y="965050"/>
            <a:ext cx="7243414" cy="57951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0887" y="323850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Formation of the primary transcript and its processing during maturation of mRNA in a eukaryotic cell</a:t>
            </a:r>
          </a:p>
        </p:txBody>
      </p:sp>
    </p:spTree>
    <p:extLst>
      <p:ext uri="{BB962C8B-B14F-4D97-AF65-F5344CB8AC3E}">
        <p14:creationId xmlns:p14="http://schemas.microsoft.com/office/powerpoint/2010/main" val="372342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4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7002" y="735225"/>
            <a:ext cx="1021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Q.  </a:t>
            </a:r>
            <a:r>
              <a:rPr lang="en-US" sz="2800" dirty="0"/>
              <a:t>How do you calculate the number of exons and introns in a linear and a circular DNA?</a:t>
            </a:r>
          </a:p>
        </p:txBody>
      </p:sp>
    </p:spTree>
    <p:extLst>
      <p:ext uri="{BB962C8B-B14F-4D97-AF65-F5344CB8AC3E}">
        <p14:creationId xmlns:p14="http://schemas.microsoft.com/office/powerpoint/2010/main" val="147461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287" y="1009650"/>
            <a:ext cx="11125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Formation of the primary transcript and its processing during maturation of mRNA in a eukaryotic cell.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The 5′ cap (red) is added before synthesis of the primary transcript is complete.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 noncoding end sequence (intron) following the last exon is shown in orange.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Splicing can occur either before or after the cleavage and polyadenylation steps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6887" y="476250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Steps Involved</a:t>
            </a:r>
          </a:p>
        </p:txBody>
      </p:sp>
    </p:spTree>
    <p:extLst>
      <p:ext uri="{BB962C8B-B14F-4D97-AF65-F5344CB8AC3E}">
        <p14:creationId xmlns:p14="http://schemas.microsoft.com/office/powerpoint/2010/main" val="171511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6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9427" y="1877850"/>
            <a:ext cx="79946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The 5′ cap has four main functions:</a:t>
            </a:r>
          </a:p>
          <a:p>
            <a:endParaRPr lang="en-US" sz="2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Regulation of nuclear export</a:t>
            </a:r>
            <a:endParaRPr lang="en-US" sz="2800" baseline="30000" dirty="0">
              <a:solidFill>
                <a:srgbClr val="0645AD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Prevention of degradation by 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</a:rPr>
              <a:t>exonucleases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Promotion of translation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Promotion of 5′ proximal intron excision</a:t>
            </a:r>
          </a:p>
        </p:txBody>
      </p:sp>
    </p:spTree>
    <p:extLst>
      <p:ext uri="{BB962C8B-B14F-4D97-AF65-F5344CB8AC3E}">
        <p14:creationId xmlns:p14="http://schemas.microsoft.com/office/powerpoint/2010/main" val="10328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7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9887" y="323850"/>
            <a:ext cx="1150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FF"/>
                </a:solidFill>
              </a:rPr>
              <a:t>In eukaryotes, the 5′ cap (cap-0), found on the 5′ end of an mRNA molecule, consists of a guanine nucleotide connected to mRNA via an unusual 5′ to 5′ triphosphate linkage. This guanosine is methylated on the 7 position directly after capping in vivo by methyltransferase. It is referred to as a 7-methylguanylate cap, abbreviated m</a:t>
            </a:r>
            <a:r>
              <a:rPr lang="en-US" b="1" baseline="30000" dirty="0">
                <a:solidFill>
                  <a:srgbClr val="0000FF"/>
                </a:solidFill>
              </a:rPr>
              <a:t>7</a:t>
            </a:r>
            <a:r>
              <a:rPr lang="en-US" b="1" dirty="0">
                <a:solidFill>
                  <a:srgbClr val="0000FF"/>
                </a:solidFill>
              </a:rPr>
              <a:t>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33" y="1770400"/>
            <a:ext cx="5810254" cy="51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8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35" y="438813"/>
            <a:ext cx="9619096" cy="64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9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287" y="507296"/>
            <a:ext cx="11125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The 5′ cap of mRNA </a:t>
            </a:r>
          </a:p>
          <a:p>
            <a:r>
              <a:rPr lang="en-US" sz="2800" dirty="0"/>
              <a:t>(a) 7-Methylguanosine (m7G) is joined to the 5′ end of almost all eukaryotic mRNAs in an unusual 5′,5′- triphosphate linkage. </a:t>
            </a:r>
          </a:p>
          <a:p>
            <a:r>
              <a:rPr lang="en-US" sz="2800" dirty="0"/>
              <a:t>Methyl groups (light red) are often found at the 2′ position of the first  and second nucleotides. RNAs in yeast cells lack the 2′-methyl groups. </a:t>
            </a:r>
          </a:p>
          <a:p>
            <a:r>
              <a:rPr lang="en-US" sz="2800" dirty="0"/>
              <a:t>The 2′- methyl group on the second nucleotide is generally found only in RNAs from  vertebrate cells. </a:t>
            </a:r>
          </a:p>
          <a:p>
            <a:endParaRPr lang="en-US" sz="2800" dirty="0"/>
          </a:p>
          <a:p>
            <a:r>
              <a:rPr lang="en-US" sz="2800" dirty="0"/>
              <a:t>(b) Synthesis of the cap is carried out by enzymes tethered to the CTD of Pol II. The cap remains tethered to the CTD through an association with the cap-binding complex (CBC).</a:t>
            </a:r>
          </a:p>
        </p:txBody>
      </p:sp>
    </p:spTree>
    <p:extLst>
      <p:ext uri="{BB962C8B-B14F-4D97-AF65-F5344CB8AC3E}">
        <p14:creationId xmlns:p14="http://schemas.microsoft.com/office/powerpoint/2010/main" val="3882769214"/>
      </p:ext>
    </p:extLst>
  </p:cSld>
  <p:clrMapOvr>
    <a:masterClrMapping/>
  </p:clrMapOvr>
</p:sld>
</file>

<file path=ppt/theme/theme1.xml><?xml version="1.0" encoding="utf-8"?>
<a:theme xmlns:a="http://schemas.openxmlformats.org/drawingml/2006/main" name="1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4ebcef1e91cfe62b94660ebba8eb4552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cc58b206066c8991a38d256a35082960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99061B-ADB9-439A-A7DC-04D5630BC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2407-7cbe-4f37-a29e-557c205093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4D3A30-9E81-4473-9A66-F1988F685C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628015-9B9D-4803-B2C4-3ADA0D7FF9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4508</TotalTime>
  <Words>474</Words>
  <Application>Microsoft Office PowerPoint</Application>
  <PresentationFormat>Custom</PresentationFormat>
  <Paragraphs>50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1_Basis</vt:lpstr>
      <vt:lpstr>BT 205: Cell &amp; Molecular Biology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 601: Analytical Biotechnology</dc:title>
  <dc:creator>ACER</dc:creator>
  <cp:lastModifiedBy>IITG</cp:lastModifiedBy>
  <cp:revision>412</cp:revision>
  <dcterms:created xsi:type="dcterms:W3CDTF">2006-08-16T00:00:00Z</dcterms:created>
  <dcterms:modified xsi:type="dcterms:W3CDTF">2022-11-01T09:57:15Z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