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421" r:id="rId3"/>
    <p:sldId id="422" r:id="rId4"/>
    <p:sldId id="403" r:id="rId5"/>
    <p:sldId id="404" r:id="rId6"/>
    <p:sldId id="409" r:id="rId7"/>
    <p:sldId id="405" r:id="rId8"/>
    <p:sldId id="406" r:id="rId9"/>
    <p:sldId id="407" r:id="rId10"/>
    <p:sldId id="408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02" r:id="rId19"/>
  </p:sldIdLst>
  <p:sldSz cx="12169775" cy="7200900"/>
  <p:notesSz cx="6858000" cy="9144000"/>
  <p:defaultTextStyle>
    <a:defPPr>
      <a:defRPr lang="en-US"/>
    </a:defPPr>
    <a:lvl1pPr marL="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694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389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0084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7789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3473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0168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863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3558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8" autoAdjust="0"/>
    <p:restoredTop sz="94630" autoAdjust="0"/>
  </p:normalViewPr>
  <p:slideViewPr>
    <p:cSldViewPr>
      <p:cViewPr varScale="1">
        <p:scale>
          <a:sx n="83" d="100"/>
          <a:sy n="83" d="100"/>
        </p:scale>
        <p:origin x="-798" y="-78"/>
      </p:cViewPr>
      <p:guideLst>
        <p:guide orient="horz" pos="2268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16A87-F76D-43F7-8BD0-9867F8EAD6C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85800"/>
            <a:ext cx="5794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72CA1-510D-4144-AE2F-09A7AA44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4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1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72CA1-510D-4144-AE2F-09A7AA448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58" y="926495"/>
            <a:ext cx="9948791" cy="307238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5" y="4063118"/>
            <a:ext cx="8751877" cy="1457573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EE247D-7B7E-4C3E-A2A1-1C53783FACB6}" type="datetime1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5" y="392049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4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B27-B01C-4F9D-8921-E88D8ACC1D9D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8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5" y="800100"/>
            <a:ext cx="2319863" cy="5680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6" y="800100"/>
            <a:ext cx="7415957" cy="56807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6B74-2229-4D6C-8928-D6800E2F9D77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67BE-194B-4BB3-9F0C-C4D6660685BF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1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7" y="1232254"/>
            <a:ext cx="9948791" cy="3072384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2" y="4362246"/>
            <a:ext cx="8753111" cy="1431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947-1BF5-408E-AD86-AC84B0FCE7BD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90" y="422142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160269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160270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44E-D361-4730-A34F-6390B036095E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101587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857557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2098984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855288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2C94-0E62-4D89-A32F-45D3D0828BAF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A6C-AAFB-4B9C-A8E7-57ACACD82E62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5DA-6E4D-4207-8E15-A969105E6B1D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2" y="1152144"/>
            <a:ext cx="5202579" cy="4896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1683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8B28-75CD-4527-B3CD-F506723F2C88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123339"/>
            <a:ext cx="6087930" cy="504063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02437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6DDB-BCD7-446C-B129-77F268AE1E9E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40080"/>
            <a:ext cx="9857518" cy="142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8" y="2160270"/>
            <a:ext cx="9854874" cy="424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535022"/>
            <a:ext cx="232482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E7AD9AE4-ADFD-4AC8-81AE-CC9F3B26330E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535022"/>
            <a:ext cx="4709174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4" y="6535022"/>
            <a:ext cx="1703107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57200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31887" y="2457450"/>
            <a:ext cx="10344150" cy="9604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 205: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&amp; Molecular Biology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198687" y="3219450"/>
            <a:ext cx="8153400" cy="1839913"/>
          </a:xfrm>
        </p:spPr>
        <p:txBody>
          <a:bodyPr>
            <a:normAutofit/>
          </a:bodyPr>
          <a:lstStyle/>
          <a:p>
            <a:pPr marL="45720" indent="0" algn="r">
              <a:buNone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-Prof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Siddhartha 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Ghosh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12887" y="3219450"/>
            <a:ext cx="906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10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887" y="476250"/>
            <a:ext cx="11506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FF"/>
                </a:solidFill>
              </a:rPr>
              <a:t>Crick’s adaptor hypothesis</a:t>
            </a:r>
            <a:r>
              <a:rPr lang="en-US" dirty="0"/>
              <a:t>. Today we know that the </a:t>
            </a:r>
            <a:r>
              <a:rPr lang="en-US" dirty="0" smtClean="0"/>
              <a:t>amino acid </a:t>
            </a:r>
            <a:r>
              <a:rPr lang="en-US" dirty="0"/>
              <a:t>is covalently bound at the 3′ end of a </a:t>
            </a:r>
            <a:r>
              <a:rPr lang="en-US" dirty="0" err="1"/>
              <a:t>tRNA</a:t>
            </a:r>
            <a:r>
              <a:rPr lang="en-US" dirty="0"/>
              <a:t> molecule and that a </a:t>
            </a:r>
            <a:r>
              <a:rPr lang="en-US" dirty="0" smtClean="0"/>
              <a:t>specific nucleotide </a:t>
            </a:r>
            <a:r>
              <a:rPr lang="en-US" dirty="0"/>
              <a:t>triplet elsewhere in the </a:t>
            </a:r>
            <a:r>
              <a:rPr lang="en-US" dirty="0" err="1"/>
              <a:t>tRNA</a:t>
            </a:r>
            <a:r>
              <a:rPr lang="en-US" dirty="0"/>
              <a:t> interacts with a particular </a:t>
            </a:r>
            <a:r>
              <a:rPr lang="en-US" dirty="0">
                <a:solidFill>
                  <a:srgbClr val="0000FF"/>
                </a:solidFill>
              </a:rPr>
              <a:t>triplet </a:t>
            </a:r>
            <a:r>
              <a:rPr lang="en-US" dirty="0" smtClean="0">
                <a:solidFill>
                  <a:srgbClr val="0000FF"/>
                </a:solidFill>
              </a:rPr>
              <a:t>codon in </a:t>
            </a:r>
            <a:r>
              <a:rPr lang="en-US" dirty="0">
                <a:solidFill>
                  <a:srgbClr val="0000FF"/>
                </a:solidFill>
              </a:rPr>
              <a:t>mRNA </a:t>
            </a:r>
            <a:r>
              <a:rPr lang="en-US" dirty="0"/>
              <a:t>through hydrogen bonding of complementary bases.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88" y="2076450"/>
            <a:ext cx="9047664" cy="36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11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887" y="400050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A </a:t>
            </a:r>
            <a:r>
              <a:rPr lang="en-US" sz="2400" b="1" dirty="0" smtClean="0">
                <a:solidFill>
                  <a:srgbClr val="0000FF"/>
                </a:solidFill>
              </a:rPr>
              <a:t>key question </a:t>
            </a:r>
            <a:r>
              <a:rPr lang="en-US" sz="2400" b="1" dirty="0">
                <a:solidFill>
                  <a:srgbClr val="0000FF"/>
                </a:solidFill>
              </a:rPr>
              <a:t>remained: </a:t>
            </a:r>
            <a:r>
              <a:rPr lang="en-US" sz="2400" dirty="0">
                <a:solidFill>
                  <a:srgbClr val="0000FF"/>
                </a:solidFill>
              </a:rPr>
              <a:t>what were the three-letter code words for each </a:t>
            </a:r>
            <a:r>
              <a:rPr lang="en-US" sz="2400" dirty="0" smtClean="0">
                <a:solidFill>
                  <a:srgbClr val="0000FF"/>
                </a:solidFill>
              </a:rPr>
              <a:t>amino acid</a:t>
            </a:r>
            <a:r>
              <a:rPr lang="en-US" sz="24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887" y="1085850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0000FF"/>
                </a:solidFill>
              </a:rPr>
              <a:t>In </a:t>
            </a:r>
            <a:r>
              <a:rPr lang="en-US" sz="2400" b="1" dirty="0">
                <a:solidFill>
                  <a:srgbClr val="0000FF"/>
                </a:solidFill>
              </a:rPr>
              <a:t>1961, Marshall Nirenberg and Heinrich </a:t>
            </a:r>
            <a:r>
              <a:rPr lang="en-US" sz="2400" b="1" dirty="0" err="1">
                <a:solidFill>
                  <a:srgbClr val="0000FF"/>
                </a:solidFill>
              </a:rPr>
              <a:t>Matthaei</a:t>
            </a:r>
            <a:r>
              <a:rPr lang="en-US" sz="2400" b="1" dirty="0">
                <a:solidFill>
                  <a:srgbClr val="0000FF"/>
                </a:solidFill>
              </a:rPr>
              <a:t> reported the </a:t>
            </a:r>
            <a:r>
              <a:rPr lang="en-US" sz="2400" b="1" dirty="0" smtClean="0">
                <a:solidFill>
                  <a:srgbClr val="0000FF"/>
                </a:solidFill>
              </a:rPr>
              <a:t>first breakthrough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b="1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They </a:t>
            </a:r>
            <a:r>
              <a:rPr lang="en-US" sz="2400" dirty="0"/>
              <a:t>incubated synthetic </a:t>
            </a:r>
            <a:r>
              <a:rPr lang="en-US" sz="2400" dirty="0" err="1"/>
              <a:t>polyuridylate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poly(U), </a:t>
            </a:r>
            <a:r>
              <a:rPr lang="en-US" sz="2400" dirty="0"/>
              <a:t>with an </a:t>
            </a:r>
            <a:r>
              <a:rPr lang="en-US" sz="2400" i="1" dirty="0" smtClean="0"/>
              <a:t>E. coli </a:t>
            </a:r>
            <a:r>
              <a:rPr lang="en-US" sz="2400" dirty="0"/>
              <a:t>extract, GTP, ATP, and a mixture of the 20 amino acids in 20 </a:t>
            </a:r>
            <a:r>
              <a:rPr lang="en-US" sz="2400" dirty="0" smtClean="0"/>
              <a:t>different tubes</a:t>
            </a:r>
            <a:r>
              <a:rPr lang="en-US" sz="2400" dirty="0"/>
              <a:t>, each tube containing a different </a:t>
            </a:r>
            <a:r>
              <a:rPr lang="en-US" sz="2400" dirty="0">
                <a:solidFill>
                  <a:srgbClr val="0000FF"/>
                </a:solidFill>
              </a:rPr>
              <a:t>radioactively labeled amino acid.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Because poly(U) mRNA is made up of many </a:t>
            </a:r>
            <a:r>
              <a:rPr lang="en-US" sz="2400" dirty="0">
                <a:solidFill>
                  <a:srgbClr val="0000FF"/>
                </a:solidFill>
              </a:rPr>
              <a:t>successive UUU triplets</a:t>
            </a:r>
            <a:r>
              <a:rPr lang="en-US" sz="2400" dirty="0"/>
              <a:t>, </a:t>
            </a:r>
            <a:r>
              <a:rPr lang="en-US" sz="2400" dirty="0" smtClean="0"/>
              <a:t>it should </a:t>
            </a:r>
            <a:r>
              <a:rPr lang="en-US" sz="2400" dirty="0"/>
              <a:t>promote the synthesis of a polypeptide containing only the amino </a:t>
            </a:r>
            <a:r>
              <a:rPr lang="en-US" sz="2400" dirty="0" smtClean="0"/>
              <a:t>acid encoded </a:t>
            </a:r>
            <a:r>
              <a:rPr lang="en-US" sz="2400" dirty="0"/>
              <a:t>by UUU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/>
              <a:t>A radioactive polypeptide was indeed formed in only </a:t>
            </a:r>
            <a:r>
              <a:rPr lang="en-US" sz="2400" dirty="0" smtClean="0"/>
              <a:t>one of </a:t>
            </a:r>
            <a:r>
              <a:rPr lang="en-US" sz="2400" dirty="0"/>
              <a:t>the 20 tubes, the one containing </a:t>
            </a:r>
            <a:r>
              <a:rPr lang="en-US" sz="2400" dirty="0">
                <a:solidFill>
                  <a:srgbClr val="0000FF"/>
                </a:solidFill>
              </a:rPr>
              <a:t>radioactive phenylalanine. 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Nirenberg and </a:t>
            </a:r>
            <a:r>
              <a:rPr lang="en-US" sz="2400" dirty="0" err="1" smtClean="0"/>
              <a:t>Matthaei</a:t>
            </a:r>
            <a:r>
              <a:rPr lang="en-US" sz="2400" dirty="0" smtClean="0"/>
              <a:t> </a:t>
            </a:r>
            <a:r>
              <a:rPr lang="en-US" sz="2400" dirty="0"/>
              <a:t>therefore concluded that the triplet codon</a:t>
            </a:r>
            <a:r>
              <a:rPr lang="en-US" sz="2400" b="1" dirty="0">
                <a:solidFill>
                  <a:srgbClr val="0000FF"/>
                </a:solidFill>
              </a:rPr>
              <a:t> UUU </a:t>
            </a:r>
            <a:r>
              <a:rPr lang="en-US" sz="2400" b="1" dirty="0" smtClean="0">
                <a:solidFill>
                  <a:srgbClr val="0000FF"/>
                </a:solidFill>
              </a:rPr>
              <a:t>encodes phenylalanine</a:t>
            </a:r>
            <a:r>
              <a:rPr lang="en-US" sz="2400" b="1" dirty="0">
                <a:solidFill>
                  <a:srgbClr val="0000FF"/>
                </a:solidFill>
              </a:rPr>
              <a:t>. 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The </a:t>
            </a:r>
            <a:r>
              <a:rPr lang="en-US" sz="2400" dirty="0"/>
              <a:t>same approach soon revealed that </a:t>
            </a:r>
            <a:r>
              <a:rPr lang="en-US" sz="2400" dirty="0" err="1" smtClean="0"/>
              <a:t>polycytidylate</a:t>
            </a:r>
            <a:r>
              <a:rPr lang="en-US" sz="2400" dirty="0" smtClean="0"/>
              <a:t>, poly(C</a:t>
            </a:r>
            <a:r>
              <a:rPr lang="en-US" sz="2400" dirty="0"/>
              <a:t>), encodes a polypeptide containing only </a:t>
            </a:r>
            <a:r>
              <a:rPr lang="en-US" sz="2400" dirty="0">
                <a:solidFill>
                  <a:srgbClr val="0000FF"/>
                </a:solidFill>
              </a:rPr>
              <a:t>proline (</a:t>
            </a:r>
            <a:r>
              <a:rPr lang="en-US" sz="2400" dirty="0" err="1">
                <a:solidFill>
                  <a:srgbClr val="0000FF"/>
                </a:solidFill>
              </a:rPr>
              <a:t>polyproline</a:t>
            </a:r>
            <a:r>
              <a:rPr lang="en-US" sz="2400" dirty="0">
                <a:solidFill>
                  <a:srgbClr val="0000FF"/>
                </a:solidFill>
              </a:rPr>
              <a:t>), </a:t>
            </a:r>
            <a:r>
              <a:rPr lang="en-US" sz="2400" dirty="0" smtClean="0"/>
              <a:t>and </a:t>
            </a:r>
            <a:r>
              <a:rPr lang="en-US" sz="2400" dirty="0" err="1" smtClean="0"/>
              <a:t>polyadenylate</a:t>
            </a:r>
            <a:r>
              <a:rPr lang="en-US" sz="2400" dirty="0"/>
              <a:t>, poly(A), </a:t>
            </a:r>
            <a:r>
              <a:rPr lang="en-US" sz="2400" dirty="0">
                <a:solidFill>
                  <a:srgbClr val="0000FF"/>
                </a:solidFill>
              </a:rPr>
              <a:t>encodes </a:t>
            </a:r>
            <a:r>
              <a:rPr lang="en-US" sz="2400" dirty="0" err="1">
                <a:solidFill>
                  <a:srgbClr val="0000FF"/>
                </a:solidFill>
              </a:rPr>
              <a:t>polylysine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# Exception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/>
              <a:t>Polyguanylate</a:t>
            </a:r>
            <a:r>
              <a:rPr lang="en-US" sz="2400" dirty="0" smtClean="0"/>
              <a:t> </a:t>
            </a:r>
            <a:r>
              <a:rPr lang="en-US" sz="2400" dirty="0"/>
              <a:t>did not </a:t>
            </a:r>
            <a:r>
              <a:rPr lang="en-US" sz="2400" dirty="0" smtClean="0"/>
              <a:t>generate any </a:t>
            </a:r>
            <a:r>
              <a:rPr lang="en-US" sz="2400" dirty="0"/>
              <a:t>polypeptide in this experiment because it spontaneously </a:t>
            </a:r>
            <a:r>
              <a:rPr lang="en-US" sz="2400" dirty="0" smtClean="0"/>
              <a:t>forms </a:t>
            </a:r>
            <a:r>
              <a:rPr lang="en-US" sz="2400" dirty="0" err="1" smtClean="0"/>
              <a:t>tetraplexes</a:t>
            </a:r>
            <a:r>
              <a:rPr lang="en-US" sz="2400" dirty="0" smtClean="0"/>
              <a:t> that </a:t>
            </a:r>
            <a:r>
              <a:rPr lang="en-US" sz="2400" dirty="0"/>
              <a:t>cannot be bound by ribosomes.</a:t>
            </a:r>
          </a:p>
        </p:txBody>
      </p:sp>
    </p:spTree>
    <p:extLst>
      <p:ext uri="{BB962C8B-B14F-4D97-AF65-F5344CB8AC3E}">
        <p14:creationId xmlns:p14="http://schemas.microsoft.com/office/powerpoint/2010/main" val="4740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12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01" y="672209"/>
            <a:ext cx="9209971" cy="58564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92996" y="502563"/>
            <a:ext cx="4631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The triplet, </a:t>
            </a:r>
            <a:r>
              <a:rPr lang="en-US" sz="2400" b="1" dirty="0" smtClean="0">
                <a:solidFill>
                  <a:srgbClr val="0000FF"/>
                </a:solidFill>
              </a:rPr>
              <a:t>non-overlapping </a:t>
            </a:r>
            <a:r>
              <a:rPr lang="en-US" sz="2400" b="1" dirty="0">
                <a:solidFill>
                  <a:srgbClr val="0000FF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363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13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887" y="628650"/>
            <a:ext cx="112776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Early experiments designed </a:t>
            </a:r>
            <a:r>
              <a:rPr lang="en-US" sz="2400" b="1" dirty="0">
                <a:solidFill>
                  <a:srgbClr val="0000FF"/>
                </a:solidFill>
              </a:rPr>
              <a:t>to elucidate the genetic code. 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A </a:t>
            </a:r>
            <a:r>
              <a:rPr lang="en-US" b="1" dirty="0"/>
              <a:t>synthetic RNA containing only </a:t>
            </a:r>
            <a:r>
              <a:rPr lang="en-US" b="1" dirty="0" smtClean="0"/>
              <a:t>A and </a:t>
            </a:r>
            <a:r>
              <a:rPr lang="en-US" b="1" dirty="0"/>
              <a:t>C residues in 5:1 ratio directed polypeptide synthesis, and both </a:t>
            </a:r>
            <a:r>
              <a:rPr lang="en-US" b="1" dirty="0" smtClean="0"/>
              <a:t>the identity </a:t>
            </a:r>
            <a:r>
              <a:rPr lang="en-US" b="1" dirty="0"/>
              <a:t>and the quantity of incorporated amino acids were determined. </a:t>
            </a:r>
            <a:endParaRPr lang="en-US" b="1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Based on </a:t>
            </a:r>
            <a:r>
              <a:rPr lang="en-US" b="1" dirty="0"/>
              <a:t>the relative abundance of A and C residues in the synthetic RNA, </a:t>
            </a:r>
            <a:r>
              <a:rPr lang="en-US" b="1" dirty="0" smtClean="0"/>
              <a:t>and assigning </a:t>
            </a:r>
            <a:r>
              <a:rPr lang="en-US" b="1" dirty="0"/>
              <a:t>the codon AAA (the most likely codon) a frequency of 100, </a:t>
            </a:r>
            <a:r>
              <a:rPr lang="en-US" b="1" dirty="0" smtClean="0"/>
              <a:t>there should </a:t>
            </a:r>
            <a:r>
              <a:rPr lang="en-US" b="1" dirty="0"/>
              <a:t>be three different codons of composition A2 C, each at a </a:t>
            </a:r>
            <a:r>
              <a:rPr lang="en-US" b="1" dirty="0" smtClean="0"/>
              <a:t>relative frequency </a:t>
            </a:r>
            <a:r>
              <a:rPr lang="en-US" b="1" dirty="0"/>
              <a:t>of 20; three of composition AC2 , each at a relative frequency </a:t>
            </a:r>
            <a:r>
              <a:rPr lang="en-US" b="1" dirty="0" smtClean="0"/>
              <a:t>of 4.0</a:t>
            </a:r>
            <a:r>
              <a:rPr lang="en-US" b="1" dirty="0"/>
              <a:t>; and CCC at a relative frequency of 0.8. </a:t>
            </a:r>
            <a:endParaRPr lang="en-US" b="1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The </a:t>
            </a:r>
            <a:r>
              <a:rPr lang="en-US" b="1" dirty="0"/>
              <a:t>CCC assignment was </a:t>
            </a:r>
            <a:r>
              <a:rPr lang="en-US" b="1" dirty="0" smtClean="0"/>
              <a:t>based on </a:t>
            </a:r>
            <a:r>
              <a:rPr lang="en-US" b="1" dirty="0"/>
              <a:t>information derived </a:t>
            </a:r>
            <a:r>
              <a:rPr lang="en-US" b="1" dirty="0" smtClean="0"/>
              <a:t>with </a:t>
            </a:r>
            <a:r>
              <a:rPr lang="en-US" b="1" dirty="0"/>
              <a:t>poly (C). Where two </a:t>
            </a:r>
            <a:r>
              <a:rPr lang="en-US" b="1" dirty="0" smtClean="0"/>
              <a:t>tentative codon </a:t>
            </a:r>
            <a:r>
              <a:rPr lang="en-US" b="1" dirty="0"/>
              <a:t>assignments are made, both are proposed to code for the same </a:t>
            </a:r>
            <a:r>
              <a:rPr lang="en-US" b="1" dirty="0" smtClean="0"/>
              <a:t>amino acid. These </a:t>
            </a:r>
            <a:r>
              <a:rPr lang="en-US" b="1" dirty="0"/>
              <a:t>designations of nucleotide composition contain no information </a:t>
            </a:r>
            <a:r>
              <a:rPr lang="en-US" b="1" dirty="0" smtClean="0"/>
              <a:t>on nucleotide </a:t>
            </a:r>
            <a:r>
              <a:rPr lang="en-US" b="1" dirty="0"/>
              <a:t>sequence (except, of course, AAA and CCC).</a:t>
            </a:r>
          </a:p>
        </p:txBody>
      </p:sp>
    </p:spTree>
    <p:extLst>
      <p:ext uri="{BB962C8B-B14F-4D97-AF65-F5344CB8AC3E}">
        <p14:creationId xmlns:p14="http://schemas.microsoft.com/office/powerpoint/2010/main" val="12850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14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5" y="1346474"/>
            <a:ext cx="10246591" cy="51493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486" y="476250"/>
            <a:ext cx="10779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Incorporation of Amino Acids </a:t>
            </a:r>
            <a:r>
              <a:rPr lang="en-US" sz="2400" b="1" dirty="0" smtClean="0">
                <a:solidFill>
                  <a:srgbClr val="0000FF"/>
                </a:solidFill>
              </a:rPr>
              <a:t>into Polypeptides </a:t>
            </a:r>
            <a:r>
              <a:rPr lang="en-US" sz="2400" b="1" dirty="0">
                <a:solidFill>
                  <a:srgbClr val="0000FF"/>
                </a:solidFill>
              </a:rPr>
              <a:t>in Response to </a:t>
            </a:r>
            <a:r>
              <a:rPr lang="en-US" sz="2400" b="1" dirty="0" smtClean="0">
                <a:solidFill>
                  <a:srgbClr val="0000FF"/>
                </a:solidFill>
              </a:rPr>
              <a:t>Random Polymers </a:t>
            </a:r>
            <a:r>
              <a:rPr lang="en-US" sz="2400" b="1" dirty="0">
                <a:solidFill>
                  <a:srgbClr val="0000FF"/>
                </a:solidFill>
              </a:rPr>
              <a:t>of RNA</a:t>
            </a:r>
          </a:p>
        </p:txBody>
      </p:sp>
    </p:spTree>
    <p:extLst>
      <p:ext uri="{BB962C8B-B14F-4D97-AF65-F5344CB8AC3E}">
        <p14:creationId xmlns:p14="http://schemas.microsoft.com/office/powerpoint/2010/main" val="69844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15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6" y="736949"/>
            <a:ext cx="10445941" cy="57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16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887" y="704850"/>
            <a:ext cx="115824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At about this time, a complementary approach was provided by </a:t>
            </a:r>
            <a:r>
              <a:rPr lang="en-US" b="1" dirty="0" smtClean="0">
                <a:solidFill>
                  <a:srgbClr val="0000FF"/>
                </a:solidFill>
              </a:rPr>
              <a:t>H. </a:t>
            </a:r>
            <a:r>
              <a:rPr lang="en-US" b="1" dirty="0" err="1" smtClean="0">
                <a:solidFill>
                  <a:srgbClr val="0000FF"/>
                </a:solidFill>
              </a:rPr>
              <a:t>Gobind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Khorana</a:t>
            </a:r>
            <a:r>
              <a:rPr lang="en-US" dirty="0"/>
              <a:t>, who </a:t>
            </a:r>
            <a:r>
              <a:rPr lang="en-US" dirty="0">
                <a:solidFill>
                  <a:srgbClr val="0000FF"/>
                </a:solidFill>
              </a:rPr>
              <a:t>developed chemical methods to </a:t>
            </a:r>
            <a:r>
              <a:rPr lang="en-US" dirty="0" smtClean="0">
                <a:solidFill>
                  <a:srgbClr val="0000FF"/>
                </a:solidFill>
              </a:rPr>
              <a:t>synthesize </a:t>
            </a:r>
            <a:r>
              <a:rPr lang="en-US" dirty="0" err="1" smtClean="0">
                <a:solidFill>
                  <a:srgbClr val="0000FF"/>
                </a:solidFill>
              </a:rPr>
              <a:t>polyribonucleotides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with defined, repeating sequences of two to four </a:t>
            </a:r>
            <a:r>
              <a:rPr lang="en-US" dirty="0" smtClean="0">
                <a:solidFill>
                  <a:srgbClr val="0000FF"/>
                </a:solidFill>
              </a:rPr>
              <a:t>bases.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polypeptides produced by these mRNAs had one or a few amino acids </a:t>
            </a:r>
            <a:r>
              <a:rPr lang="en-US" dirty="0" smtClean="0"/>
              <a:t>in repeating </a:t>
            </a:r>
            <a:r>
              <a:rPr lang="en-US" dirty="0"/>
              <a:t>patterns. 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These </a:t>
            </a:r>
            <a:r>
              <a:rPr lang="en-US" dirty="0"/>
              <a:t>patterns, when combined with information from </a:t>
            </a:r>
            <a:r>
              <a:rPr lang="en-US" dirty="0" smtClean="0"/>
              <a:t>the random </a:t>
            </a:r>
            <a:r>
              <a:rPr lang="en-US" dirty="0"/>
              <a:t>polymers used by Nirenberg and colleagues, permitted </a:t>
            </a:r>
            <a:r>
              <a:rPr lang="en-US" dirty="0" smtClean="0"/>
              <a:t>unambiguous codon </a:t>
            </a:r>
            <a:r>
              <a:rPr lang="en-US" dirty="0"/>
              <a:t>assignments. 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copolymer (AC)n, for example, has alternating </a:t>
            </a:r>
            <a:r>
              <a:rPr lang="en-US" dirty="0" smtClean="0"/>
              <a:t>ACA and </a:t>
            </a:r>
            <a:r>
              <a:rPr lang="en-US" dirty="0"/>
              <a:t>CAC codons: </a:t>
            </a:r>
            <a:r>
              <a:rPr lang="en-US" dirty="0">
                <a:solidFill>
                  <a:srgbClr val="0000FF"/>
                </a:solidFill>
              </a:rPr>
              <a:t>ACACACACACACACA.</a:t>
            </a:r>
            <a:r>
              <a:rPr lang="en-US" dirty="0"/>
              <a:t> The polypeptide synthesized </a:t>
            </a:r>
            <a:r>
              <a:rPr lang="en-US" dirty="0" smtClean="0"/>
              <a:t>on this </a:t>
            </a:r>
            <a:r>
              <a:rPr lang="en-US" dirty="0"/>
              <a:t>messenger contained equal amounts of threonine and histidine. 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Given that </a:t>
            </a:r>
            <a:r>
              <a:rPr lang="en-US" dirty="0"/>
              <a:t>a histidine codon has one A and two </a:t>
            </a:r>
            <a:r>
              <a:rPr lang="en-US" dirty="0" smtClean="0"/>
              <a:t>Cs, CAC </a:t>
            </a:r>
            <a:r>
              <a:rPr lang="en-US" dirty="0"/>
              <a:t>must code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0000FF"/>
                </a:solidFill>
              </a:rPr>
              <a:t> histidine </a:t>
            </a:r>
            <a:r>
              <a:rPr lang="en-US" dirty="0"/>
              <a:t>and ACA for </a:t>
            </a:r>
            <a:r>
              <a:rPr lang="en-US" dirty="0">
                <a:solidFill>
                  <a:srgbClr val="0000FF"/>
                </a:solidFill>
              </a:rPr>
              <a:t>threonine.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7487" y="323850"/>
            <a:ext cx="440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Discovery of </a:t>
            </a:r>
            <a:r>
              <a:rPr lang="en-US" sz="2400" b="1" dirty="0">
                <a:solidFill>
                  <a:srgbClr val="0000FF"/>
                </a:solidFill>
              </a:rPr>
              <a:t>H. </a:t>
            </a:r>
            <a:r>
              <a:rPr lang="en-US" sz="2400" b="1" dirty="0" err="1">
                <a:solidFill>
                  <a:srgbClr val="0000FF"/>
                </a:solidFill>
              </a:rPr>
              <a:t>Gobind</a:t>
            </a:r>
            <a:r>
              <a:rPr lang="en-US" sz="2400" b="1" dirty="0">
                <a:solidFill>
                  <a:srgbClr val="0000FF"/>
                </a:solidFill>
              </a:rPr>
              <a:t> Khorana</a:t>
            </a:r>
            <a:endParaRPr lang="en-IN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9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17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683" y="476250"/>
            <a:ext cx="5531803" cy="64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3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087" y="2431098"/>
            <a:ext cx="1034415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03687" y="31432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18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7" y="552450"/>
            <a:ext cx="6158340" cy="63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37087" y="247650"/>
            <a:ext cx="2025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20 Amino Acids</a:t>
            </a:r>
            <a:endParaRPr lang="en-I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3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087" y="1145203"/>
            <a:ext cx="11277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In </a:t>
            </a:r>
            <a:r>
              <a:rPr lang="en-US" sz="2400" dirty="0"/>
              <a:t>1806, French chemists Louis-Nicolas </a:t>
            </a:r>
            <a:r>
              <a:rPr lang="en-US" sz="2400" dirty="0" err="1"/>
              <a:t>Vauquelin</a:t>
            </a:r>
            <a:r>
              <a:rPr lang="en-US" sz="2400" dirty="0"/>
              <a:t> and Pierre Jean </a:t>
            </a:r>
            <a:r>
              <a:rPr lang="en-US" sz="2400" dirty="0" err="1"/>
              <a:t>Robiquet</a:t>
            </a:r>
            <a:r>
              <a:rPr lang="en-US" sz="2400" dirty="0"/>
              <a:t> isolated a compound from asparagus that was subsequently named </a:t>
            </a:r>
            <a:r>
              <a:rPr lang="en-US" sz="2400" dirty="0">
                <a:solidFill>
                  <a:srgbClr val="0000FF"/>
                </a:solidFill>
              </a:rPr>
              <a:t>asparagine</a:t>
            </a:r>
            <a:r>
              <a:rPr lang="en-US" sz="2400" dirty="0"/>
              <a:t>, the first amino acid to be </a:t>
            </a:r>
            <a:r>
              <a:rPr lang="en-US" sz="2400" dirty="0" smtClean="0"/>
              <a:t>discovered.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err="1" smtClean="0"/>
              <a:t>Cystine</a:t>
            </a:r>
            <a:r>
              <a:rPr lang="en-US" sz="2400" dirty="0" smtClean="0"/>
              <a:t> </a:t>
            </a:r>
            <a:r>
              <a:rPr lang="en-US" sz="2400" dirty="0"/>
              <a:t>was discovered in </a:t>
            </a:r>
            <a:r>
              <a:rPr lang="en-US" sz="2400" dirty="0" smtClean="0"/>
              <a:t>1810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Glycine </a:t>
            </a:r>
            <a:r>
              <a:rPr lang="en-US" sz="2400" dirty="0"/>
              <a:t>and </a:t>
            </a:r>
            <a:r>
              <a:rPr lang="en-US" sz="2400" dirty="0" err="1"/>
              <a:t>leucine</a:t>
            </a:r>
            <a:r>
              <a:rPr lang="en-US" sz="2400" dirty="0"/>
              <a:t> were discovered in </a:t>
            </a:r>
            <a:r>
              <a:rPr lang="en-US" sz="2400" dirty="0" smtClean="0"/>
              <a:t>1820.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last of the 20 common amino acids to be discovered was </a:t>
            </a:r>
            <a:r>
              <a:rPr lang="en-US" sz="2400" b="1" dirty="0">
                <a:solidFill>
                  <a:srgbClr val="0000FF"/>
                </a:solidFill>
              </a:rPr>
              <a:t>threonine</a:t>
            </a:r>
            <a:r>
              <a:rPr lang="en-US" sz="2400" dirty="0"/>
              <a:t> in 1935 by William Cumming Rose, who also determined the essential amino acids and established the minimum daily requirements of all amino acids for optimal growth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Proteins </a:t>
            </a:r>
            <a:r>
              <a:rPr lang="en-US" sz="2400" dirty="0"/>
              <a:t>were found to yield amino acids after enzymatic digestion or acid hydrolysis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In 1902, Emil Fischer and Franz </a:t>
            </a:r>
            <a:r>
              <a:rPr lang="en-US" sz="2400" dirty="0" err="1"/>
              <a:t>Hofmeister</a:t>
            </a:r>
            <a:r>
              <a:rPr lang="en-US" sz="2400" dirty="0"/>
              <a:t> independently proposed that proteins are formed from many amino acids, whereby bonds are formed between the amino group of one amino acid with the carboxyl group of another, resulting in a linear structure that Fischer termed </a:t>
            </a:r>
            <a:r>
              <a:rPr lang="en-US" sz="2400" dirty="0">
                <a:solidFill>
                  <a:srgbClr val="0000FF"/>
                </a:solidFill>
              </a:rPr>
              <a:t>"</a:t>
            </a:r>
            <a:r>
              <a:rPr lang="en-US" sz="2400" dirty="0" smtClean="0">
                <a:solidFill>
                  <a:srgbClr val="0000FF"/>
                </a:solidFill>
              </a:rPr>
              <a:t>peptide".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4687" y="47625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Amino acids</a:t>
            </a:r>
            <a:endParaRPr lang="en-I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4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794" y="2609850"/>
            <a:ext cx="1036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A polypeptide of 100 residues is synthesized in </a:t>
            </a:r>
            <a:r>
              <a:rPr lang="en-US" sz="2800" dirty="0" smtClean="0"/>
              <a:t>an Escherichia </a:t>
            </a:r>
            <a:r>
              <a:rPr lang="en-US" sz="2800" dirty="0"/>
              <a:t>coli cell (at 37 °C) in about 5 seconds.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Synthesis </a:t>
            </a:r>
            <a:r>
              <a:rPr lang="en-US" sz="2800" dirty="0"/>
              <a:t>of </a:t>
            </a:r>
            <a:r>
              <a:rPr lang="en-US" sz="2800" dirty="0" smtClean="0"/>
              <a:t>the thousands </a:t>
            </a:r>
            <a:r>
              <a:rPr lang="en-US" sz="2800" dirty="0"/>
              <a:t>of different proteins in a cell is tightly regulated, so that </a:t>
            </a:r>
            <a:r>
              <a:rPr lang="en-US" sz="2800" dirty="0" smtClean="0"/>
              <a:t>just enough </a:t>
            </a:r>
            <a:r>
              <a:rPr lang="en-US" sz="2800" dirty="0"/>
              <a:t>copies are made to match the current metabolic circumstances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4087" y="1314450"/>
            <a:ext cx="3647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9900"/>
                </a:solidFill>
              </a:rPr>
              <a:t>Origin of Genetic Code</a:t>
            </a:r>
            <a:endParaRPr lang="en-IN" sz="28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9487" y="426363"/>
            <a:ext cx="3074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The </a:t>
            </a:r>
            <a:r>
              <a:rPr lang="en-US" sz="2400" b="1" dirty="0" smtClean="0">
                <a:solidFill>
                  <a:srgbClr val="0000FF"/>
                </a:solidFill>
              </a:rPr>
              <a:t>First key Advance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487" y="781050"/>
            <a:ext cx="112776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First, in the early </a:t>
            </a:r>
            <a:r>
              <a:rPr lang="en-US" dirty="0">
                <a:solidFill>
                  <a:srgbClr val="0000FF"/>
                </a:solidFill>
              </a:rPr>
              <a:t>1950s, Paul </a:t>
            </a:r>
            <a:r>
              <a:rPr lang="en-US" dirty="0" err="1">
                <a:solidFill>
                  <a:srgbClr val="0000FF"/>
                </a:solidFill>
              </a:rPr>
              <a:t>Zamecnik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his </a:t>
            </a:r>
            <a:r>
              <a:rPr lang="en-US" dirty="0" smtClean="0"/>
              <a:t>colleagues designed </a:t>
            </a:r>
            <a:r>
              <a:rPr lang="en-US" dirty="0"/>
              <a:t>a set of experiments to investigate where in the cell proteins </a:t>
            </a:r>
            <a:r>
              <a:rPr lang="en-US" dirty="0" smtClean="0"/>
              <a:t>are synthesized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They </a:t>
            </a:r>
            <a:r>
              <a:rPr lang="en-US" dirty="0"/>
              <a:t>injected radioactive amino acids into rats and, at </a:t>
            </a:r>
            <a:r>
              <a:rPr lang="en-US" dirty="0" smtClean="0"/>
              <a:t>different time </a:t>
            </a:r>
            <a:r>
              <a:rPr lang="en-US" dirty="0"/>
              <a:t>intervals after the injection, removed the liver, homogenized </a:t>
            </a:r>
            <a:r>
              <a:rPr lang="en-US" dirty="0" smtClean="0"/>
              <a:t>it, fractionated </a:t>
            </a:r>
            <a:r>
              <a:rPr lang="en-US" dirty="0"/>
              <a:t>the homogenate by </a:t>
            </a:r>
            <a:r>
              <a:rPr lang="en-US" dirty="0" smtClean="0"/>
              <a:t>centrifugation, and </a:t>
            </a:r>
            <a:r>
              <a:rPr lang="en-US" dirty="0"/>
              <a:t>examined the </a:t>
            </a:r>
            <a:r>
              <a:rPr lang="en-US" dirty="0" smtClean="0">
                <a:solidFill>
                  <a:srgbClr val="0000FF"/>
                </a:solidFill>
              </a:rPr>
              <a:t>subcellular fractions </a:t>
            </a:r>
            <a:r>
              <a:rPr lang="en-US" dirty="0">
                <a:solidFill>
                  <a:srgbClr val="0000FF"/>
                </a:solidFill>
              </a:rPr>
              <a:t>for the presence of radioactive protein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When </a:t>
            </a:r>
            <a:r>
              <a:rPr lang="en-US" dirty="0"/>
              <a:t>hours or days </a:t>
            </a:r>
            <a:r>
              <a:rPr lang="en-US" dirty="0" smtClean="0"/>
              <a:t>were allowed </a:t>
            </a:r>
            <a:r>
              <a:rPr lang="en-US" dirty="0"/>
              <a:t>to elapse after injection of the labeled amino acids, all the </a:t>
            </a:r>
            <a:r>
              <a:rPr lang="en-US" dirty="0" smtClean="0"/>
              <a:t>subcellular fractions </a:t>
            </a:r>
            <a:r>
              <a:rPr lang="en-US" dirty="0"/>
              <a:t>contained labeled proteins. 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However</a:t>
            </a:r>
            <a:r>
              <a:rPr lang="en-US" dirty="0"/>
              <a:t>, when only minutes </a:t>
            </a:r>
            <a:r>
              <a:rPr lang="en-US" dirty="0" smtClean="0"/>
              <a:t>had elapsed</a:t>
            </a:r>
            <a:r>
              <a:rPr lang="en-US" dirty="0"/>
              <a:t>, labeled protein appeared only in a fraction </a:t>
            </a:r>
            <a:r>
              <a:rPr lang="en-US" dirty="0">
                <a:solidFill>
                  <a:srgbClr val="0000FF"/>
                </a:solidFill>
              </a:rPr>
              <a:t>containing </a:t>
            </a:r>
            <a:r>
              <a:rPr lang="en-US" dirty="0" smtClean="0">
                <a:solidFill>
                  <a:srgbClr val="0000FF"/>
                </a:solidFill>
              </a:rPr>
              <a:t>small ribonucleoprotein </a:t>
            </a:r>
            <a:r>
              <a:rPr lang="en-US" dirty="0">
                <a:solidFill>
                  <a:srgbClr val="0000FF"/>
                </a:solidFill>
              </a:rPr>
              <a:t>particles. </a:t>
            </a:r>
            <a:endParaRPr lang="en-US" dirty="0" smtClean="0">
              <a:solidFill>
                <a:srgbClr val="0000FF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These </a:t>
            </a:r>
            <a:r>
              <a:rPr lang="en-US" dirty="0"/>
              <a:t>particles, visible in animal tissues </a:t>
            </a:r>
            <a:r>
              <a:rPr lang="en-US" dirty="0" smtClean="0"/>
              <a:t>by electron </a:t>
            </a:r>
            <a:r>
              <a:rPr lang="en-US" dirty="0"/>
              <a:t>microscopy, were therefore identified as the site of protein </a:t>
            </a:r>
            <a:r>
              <a:rPr lang="en-US" dirty="0" smtClean="0">
                <a:solidFill>
                  <a:srgbClr val="0000FF"/>
                </a:solidFill>
              </a:rPr>
              <a:t>synthesis from </a:t>
            </a:r>
            <a:r>
              <a:rPr lang="en-US" dirty="0">
                <a:solidFill>
                  <a:srgbClr val="0000FF"/>
                </a:solidFill>
              </a:rPr>
              <a:t>amino acids, and later were named ribosomes</a:t>
            </a:r>
          </a:p>
        </p:txBody>
      </p:sp>
    </p:spTree>
    <p:extLst>
      <p:ext uri="{BB962C8B-B14F-4D97-AF65-F5344CB8AC3E}">
        <p14:creationId xmlns:p14="http://schemas.microsoft.com/office/powerpoint/2010/main" val="37373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6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87" y="1650585"/>
            <a:ext cx="4419600" cy="50942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287" y="323850"/>
            <a:ext cx="1135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Ribosomes and endoplasmic </a:t>
            </a:r>
            <a:r>
              <a:rPr lang="en-US" sz="2400" b="1" dirty="0" smtClean="0">
                <a:solidFill>
                  <a:srgbClr val="0000FF"/>
                </a:solidFill>
              </a:rPr>
              <a:t>reticulum </a:t>
            </a:r>
          </a:p>
          <a:p>
            <a:r>
              <a:rPr lang="en-US" sz="2400" dirty="0" smtClean="0"/>
              <a:t>Electron micrograph and </a:t>
            </a:r>
            <a:r>
              <a:rPr lang="en-US" sz="2400" dirty="0"/>
              <a:t>schematic drawing of a portion of a pancreatic cell, showing </a:t>
            </a:r>
            <a:r>
              <a:rPr lang="en-US" sz="2400" dirty="0" smtClean="0"/>
              <a:t>ribosomes attached </a:t>
            </a:r>
            <a:r>
              <a:rPr lang="en-US" sz="2400" dirty="0"/>
              <a:t>to the outer (cytosolic) face of the endoplasmic reticulum (ER).</a:t>
            </a:r>
          </a:p>
        </p:txBody>
      </p:sp>
    </p:spTree>
    <p:extLst>
      <p:ext uri="{BB962C8B-B14F-4D97-AF65-F5344CB8AC3E}">
        <p14:creationId xmlns:p14="http://schemas.microsoft.com/office/powerpoint/2010/main" val="10230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7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287" y="1353681"/>
            <a:ext cx="11125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FF"/>
                </a:solidFill>
              </a:rPr>
              <a:t>The second key advance </a:t>
            </a:r>
            <a:r>
              <a:rPr lang="en-US" dirty="0"/>
              <a:t>was made by </a:t>
            </a:r>
            <a:r>
              <a:rPr lang="en-US" dirty="0" err="1">
                <a:solidFill>
                  <a:srgbClr val="0000FF"/>
                </a:solidFill>
              </a:rPr>
              <a:t>Mahlon</a:t>
            </a:r>
            <a:r>
              <a:rPr lang="en-US" dirty="0">
                <a:solidFill>
                  <a:srgbClr val="0000FF"/>
                </a:solidFill>
              </a:rPr>
              <a:t> Hoagland and </a:t>
            </a:r>
            <a:r>
              <a:rPr lang="en-US" dirty="0" err="1" smtClean="0">
                <a:solidFill>
                  <a:srgbClr val="0000FF"/>
                </a:solidFill>
              </a:rPr>
              <a:t>Zamecnik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when </a:t>
            </a:r>
            <a:r>
              <a:rPr lang="en-US" dirty="0"/>
              <a:t>they found </a:t>
            </a:r>
            <a:r>
              <a:rPr lang="en-US" dirty="0">
                <a:solidFill>
                  <a:srgbClr val="0000FF"/>
                </a:solidFill>
              </a:rPr>
              <a:t>that amino acids were “activated” for protein </a:t>
            </a:r>
            <a:r>
              <a:rPr lang="en-US" dirty="0" smtClean="0">
                <a:solidFill>
                  <a:srgbClr val="0000FF"/>
                </a:solidFill>
              </a:rPr>
              <a:t>synthesis when </a:t>
            </a:r>
            <a:r>
              <a:rPr lang="en-US" dirty="0">
                <a:solidFill>
                  <a:srgbClr val="0000FF"/>
                </a:solidFill>
              </a:rPr>
              <a:t>incubated with ATP </a:t>
            </a:r>
            <a:r>
              <a:rPr lang="en-US" dirty="0"/>
              <a:t>and </a:t>
            </a:r>
            <a:r>
              <a:rPr lang="en-US" dirty="0" smtClean="0"/>
              <a:t>the cytosolic </a:t>
            </a:r>
            <a:r>
              <a:rPr lang="en-US" dirty="0"/>
              <a:t>fraction of liver cells. 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The amino acids </a:t>
            </a:r>
            <a:r>
              <a:rPr lang="en-US" dirty="0"/>
              <a:t>became attached to a heat-stable soluble RNA of the type that had </a:t>
            </a:r>
            <a:r>
              <a:rPr lang="en-US" dirty="0" smtClean="0"/>
              <a:t>been discovered </a:t>
            </a:r>
            <a:r>
              <a:rPr lang="en-US" dirty="0"/>
              <a:t>and characterized </a:t>
            </a:r>
            <a:r>
              <a:rPr lang="en-US" dirty="0">
                <a:solidFill>
                  <a:srgbClr val="0000FF"/>
                </a:solidFill>
              </a:rPr>
              <a:t>by Robert Holley,</a:t>
            </a:r>
            <a:r>
              <a:rPr lang="en-US" dirty="0"/>
              <a:t> and later called transfer </a:t>
            </a:r>
            <a:r>
              <a:rPr lang="en-US" dirty="0" smtClean="0"/>
              <a:t>RNA (</a:t>
            </a:r>
            <a:r>
              <a:rPr lang="en-US" dirty="0" err="1" smtClean="0"/>
              <a:t>tRNA</a:t>
            </a:r>
            <a:r>
              <a:rPr lang="en-US" dirty="0"/>
              <a:t>), to form </a:t>
            </a:r>
            <a:r>
              <a:rPr lang="en-US" dirty="0">
                <a:solidFill>
                  <a:srgbClr val="0000FF"/>
                </a:solidFill>
              </a:rPr>
              <a:t>aminoacyl-</a:t>
            </a:r>
            <a:r>
              <a:rPr lang="en-US" dirty="0" err="1">
                <a:solidFill>
                  <a:srgbClr val="0000FF"/>
                </a:solidFill>
              </a:rPr>
              <a:t>tRNAs</a:t>
            </a:r>
            <a:r>
              <a:rPr lang="en-US" dirty="0">
                <a:solidFill>
                  <a:srgbClr val="0000FF"/>
                </a:solidFill>
              </a:rPr>
              <a:t>. </a:t>
            </a:r>
            <a:endParaRPr lang="en-US" dirty="0" smtClean="0">
              <a:solidFill>
                <a:srgbClr val="0000FF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enzymes that catalyze this </a:t>
            </a:r>
            <a:r>
              <a:rPr lang="en-US" dirty="0" smtClean="0"/>
              <a:t>process are </a:t>
            </a: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aminoacyl-</a:t>
            </a:r>
            <a:r>
              <a:rPr lang="en-US" dirty="0" err="1">
                <a:solidFill>
                  <a:srgbClr val="0000FF"/>
                </a:solidFill>
              </a:rPr>
              <a:t>tRNA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synthetases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7487" y="781050"/>
            <a:ext cx="411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00FF"/>
                </a:solidFill>
              </a:rPr>
              <a:t>The </a:t>
            </a:r>
            <a:r>
              <a:rPr lang="en-IN" sz="2800" b="1" dirty="0" smtClean="0">
                <a:solidFill>
                  <a:srgbClr val="0000FF"/>
                </a:solidFill>
              </a:rPr>
              <a:t>Second Key Advance </a:t>
            </a:r>
            <a:endParaRPr lang="en-I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8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687" y="1231821"/>
            <a:ext cx="1141888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FF"/>
                </a:solidFill>
              </a:rPr>
              <a:t>The third advance resulted from Francis Crick’s reasoning </a:t>
            </a:r>
            <a:r>
              <a:rPr lang="en-US" dirty="0"/>
              <a:t>on how </a:t>
            </a:r>
            <a:r>
              <a:rPr lang="en-US" dirty="0" smtClean="0"/>
              <a:t>the genetic </a:t>
            </a:r>
            <a:r>
              <a:rPr lang="en-US" dirty="0"/>
              <a:t>information encoded in the </a:t>
            </a:r>
            <a:r>
              <a:rPr lang="en-US" dirty="0">
                <a:solidFill>
                  <a:srgbClr val="0000FF"/>
                </a:solidFill>
              </a:rPr>
              <a:t>4-letter language </a:t>
            </a:r>
            <a:r>
              <a:rPr lang="en-US" dirty="0"/>
              <a:t>of nucleic acids could </a:t>
            </a:r>
            <a:r>
              <a:rPr lang="en-US" dirty="0" smtClean="0"/>
              <a:t>be translated </a:t>
            </a:r>
            <a:r>
              <a:rPr lang="en-US" dirty="0"/>
              <a:t>into the </a:t>
            </a:r>
            <a:r>
              <a:rPr lang="en-US" dirty="0">
                <a:solidFill>
                  <a:srgbClr val="0000FF"/>
                </a:solidFill>
              </a:rPr>
              <a:t>20-lette</a:t>
            </a:r>
            <a:r>
              <a:rPr lang="en-US" dirty="0"/>
              <a:t>r language of proteins. 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</a:rPr>
              <a:t>small nucleic </a:t>
            </a:r>
            <a:r>
              <a:rPr lang="en-US" dirty="0" smtClean="0">
                <a:solidFill>
                  <a:srgbClr val="0000FF"/>
                </a:solidFill>
              </a:rPr>
              <a:t>acid (perhaps </a:t>
            </a:r>
            <a:r>
              <a:rPr lang="en-US" dirty="0">
                <a:solidFill>
                  <a:srgbClr val="0000FF"/>
                </a:solidFill>
              </a:rPr>
              <a:t>an RNA) could serve the role of an adaptor</a:t>
            </a:r>
            <a:r>
              <a:rPr lang="en-US" dirty="0"/>
              <a:t>, with one part of </a:t>
            </a:r>
            <a:r>
              <a:rPr lang="en-US" dirty="0" smtClean="0"/>
              <a:t>the adaptor </a:t>
            </a:r>
            <a:r>
              <a:rPr lang="en-US" dirty="0"/>
              <a:t>molecule binding a specific amino acid and another part </a:t>
            </a:r>
            <a:r>
              <a:rPr lang="en-US" dirty="0" smtClean="0"/>
              <a:t>recognizing the </a:t>
            </a:r>
            <a:r>
              <a:rPr lang="en-US" dirty="0"/>
              <a:t>nucleotide sequence encoding that amino acid in an </a:t>
            </a:r>
            <a:r>
              <a:rPr lang="en-US" dirty="0" smtClean="0"/>
              <a:t>mRNA. This </a:t>
            </a:r>
            <a:r>
              <a:rPr lang="en-US" dirty="0"/>
              <a:t>idea was soon verified. 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 err="1">
                <a:solidFill>
                  <a:srgbClr val="0000FF"/>
                </a:solidFill>
              </a:rPr>
              <a:t>tRNA</a:t>
            </a:r>
            <a:r>
              <a:rPr lang="en-US" dirty="0">
                <a:solidFill>
                  <a:srgbClr val="0000FF"/>
                </a:solidFill>
              </a:rPr>
              <a:t> adaptor</a:t>
            </a:r>
            <a:r>
              <a:rPr lang="en-US" dirty="0"/>
              <a:t>, the same molecule </a:t>
            </a:r>
            <a:r>
              <a:rPr lang="en-US" dirty="0" smtClean="0"/>
              <a:t>that activates </a:t>
            </a:r>
            <a:r>
              <a:rPr lang="en-US" dirty="0"/>
              <a:t>the amino acid for peptide bond formation, also “translates” </a:t>
            </a:r>
            <a:r>
              <a:rPr lang="en-US" dirty="0" smtClean="0"/>
              <a:t>the nucleotide </a:t>
            </a:r>
            <a:r>
              <a:rPr lang="en-US" dirty="0"/>
              <a:t>sequence of an mRNA into the amino acid sequence of </a:t>
            </a:r>
            <a:r>
              <a:rPr lang="en-US" dirty="0" smtClean="0"/>
              <a:t>a polypeptide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overall process of mRNA-guided protein synthesis is </a:t>
            </a:r>
            <a:r>
              <a:rPr lang="en-US" dirty="0" smtClean="0"/>
              <a:t>often referred </a:t>
            </a:r>
            <a:r>
              <a:rPr lang="en-US" dirty="0"/>
              <a:t>to simply as </a:t>
            </a:r>
            <a:r>
              <a:rPr lang="en-US" dirty="0">
                <a:solidFill>
                  <a:srgbClr val="0000FF"/>
                </a:solidFill>
              </a:rPr>
              <a:t>translation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487" y="552450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00FF"/>
                </a:solidFill>
              </a:rPr>
              <a:t>The </a:t>
            </a:r>
            <a:r>
              <a:rPr lang="en-IN" sz="2800" b="1" dirty="0" smtClean="0">
                <a:solidFill>
                  <a:srgbClr val="0000FF"/>
                </a:solidFill>
              </a:rPr>
              <a:t>Third Key Advance </a:t>
            </a:r>
            <a:endParaRPr lang="en-I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9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3287" y="476250"/>
            <a:ext cx="1021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The Genetic Code Was Cracked Using Artificial </a:t>
            </a:r>
            <a:r>
              <a:rPr lang="en-US" sz="2400" b="1" dirty="0" smtClean="0">
                <a:solidFill>
                  <a:srgbClr val="0000FF"/>
                </a:solidFill>
              </a:rPr>
              <a:t>mRNA Templates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9887" y="937915"/>
            <a:ext cx="11430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By the 1960s, it was apparent that at least </a:t>
            </a:r>
            <a:r>
              <a:rPr lang="en-US" b="1" dirty="0">
                <a:solidFill>
                  <a:srgbClr val="0000FF"/>
                </a:solidFill>
              </a:rPr>
              <a:t>three nucleotide residues of </a:t>
            </a:r>
            <a:r>
              <a:rPr lang="en-US" b="1" dirty="0" smtClean="0">
                <a:solidFill>
                  <a:srgbClr val="0000FF"/>
                </a:solidFill>
              </a:rPr>
              <a:t>DNA </a:t>
            </a:r>
            <a:r>
              <a:rPr lang="en-US" dirty="0" smtClean="0"/>
              <a:t>are </a:t>
            </a:r>
            <a:r>
              <a:rPr lang="en-US" dirty="0"/>
              <a:t>necessary to encode each amino acid. The four code letters of DNA (A, </a:t>
            </a:r>
            <a:r>
              <a:rPr lang="en-US" dirty="0" smtClean="0"/>
              <a:t>T, G</a:t>
            </a:r>
            <a:r>
              <a:rPr lang="en-US" dirty="0"/>
              <a:t>, and C) in groups of two can yield only 4</a:t>
            </a:r>
            <a:r>
              <a:rPr lang="en-US" baseline="30000" dirty="0"/>
              <a:t>2</a:t>
            </a:r>
            <a:r>
              <a:rPr lang="en-US" dirty="0"/>
              <a:t> = 16 different </a:t>
            </a:r>
            <a:r>
              <a:rPr lang="en-US" dirty="0" smtClean="0"/>
              <a:t>combinations, insufficient </a:t>
            </a:r>
            <a:r>
              <a:rPr lang="en-US" dirty="0"/>
              <a:t>to encode 20 amino acids. Groups of three, however, yield 4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 smtClean="0"/>
              <a:t>= 64 </a:t>
            </a:r>
            <a:r>
              <a:rPr lang="en-US" dirty="0"/>
              <a:t>different combinations.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87" y="2686050"/>
            <a:ext cx="5562599" cy="41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4ebcef1e91cfe62b94660ebba8eb4552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cc58b206066c8991a38d256a35082960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8B5942-01F7-47B1-BC00-82EFB30FFE42}"/>
</file>

<file path=customXml/itemProps2.xml><?xml version="1.0" encoding="utf-8"?>
<ds:datastoreItem xmlns:ds="http://schemas.openxmlformats.org/officeDocument/2006/customXml" ds:itemID="{3127110C-E370-4983-A0B1-2D52E7F96E47}"/>
</file>

<file path=customXml/itemProps3.xml><?xml version="1.0" encoding="utf-8"?>
<ds:datastoreItem xmlns:ds="http://schemas.openxmlformats.org/officeDocument/2006/customXml" ds:itemID="{26377C96-5B4C-42B6-A39C-05DE919146B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4441</TotalTime>
  <Words>1272</Words>
  <Application>Microsoft Office PowerPoint</Application>
  <PresentationFormat>Custom</PresentationFormat>
  <Paragraphs>75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1_Basis</vt:lpstr>
      <vt:lpstr>BT 205: Cell &amp; Molecular Biology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 601: Analytical Biotechnology</dc:title>
  <dc:creator>ACER</dc:creator>
  <cp:lastModifiedBy>User</cp:lastModifiedBy>
  <cp:revision>400</cp:revision>
  <dcterms:created xsi:type="dcterms:W3CDTF">2006-08-16T00:00:00Z</dcterms:created>
  <dcterms:modified xsi:type="dcterms:W3CDTF">2022-11-03T04:47:41Z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