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305" r:id="rId3"/>
    <p:sldId id="306" r:id="rId4"/>
    <p:sldId id="332" r:id="rId5"/>
    <p:sldId id="335" r:id="rId6"/>
    <p:sldId id="336" r:id="rId7"/>
    <p:sldId id="326" r:id="rId8"/>
    <p:sldId id="324" r:id="rId9"/>
    <p:sldId id="334" r:id="rId10"/>
    <p:sldId id="337" r:id="rId11"/>
    <p:sldId id="338" r:id="rId12"/>
    <p:sldId id="339" r:id="rId13"/>
    <p:sldId id="34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94"/>
  </p:normalViewPr>
  <p:slideViewPr>
    <p:cSldViewPr snapToGrid="0" snapToObjects="1">
      <p:cViewPr varScale="1">
        <p:scale>
          <a:sx n="121" d="100"/>
          <a:sy n="121" d="100"/>
        </p:scale>
        <p:origin x="11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CD19FB2-3AAB-4D03-B13A-2960828C78E3}" type="datetimeFigureOut">
              <a:rPr lang="en-US" smtClean="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8/14/23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8/14/23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8/14/23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CF1133-3259-4C45-BABA-5B62D9C6F78D}" type="datetimeFigureOut">
              <a:rPr lang="en-US" smtClean="0"/>
              <a:t>8/14/23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18611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pnas.org/doi/10.1073/pnas.0404236101#con1" TargetMode="Externa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hyperlink" Target="https://doi.org/10.1073/pnas.0404236101" TargetMode="External"/><Relationship Id="rId5" Type="http://schemas.openxmlformats.org/officeDocument/2006/relationships/hyperlink" Target="https://www.pnas.org/doi/10.1073/pnas.0404236101#tab-contributors" TargetMode="External"/><Relationship Id="rId4" Type="http://schemas.openxmlformats.org/officeDocument/2006/relationships/hyperlink" Target="https://www.pnas.org/doi/10.1073/pnas.0404236101#con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Biophysics</a:t>
            </a:r>
          </a:p>
        </p:txBody>
      </p:sp>
      <p:sp>
        <p:nvSpPr>
          <p:cNvPr id="3" name="Subtitle 2"/>
          <p:cNvSpPr>
            <a:spLocks noGrp="1"/>
          </p:cNvSpPr>
          <p:nvPr>
            <p:ph type="subTitle" idx="1"/>
          </p:nvPr>
        </p:nvSpPr>
        <p:spPr/>
        <p:txBody>
          <a:bodyPr/>
          <a:lstStyle/>
          <a:p>
            <a:r>
              <a:rPr lang="en-US" dirty="0"/>
              <a:t>BT 301 14 Aug 2023</a:t>
            </a:r>
          </a:p>
        </p:txBody>
      </p:sp>
    </p:spTree>
    <p:extLst>
      <p:ext uri="{BB962C8B-B14F-4D97-AF65-F5344CB8AC3E}">
        <p14:creationId xmlns:p14="http://schemas.microsoft.com/office/powerpoint/2010/main" val="153679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632032" y="561774"/>
            <a:ext cx="231227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Kuhn Model</a:t>
            </a:r>
          </a:p>
        </p:txBody>
      </p:sp>
      <p:pic>
        <p:nvPicPr>
          <p:cNvPr id="3" name="Picture 2">
            <a:extLst>
              <a:ext uri="{FF2B5EF4-FFF2-40B4-BE49-F238E27FC236}">
                <a16:creationId xmlns:a16="http://schemas.microsoft.com/office/drawing/2014/main" id="{A26F2BC3-5B89-C8C5-E409-8B9340CE8529}"/>
              </a:ext>
            </a:extLst>
          </p:cNvPr>
          <p:cNvPicPr>
            <a:picLocks noChangeAspect="1"/>
          </p:cNvPicPr>
          <p:nvPr/>
        </p:nvPicPr>
        <p:blipFill>
          <a:blip r:embed="rId2"/>
          <a:stretch>
            <a:fillRect/>
          </a:stretch>
        </p:blipFill>
        <p:spPr>
          <a:xfrm>
            <a:off x="4108914" y="174784"/>
            <a:ext cx="4196693" cy="6508431"/>
          </a:xfrm>
          <a:prstGeom prst="rect">
            <a:avLst/>
          </a:prstGeom>
        </p:spPr>
      </p:pic>
    </p:spTree>
    <p:extLst>
      <p:ext uri="{BB962C8B-B14F-4D97-AF65-F5344CB8AC3E}">
        <p14:creationId xmlns:p14="http://schemas.microsoft.com/office/powerpoint/2010/main" val="161128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632032" y="561774"/>
            <a:ext cx="3438163"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Persistence length related</a:t>
            </a:r>
          </a:p>
        </p:txBody>
      </p:sp>
      <p:pic>
        <p:nvPicPr>
          <p:cNvPr id="4" name="Picture 3">
            <a:extLst>
              <a:ext uri="{FF2B5EF4-FFF2-40B4-BE49-F238E27FC236}">
                <a16:creationId xmlns:a16="http://schemas.microsoft.com/office/drawing/2014/main" id="{3661691F-7362-4032-F34A-132A3C979143}"/>
              </a:ext>
            </a:extLst>
          </p:cNvPr>
          <p:cNvPicPr>
            <a:picLocks noChangeAspect="1"/>
          </p:cNvPicPr>
          <p:nvPr/>
        </p:nvPicPr>
        <p:blipFill>
          <a:blip r:embed="rId2"/>
          <a:stretch>
            <a:fillRect/>
          </a:stretch>
        </p:blipFill>
        <p:spPr>
          <a:xfrm>
            <a:off x="5618975" y="387813"/>
            <a:ext cx="4907776" cy="6134720"/>
          </a:xfrm>
          <a:prstGeom prst="rect">
            <a:avLst/>
          </a:prstGeom>
        </p:spPr>
      </p:pic>
    </p:spTree>
    <p:extLst>
      <p:ext uri="{BB962C8B-B14F-4D97-AF65-F5344CB8AC3E}">
        <p14:creationId xmlns:p14="http://schemas.microsoft.com/office/powerpoint/2010/main" val="17665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2873427" y="201652"/>
            <a:ext cx="7084612"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Distribution of end-to-end distances</a:t>
            </a:r>
          </a:p>
        </p:txBody>
      </p:sp>
      <p:pic>
        <p:nvPicPr>
          <p:cNvPr id="3" name="Picture 2">
            <a:extLst>
              <a:ext uri="{FF2B5EF4-FFF2-40B4-BE49-F238E27FC236}">
                <a16:creationId xmlns:a16="http://schemas.microsoft.com/office/drawing/2014/main" id="{B5F47B95-F080-B338-50A9-7996607E74EE}"/>
              </a:ext>
            </a:extLst>
          </p:cNvPr>
          <p:cNvPicPr>
            <a:picLocks noChangeAspect="1"/>
          </p:cNvPicPr>
          <p:nvPr/>
        </p:nvPicPr>
        <p:blipFill>
          <a:blip r:embed="rId2"/>
          <a:stretch>
            <a:fillRect/>
          </a:stretch>
        </p:blipFill>
        <p:spPr>
          <a:xfrm>
            <a:off x="806678" y="1330247"/>
            <a:ext cx="10825144" cy="4197505"/>
          </a:xfrm>
          <a:prstGeom prst="rect">
            <a:avLst/>
          </a:prstGeom>
        </p:spPr>
      </p:pic>
    </p:spTree>
    <p:extLst>
      <p:ext uri="{BB962C8B-B14F-4D97-AF65-F5344CB8AC3E}">
        <p14:creationId xmlns:p14="http://schemas.microsoft.com/office/powerpoint/2010/main" val="96975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1628078" y="413525"/>
            <a:ext cx="9701561"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Polymer conformation depends on the solvent interactions </a:t>
            </a:r>
          </a:p>
        </p:txBody>
      </p:sp>
      <p:sp>
        <p:nvSpPr>
          <p:cNvPr id="4" name="TextBox 3">
            <a:extLst>
              <a:ext uri="{FF2B5EF4-FFF2-40B4-BE49-F238E27FC236}">
                <a16:creationId xmlns:a16="http://schemas.microsoft.com/office/drawing/2014/main" id="{CC14F7CB-26FC-A8EA-2B55-188E923137A7}"/>
              </a:ext>
            </a:extLst>
          </p:cNvPr>
          <p:cNvSpPr txBox="1"/>
          <p:nvPr/>
        </p:nvSpPr>
        <p:spPr>
          <a:xfrm>
            <a:off x="1304693" y="1739590"/>
            <a:ext cx="9879980" cy="3108543"/>
          </a:xfrm>
          <a:prstGeom prst="rect">
            <a:avLst/>
          </a:prstGeom>
          <a:noFill/>
        </p:spPr>
        <p:txBody>
          <a:bodyPr wrap="square" rtlCol="0">
            <a:spAutoFit/>
          </a:bodyPr>
          <a:lstStyle/>
          <a:p>
            <a:pPr marL="342900" indent="-342900">
              <a:buFont typeface="+mj-lt"/>
              <a:buAutoNum type="arabicPeriod"/>
            </a:pPr>
            <a:r>
              <a:rPr lang="en-US" sz="2800" dirty="0">
                <a:latin typeface="Arial" panose="020B0604020202020204" pitchFamily="34" charset="0"/>
                <a:cs typeface="Arial" panose="020B0604020202020204" pitchFamily="34" charset="0"/>
              </a:rPr>
              <a:t>Theta solvents </a:t>
            </a:r>
            <a:r>
              <a:rPr lang="en-US" sz="2800" dirty="0" err="1">
                <a:latin typeface="Arial" panose="020B0604020202020204" pitchFamily="34" charset="0"/>
                <a:cs typeface="Arial" panose="020B0604020202020204" pitchFamily="34" charset="0"/>
              </a:rPr>
              <a:t>favour</a:t>
            </a:r>
            <a:r>
              <a:rPr lang="en-US" sz="2800" dirty="0">
                <a:latin typeface="Arial" panose="020B0604020202020204" pitchFamily="34" charset="0"/>
                <a:cs typeface="Arial" panose="020B0604020202020204" pitchFamily="34" charset="0"/>
              </a:rPr>
              <a:t> Random Flight conformations</a:t>
            </a:r>
          </a:p>
          <a:p>
            <a:pPr marL="342900" indent="-342900">
              <a:buFont typeface="+mj-lt"/>
              <a:buAutoNum type="arabicPeriod"/>
            </a:pP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sz="2800" dirty="0">
                <a:latin typeface="Arial" panose="020B0604020202020204" pitchFamily="34" charset="0"/>
                <a:cs typeface="Arial" panose="020B0604020202020204" pitchFamily="34" charset="0"/>
              </a:rPr>
              <a:t>Good solvents promote monomer-solvent interactions favorably over monomer-monomer interactions</a:t>
            </a:r>
          </a:p>
          <a:p>
            <a:pPr marL="342900" indent="-342900">
              <a:buFont typeface="+mj-lt"/>
              <a:buAutoNum type="arabicPeriod"/>
            </a:pPr>
            <a:endParaRPr lang="en-US" sz="2800" dirty="0">
              <a:latin typeface="Arial" panose="020B0604020202020204" pitchFamily="34" charset="0"/>
              <a:cs typeface="Arial" panose="020B0604020202020204" pitchFamily="34" charset="0"/>
            </a:endParaRPr>
          </a:p>
          <a:p>
            <a:pPr marL="342900" indent="-342900">
              <a:buFont typeface="+mj-lt"/>
              <a:buAutoNum type="arabicPeriod"/>
            </a:pPr>
            <a:r>
              <a:rPr lang="en-US" sz="2800" dirty="0">
                <a:latin typeface="Arial" panose="020B0604020202020204" pitchFamily="34" charset="0"/>
                <a:cs typeface="Arial" panose="020B0604020202020204" pitchFamily="34" charset="0"/>
              </a:rPr>
              <a:t>Poor solvents </a:t>
            </a:r>
            <a:r>
              <a:rPr lang="en-US" sz="2800" dirty="0" err="1">
                <a:latin typeface="Arial" panose="020B0604020202020204" pitchFamily="34" charset="0"/>
                <a:cs typeface="Arial" panose="020B0604020202020204" pitchFamily="34" charset="0"/>
              </a:rPr>
              <a:t>favour</a:t>
            </a:r>
            <a:r>
              <a:rPr lang="en-US" sz="2800" dirty="0">
                <a:latin typeface="Arial" panose="020B0604020202020204" pitchFamily="34" charset="0"/>
                <a:cs typeface="Arial" panose="020B0604020202020204" pitchFamily="34" charset="0"/>
              </a:rPr>
              <a:t> monomer-monomer interactions over monomer-solvent interactions </a:t>
            </a:r>
          </a:p>
        </p:txBody>
      </p:sp>
    </p:spTree>
    <p:extLst>
      <p:ext uri="{BB962C8B-B14F-4D97-AF65-F5344CB8AC3E}">
        <p14:creationId xmlns:p14="http://schemas.microsoft.com/office/powerpoint/2010/main" val="373395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9BEA5-CC6C-A00D-A568-18A911C3DD34}"/>
              </a:ext>
            </a:extLst>
          </p:cNvPr>
          <p:cNvSpPr txBox="1"/>
          <p:nvPr/>
        </p:nvSpPr>
        <p:spPr>
          <a:xfrm>
            <a:off x="3396781" y="611502"/>
            <a:ext cx="6325288"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Polymer Elasticity and Collapse</a:t>
            </a:r>
          </a:p>
        </p:txBody>
      </p:sp>
      <p:pic>
        <p:nvPicPr>
          <p:cNvPr id="4" name="Picture 3">
            <a:extLst>
              <a:ext uri="{FF2B5EF4-FFF2-40B4-BE49-F238E27FC236}">
                <a16:creationId xmlns:a16="http://schemas.microsoft.com/office/drawing/2014/main" id="{E58FF00F-4F31-40AF-6CF2-F28C645B2655}"/>
              </a:ext>
            </a:extLst>
          </p:cNvPr>
          <p:cNvPicPr>
            <a:picLocks noChangeAspect="1"/>
          </p:cNvPicPr>
          <p:nvPr/>
        </p:nvPicPr>
        <p:blipFill>
          <a:blip r:embed="rId2"/>
          <a:stretch>
            <a:fillRect/>
          </a:stretch>
        </p:blipFill>
        <p:spPr>
          <a:xfrm>
            <a:off x="4157415" y="1595219"/>
            <a:ext cx="3670840" cy="4755931"/>
          </a:xfrm>
          <a:prstGeom prst="rect">
            <a:avLst/>
          </a:prstGeom>
        </p:spPr>
      </p:pic>
    </p:spTree>
    <p:extLst>
      <p:ext uri="{BB962C8B-B14F-4D97-AF65-F5344CB8AC3E}">
        <p14:creationId xmlns:p14="http://schemas.microsoft.com/office/powerpoint/2010/main" val="286973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578901-A9CD-C9A5-91AF-2E4B7AB24D0A}"/>
              </a:ext>
            </a:extLst>
          </p:cNvPr>
          <p:cNvSpPr txBox="1"/>
          <p:nvPr/>
        </p:nvSpPr>
        <p:spPr>
          <a:xfrm>
            <a:off x="5013437" y="452001"/>
            <a:ext cx="2406868"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Polymers</a:t>
            </a:r>
          </a:p>
        </p:txBody>
      </p:sp>
      <p:pic>
        <p:nvPicPr>
          <p:cNvPr id="3" name="Picture 2">
            <a:extLst>
              <a:ext uri="{FF2B5EF4-FFF2-40B4-BE49-F238E27FC236}">
                <a16:creationId xmlns:a16="http://schemas.microsoft.com/office/drawing/2014/main" id="{55A7A125-D54F-A54E-141F-2F059D06BFE5}"/>
              </a:ext>
            </a:extLst>
          </p:cNvPr>
          <p:cNvPicPr>
            <a:picLocks noChangeAspect="1"/>
          </p:cNvPicPr>
          <p:nvPr/>
        </p:nvPicPr>
        <p:blipFill>
          <a:blip r:embed="rId2"/>
          <a:stretch>
            <a:fillRect/>
          </a:stretch>
        </p:blipFill>
        <p:spPr>
          <a:xfrm>
            <a:off x="1385754" y="1553559"/>
            <a:ext cx="4068894" cy="3501917"/>
          </a:xfrm>
          <a:prstGeom prst="rect">
            <a:avLst/>
          </a:prstGeom>
        </p:spPr>
      </p:pic>
      <p:pic>
        <p:nvPicPr>
          <p:cNvPr id="5" name="Picture 4">
            <a:extLst>
              <a:ext uri="{FF2B5EF4-FFF2-40B4-BE49-F238E27FC236}">
                <a16:creationId xmlns:a16="http://schemas.microsoft.com/office/drawing/2014/main" id="{4022EF99-4C00-BE77-8CDC-FD3FC03EEE1C}"/>
              </a:ext>
            </a:extLst>
          </p:cNvPr>
          <p:cNvPicPr>
            <a:picLocks noChangeAspect="1"/>
          </p:cNvPicPr>
          <p:nvPr/>
        </p:nvPicPr>
        <p:blipFill>
          <a:blip r:embed="rId3"/>
          <a:stretch>
            <a:fillRect/>
          </a:stretch>
        </p:blipFill>
        <p:spPr>
          <a:xfrm>
            <a:off x="6393573" y="1684700"/>
            <a:ext cx="3896053" cy="5128138"/>
          </a:xfrm>
          <a:prstGeom prst="rect">
            <a:avLst/>
          </a:prstGeom>
        </p:spPr>
      </p:pic>
    </p:spTree>
    <p:extLst>
      <p:ext uri="{BB962C8B-B14F-4D97-AF65-F5344CB8AC3E}">
        <p14:creationId xmlns:p14="http://schemas.microsoft.com/office/powerpoint/2010/main" val="343065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3634616" y="383297"/>
            <a:ext cx="5700533" cy="646331"/>
          </a:xfrm>
          <a:prstGeom prst="rect">
            <a:avLst/>
          </a:prstGeom>
          <a:noFill/>
        </p:spPr>
        <p:txBody>
          <a:bodyPr wrap="square" rtlCol="0">
            <a:spAutoFit/>
          </a:bodyPr>
          <a:lstStyle/>
          <a:p>
            <a:r>
              <a:rPr lang="en-US" sz="3600" dirty="0">
                <a:solidFill>
                  <a:srgbClr val="FF0000"/>
                </a:solidFill>
                <a:latin typeface="Arial" panose="020B0604020202020204" pitchFamily="34" charset="0"/>
                <a:cs typeface="Arial" panose="020B0604020202020204" pitchFamily="34" charset="0"/>
              </a:rPr>
              <a:t>Polymer conformation</a:t>
            </a:r>
          </a:p>
        </p:txBody>
      </p:sp>
      <p:pic>
        <p:nvPicPr>
          <p:cNvPr id="1026" name="Picture 2" descr="Collapse of stiff conjugated polymers with chemical defects into ordered,  cylindrical conformations | Nature">
            <a:extLst>
              <a:ext uri="{FF2B5EF4-FFF2-40B4-BE49-F238E27FC236}">
                <a16:creationId xmlns:a16="http://schemas.microsoft.com/office/drawing/2014/main" id="{0E1D7EA2-7336-363E-43C6-59FB98866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594" y="1197599"/>
            <a:ext cx="5335861" cy="551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2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3634616" y="383297"/>
            <a:ext cx="5700533" cy="646331"/>
          </a:xfrm>
          <a:prstGeom prst="rect">
            <a:avLst/>
          </a:prstGeom>
          <a:noFill/>
        </p:spPr>
        <p:txBody>
          <a:bodyPr wrap="square" rtlCol="0">
            <a:spAutoFit/>
          </a:bodyPr>
          <a:lstStyle/>
          <a:p>
            <a:r>
              <a:rPr lang="en-US" sz="3600" dirty="0">
                <a:solidFill>
                  <a:srgbClr val="FF0000"/>
                </a:solidFill>
                <a:latin typeface="Arial" panose="020B0604020202020204" pitchFamily="34" charset="0"/>
                <a:cs typeface="Arial" panose="020B0604020202020204" pitchFamily="34" charset="0"/>
              </a:rPr>
              <a:t>Random coil protein</a:t>
            </a:r>
          </a:p>
        </p:txBody>
      </p:sp>
      <p:pic>
        <p:nvPicPr>
          <p:cNvPr id="4098" name="Picture 2" descr="Reassessing random-coil statistics in unfolded proteins | PNAS">
            <a:extLst>
              <a:ext uri="{FF2B5EF4-FFF2-40B4-BE49-F238E27FC236}">
                <a16:creationId xmlns:a16="http://schemas.microsoft.com/office/drawing/2014/main" id="{2145D0E1-6085-0CBC-342E-01C5DC0BD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063" y="1273189"/>
            <a:ext cx="8166538" cy="38599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E29BC4-00F6-1536-EA0A-098A40F6BA42}"/>
              </a:ext>
            </a:extLst>
          </p:cNvPr>
          <p:cNvSpPr txBox="1"/>
          <p:nvPr/>
        </p:nvSpPr>
        <p:spPr>
          <a:xfrm>
            <a:off x="304799" y="5600600"/>
            <a:ext cx="11540359" cy="923330"/>
          </a:xfrm>
          <a:prstGeom prst="rect">
            <a:avLst/>
          </a:prstGeom>
          <a:noFill/>
        </p:spPr>
        <p:txBody>
          <a:bodyPr wrap="square">
            <a:spAutoFit/>
          </a:bodyPr>
          <a:lstStyle/>
          <a:p>
            <a:pPr algn="l"/>
            <a:r>
              <a:rPr lang="en-IN" b="1" i="0" dirty="0">
                <a:solidFill>
                  <a:srgbClr val="0B0B0B"/>
                </a:solidFill>
                <a:effectLst/>
                <a:latin typeface="Montserrat" panose="020F0502020204030204" pitchFamily="34" charset="0"/>
              </a:rPr>
              <a:t>Reassessing random-coil statistics in unfolded proteins</a:t>
            </a:r>
          </a:p>
          <a:p>
            <a:pPr algn="l"/>
            <a:r>
              <a:rPr lang="en-IN" b="0" i="0" u="sng" strike="noStrike" dirty="0">
                <a:solidFill>
                  <a:srgbClr val="666666"/>
                </a:solidFill>
                <a:effectLst/>
                <a:latin typeface="Open Sans" panose="020F0502020204030204" pitchFamily="34" charset="0"/>
                <a:hlinkClick r:id="rId3"/>
              </a:rPr>
              <a:t>Nicholas C. Fitzkee</a:t>
            </a:r>
            <a:r>
              <a:rPr lang="en-IN" b="0" i="0" dirty="0">
                <a:solidFill>
                  <a:srgbClr val="262626"/>
                </a:solidFill>
                <a:effectLst/>
                <a:latin typeface="Open Sans" panose="020F0502020204030204" pitchFamily="34" charset="0"/>
              </a:rPr>
              <a:t> and </a:t>
            </a:r>
            <a:r>
              <a:rPr lang="en-IN" b="0" i="0" u="sng" strike="noStrike" dirty="0">
                <a:solidFill>
                  <a:srgbClr val="666666"/>
                </a:solidFill>
                <a:effectLst/>
                <a:latin typeface="Open Sans" panose="020F0502020204030204" pitchFamily="34" charset="0"/>
                <a:hlinkClick r:id="rId4"/>
              </a:rPr>
              <a:t>George D. </a:t>
            </a:r>
            <a:r>
              <a:rPr lang="en-IN" b="0" i="0" u="sng" strike="noStrike" dirty="0" err="1">
                <a:solidFill>
                  <a:srgbClr val="666666"/>
                </a:solidFill>
                <a:effectLst/>
                <a:latin typeface="Open Sans" panose="020F0502020204030204" pitchFamily="34" charset="0"/>
                <a:hlinkClick r:id="rId4"/>
              </a:rPr>
              <a:t>Rose</a:t>
            </a:r>
            <a:r>
              <a:rPr lang="en-IN" b="0" i="0" u="sng" dirty="0" err="1">
                <a:solidFill>
                  <a:srgbClr val="1C75BC"/>
                </a:solidFill>
                <a:effectLst/>
                <a:latin typeface="Open Sans" panose="020F0502020204030204" pitchFamily="34" charset="0"/>
                <a:hlinkClick r:id="rId5"/>
              </a:rPr>
              <a:t>Authors</a:t>
            </a:r>
            <a:r>
              <a:rPr lang="en-IN" b="0" i="0" u="sng" dirty="0">
                <a:solidFill>
                  <a:srgbClr val="1C75BC"/>
                </a:solidFill>
                <a:effectLst/>
                <a:latin typeface="Open Sans" panose="020F0502020204030204" pitchFamily="34" charset="0"/>
                <a:hlinkClick r:id="rId5"/>
              </a:rPr>
              <a:t> Info &amp; Affiliations</a:t>
            </a:r>
            <a:endParaRPr lang="en-IN" b="0" i="0" dirty="0">
              <a:solidFill>
                <a:srgbClr val="262626"/>
              </a:solidFill>
              <a:effectLst/>
              <a:latin typeface="Open Sans" panose="020F0502020204030204" pitchFamily="34" charset="0"/>
            </a:endParaRPr>
          </a:p>
          <a:p>
            <a:pPr algn="l"/>
            <a:r>
              <a:rPr lang="en-IN" b="1" i="0" dirty="0">
                <a:solidFill>
                  <a:srgbClr val="0B0B0B"/>
                </a:solidFill>
                <a:effectLst/>
                <a:latin typeface="Open Sans" panose="020B0606030504020204" pitchFamily="34" charset="0"/>
              </a:rPr>
              <a:t>August 16, 2004</a:t>
            </a:r>
            <a:r>
              <a:rPr lang="en-IN" dirty="0">
                <a:solidFill>
                  <a:srgbClr val="0B0B0B"/>
                </a:solidFill>
                <a:latin typeface="Open Sans" panose="020B0606030504020204" pitchFamily="34" charset="0"/>
              </a:rPr>
              <a:t> </a:t>
            </a:r>
            <a:r>
              <a:rPr lang="en-IN" b="0" i="0" dirty="0">
                <a:solidFill>
                  <a:srgbClr val="0B0B0B"/>
                </a:solidFill>
                <a:effectLst/>
                <a:latin typeface="Open Sans" panose="020B0606030504020204" pitchFamily="34" charset="0"/>
              </a:rPr>
              <a:t>101 (34) 12497-12502 </a:t>
            </a:r>
            <a:r>
              <a:rPr lang="en-IN" b="0" i="0" u="sng" dirty="0">
                <a:solidFill>
                  <a:srgbClr val="1C75BC"/>
                </a:solidFill>
                <a:effectLst/>
                <a:latin typeface="Open Sans" panose="020B0606030504020204" pitchFamily="34" charset="0"/>
                <a:hlinkClick r:id="rId6"/>
              </a:rPr>
              <a:t>https://doi.org/10.1073/pnas.0404236101</a:t>
            </a:r>
            <a:endParaRPr lang="en-IN" b="0" i="0" dirty="0">
              <a:solidFill>
                <a:srgbClr val="0B0B0B"/>
              </a:solidFill>
              <a:effectLst/>
              <a:latin typeface="Open Sans" panose="020B0606030504020204" pitchFamily="34" charset="0"/>
            </a:endParaRPr>
          </a:p>
        </p:txBody>
      </p:sp>
    </p:spTree>
    <p:extLst>
      <p:ext uri="{BB962C8B-B14F-4D97-AF65-F5344CB8AC3E}">
        <p14:creationId xmlns:p14="http://schemas.microsoft.com/office/powerpoint/2010/main" val="204373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215461" y="500162"/>
            <a:ext cx="2832539" cy="2308324"/>
          </a:xfrm>
          <a:prstGeom prst="rect">
            <a:avLst/>
          </a:prstGeom>
          <a:noFill/>
        </p:spPr>
        <p:txBody>
          <a:bodyPr wrap="square" rtlCol="0">
            <a:spAutoFit/>
          </a:bodyPr>
          <a:lstStyle/>
          <a:p>
            <a:r>
              <a:rPr lang="en-US" sz="3600" dirty="0">
                <a:solidFill>
                  <a:srgbClr val="FF0000"/>
                </a:solidFill>
                <a:latin typeface="Arial" panose="020B0604020202020204" pitchFamily="34" charset="0"/>
                <a:cs typeface="Arial" panose="020B0604020202020204" pitchFamily="34" charset="0"/>
              </a:rPr>
              <a:t>Intrinsically Disordered Protein c-</a:t>
            </a:r>
            <a:r>
              <a:rPr lang="en-US" sz="3600" dirty="0" err="1">
                <a:solidFill>
                  <a:srgbClr val="FF0000"/>
                </a:solidFill>
                <a:latin typeface="Arial" panose="020B0604020202020204" pitchFamily="34" charset="0"/>
                <a:cs typeface="Arial" panose="020B0604020202020204" pitchFamily="34" charset="0"/>
              </a:rPr>
              <a:t>Src</a:t>
            </a:r>
            <a:r>
              <a:rPr lang="en-US" sz="3600" dirty="0">
                <a:solidFill>
                  <a:srgbClr val="FF0000"/>
                </a:solidFill>
                <a:latin typeface="Arial" panose="020B0604020202020204" pitchFamily="34" charset="0"/>
                <a:cs typeface="Arial" panose="020B0604020202020204" pitchFamily="34" charset="0"/>
              </a:rPr>
              <a:t> Kinase </a:t>
            </a:r>
          </a:p>
        </p:txBody>
      </p:sp>
      <p:pic>
        <p:nvPicPr>
          <p:cNvPr id="6146" name="Picture 2" descr="Titan Supercomputer and Spallation Neutron Source Unite to Probe the Inner  Workings of c-Src kinase – Oak Ridge Leadership Computing Facility">
            <a:extLst>
              <a:ext uri="{FF2B5EF4-FFF2-40B4-BE49-F238E27FC236}">
                <a16:creationId xmlns:a16="http://schemas.microsoft.com/office/drawing/2014/main" id="{7C7BB29D-4326-362A-7798-213035099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703" y="0"/>
            <a:ext cx="5143309" cy="5348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E8E8F9-A554-3658-7C3D-201544D3DBE4}"/>
              </a:ext>
            </a:extLst>
          </p:cNvPr>
          <p:cNvSpPr txBox="1"/>
          <p:nvPr/>
        </p:nvSpPr>
        <p:spPr>
          <a:xfrm>
            <a:off x="152400" y="5348844"/>
            <a:ext cx="11887200" cy="1107996"/>
          </a:xfrm>
          <a:prstGeom prst="rect">
            <a:avLst/>
          </a:prstGeom>
          <a:noFill/>
        </p:spPr>
        <p:txBody>
          <a:bodyPr wrap="square">
            <a:spAutoFit/>
          </a:bodyPr>
          <a:lstStyle/>
          <a:p>
            <a:r>
              <a:rPr lang="en-IN" b="0" i="0" dirty="0">
                <a:effectLst/>
                <a:latin typeface="Lato" panose="020F0502020204030204" pitchFamily="34" charset="0"/>
              </a:rPr>
              <a:t>Using the Titan supercomputer and the Spallation Neutron Source (SNS) at the US Department of Energy’s (DOE’s) Oak Ridge National Laboratory (ORNL), scientists have created the most accurate 3D model yet of an intrinsically disordered protein (IDP), revealing the ensemble of its atomic-level structures. </a:t>
            </a:r>
          </a:p>
          <a:p>
            <a:r>
              <a:rPr lang="en-IN" sz="1200" b="0" i="0" dirty="0">
                <a:solidFill>
                  <a:srgbClr val="FF0000"/>
                </a:solidFill>
                <a:effectLst/>
                <a:latin typeface="Arial" panose="020B0604020202020204" pitchFamily="34" charset="0"/>
                <a:cs typeface="Arial" panose="020B0604020202020204" pitchFamily="34" charset="0"/>
              </a:rPr>
              <a:t>https://</a:t>
            </a:r>
            <a:r>
              <a:rPr lang="en-IN" sz="1200" b="0" i="0" dirty="0" err="1">
                <a:solidFill>
                  <a:srgbClr val="FF0000"/>
                </a:solidFill>
                <a:effectLst/>
                <a:latin typeface="Arial" panose="020B0604020202020204" pitchFamily="34" charset="0"/>
                <a:cs typeface="Arial" panose="020B0604020202020204" pitchFamily="34" charset="0"/>
              </a:rPr>
              <a:t>www.olcf.ornl.gov</a:t>
            </a:r>
            <a:r>
              <a:rPr lang="en-IN" sz="1200" b="0" i="0" dirty="0">
                <a:solidFill>
                  <a:srgbClr val="FF0000"/>
                </a:solidFill>
                <a:effectLst/>
                <a:latin typeface="Arial" panose="020B0604020202020204" pitchFamily="34" charset="0"/>
                <a:cs typeface="Arial" panose="020B0604020202020204" pitchFamily="34" charset="0"/>
              </a:rPr>
              <a:t>/2019/10/03/titan-supercomputer-and-spallation-neutron-source-unite-to-probe-the-inner-workings-of-c-src-kinase/</a:t>
            </a:r>
            <a:endParaRPr lang="en-US" sz="1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33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599090" y="1471311"/>
            <a:ext cx="11088414" cy="353943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Polymer chains can adopt </a:t>
            </a:r>
            <a:r>
              <a:rPr lang="en-US" sz="2800" i="1" dirty="0">
                <a:highlight>
                  <a:srgbClr val="FFFF00"/>
                </a:highlight>
                <a:latin typeface="Arial" panose="020B0604020202020204" pitchFamily="34" charset="0"/>
                <a:cs typeface="Arial" panose="020B0604020202020204" pitchFamily="34" charset="0"/>
              </a:rPr>
              <a:t>many</a:t>
            </a:r>
            <a:r>
              <a:rPr lang="en-US" sz="2800" dirty="0">
                <a:latin typeface="Arial" panose="020B0604020202020204" pitchFamily="34" charset="0"/>
                <a:cs typeface="Arial" panose="020B0604020202020204" pitchFamily="34" charset="0"/>
              </a:rPr>
              <a:t> conformations of equal energy</a:t>
            </a:r>
          </a:p>
          <a:p>
            <a:endParaRPr lang="en-US" sz="2800" dirty="0">
              <a:solidFill>
                <a:srgbClr val="FF0000"/>
              </a:solidFill>
              <a:latin typeface="Arial" panose="020B0604020202020204" pitchFamily="34" charset="0"/>
              <a:cs typeface="Arial" panose="020B0604020202020204" pitchFamily="34" charset="0"/>
            </a:endParaRPr>
          </a:p>
          <a:p>
            <a:r>
              <a:rPr lang="en-US" sz="2800" dirty="0">
                <a:solidFill>
                  <a:srgbClr val="FF0000"/>
                </a:solidFill>
                <a:latin typeface="Arial" panose="020B0604020202020204" pitchFamily="34" charset="0"/>
                <a:cs typeface="Arial" panose="020B0604020202020204" pitchFamily="34" charset="0"/>
              </a:rPr>
              <a:t>Each chain can have a different conformation</a:t>
            </a:r>
          </a:p>
          <a:p>
            <a:endParaRPr lang="en-US" sz="2800" dirty="0">
              <a:solidFill>
                <a:srgbClr val="FF0000"/>
              </a:solidFill>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Measuring polymer conformation experimentally can give us an AVERAGE CONFORMATION.</a:t>
            </a:r>
          </a:p>
          <a:p>
            <a:endParaRPr lang="en-US" sz="2800" dirty="0">
              <a:solidFill>
                <a:srgbClr val="FF0000"/>
              </a:solidFill>
              <a:latin typeface="Arial" panose="020B0604020202020204" pitchFamily="34" charset="0"/>
              <a:cs typeface="Arial" panose="020B0604020202020204" pitchFamily="34" charset="0"/>
            </a:endParaRPr>
          </a:p>
          <a:p>
            <a:r>
              <a:rPr lang="en-US" sz="2800" dirty="0">
                <a:highlight>
                  <a:srgbClr val="FFFF00"/>
                </a:highlight>
                <a:latin typeface="Arial" panose="020B0604020202020204" pitchFamily="34" charset="0"/>
                <a:cs typeface="Arial" panose="020B0604020202020204" pitchFamily="34" charset="0"/>
              </a:rPr>
              <a:t>How can we model this average conformation from theory?</a:t>
            </a:r>
          </a:p>
        </p:txBody>
      </p:sp>
    </p:spTree>
    <p:extLst>
      <p:ext uri="{BB962C8B-B14F-4D97-AF65-F5344CB8AC3E}">
        <p14:creationId xmlns:p14="http://schemas.microsoft.com/office/powerpoint/2010/main" val="246097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4499758" y="292605"/>
            <a:ext cx="3192483" cy="523220"/>
          </a:xfrm>
          <a:prstGeom prst="rect">
            <a:avLst/>
          </a:prstGeom>
          <a:noFill/>
        </p:spPr>
        <p:txBody>
          <a:bodyPr wrap="square" rtlCol="0">
            <a:spAutoFit/>
          </a:bodyPr>
          <a:lstStyle/>
          <a:p>
            <a:r>
              <a:rPr lang="en-US" sz="2800" dirty="0">
                <a:solidFill>
                  <a:srgbClr val="FF0000"/>
                </a:solidFill>
                <a:latin typeface="Arial" panose="020B0604020202020204" pitchFamily="34" charset="0"/>
                <a:cs typeface="Arial" panose="020B0604020202020204" pitchFamily="34" charset="0"/>
              </a:rPr>
              <a:t>Polymer Chains</a:t>
            </a:r>
          </a:p>
        </p:txBody>
      </p:sp>
      <p:pic>
        <p:nvPicPr>
          <p:cNvPr id="3" name="Picture 2">
            <a:extLst>
              <a:ext uri="{FF2B5EF4-FFF2-40B4-BE49-F238E27FC236}">
                <a16:creationId xmlns:a16="http://schemas.microsoft.com/office/drawing/2014/main" id="{AE983CFC-148A-9F2D-C6A4-199BE0ED5023}"/>
              </a:ext>
            </a:extLst>
          </p:cNvPr>
          <p:cNvPicPr>
            <a:picLocks noChangeAspect="1"/>
          </p:cNvPicPr>
          <p:nvPr/>
        </p:nvPicPr>
        <p:blipFill>
          <a:blip r:embed="rId2"/>
          <a:stretch>
            <a:fillRect/>
          </a:stretch>
        </p:blipFill>
        <p:spPr>
          <a:xfrm>
            <a:off x="1668517" y="1263650"/>
            <a:ext cx="9149366" cy="4330700"/>
          </a:xfrm>
          <a:prstGeom prst="rect">
            <a:avLst/>
          </a:prstGeom>
        </p:spPr>
      </p:pic>
    </p:spTree>
    <p:extLst>
      <p:ext uri="{BB962C8B-B14F-4D97-AF65-F5344CB8AC3E}">
        <p14:creationId xmlns:p14="http://schemas.microsoft.com/office/powerpoint/2010/main" val="393826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C81AE-A2F1-9C1A-844D-86B88FDAF85E}"/>
              </a:ext>
            </a:extLst>
          </p:cNvPr>
          <p:cNvSpPr txBox="1"/>
          <p:nvPr/>
        </p:nvSpPr>
        <p:spPr>
          <a:xfrm>
            <a:off x="3058565" y="439750"/>
            <a:ext cx="6369269"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Polymer Chain </a:t>
            </a:r>
            <a:r>
              <a:rPr lang="en-US" sz="2800" dirty="0" err="1">
                <a:latin typeface="Arial" panose="020B0604020202020204" pitchFamily="34" charset="0"/>
                <a:cs typeface="Arial" panose="020B0604020202020204" pitchFamily="34" charset="0"/>
              </a:rPr>
              <a:t>END-to-END</a:t>
            </a:r>
            <a:r>
              <a:rPr lang="en-US" sz="2800" dirty="0">
                <a:latin typeface="Arial" panose="020B0604020202020204" pitchFamily="34" charset="0"/>
                <a:cs typeface="Arial" panose="020B0604020202020204" pitchFamily="34" charset="0"/>
              </a:rPr>
              <a:t> distance </a:t>
            </a:r>
          </a:p>
        </p:txBody>
      </p:sp>
      <p:pic>
        <p:nvPicPr>
          <p:cNvPr id="2052" name="Picture 4" descr="CHAPTER 14: POLYMER STRUCTURES">
            <a:extLst>
              <a:ext uri="{FF2B5EF4-FFF2-40B4-BE49-F238E27FC236}">
                <a16:creationId xmlns:a16="http://schemas.microsoft.com/office/drawing/2014/main" id="{2F335CCF-B1E9-864E-81C4-CD86188C1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702" y="1270438"/>
            <a:ext cx="4844174" cy="527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2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862</TotalTime>
  <Words>208</Words>
  <Application>Microsoft Macintosh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Lato</vt:lpstr>
      <vt:lpstr>Montserrat</vt:lpstr>
      <vt:lpstr>Open Sans</vt:lpstr>
      <vt:lpstr>Tw Cen MT</vt:lpstr>
      <vt:lpstr>Tw Cen MT Condensed</vt:lpstr>
      <vt:lpstr>Wingdings 3</vt:lpstr>
      <vt:lpstr>Integral</vt:lpstr>
      <vt:lpstr>Biophysics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Microscopy and Imaging</dc:title>
  <dc:creator>Microsoft Office User</dc:creator>
  <cp:lastModifiedBy>Rajaram Swaminathan</cp:lastModifiedBy>
  <cp:revision>65</cp:revision>
  <dcterms:created xsi:type="dcterms:W3CDTF">2016-10-21T06:09:17Z</dcterms:created>
  <dcterms:modified xsi:type="dcterms:W3CDTF">2023-08-14T10:51:01Z</dcterms:modified>
</cp:coreProperties>
</file>