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08" r:id="rId3"/>
  </p:sldMasterIdLst>
  <p:notesMasterIdLst>
    <p:notesMasterId r:id="rId16"/>
  </p:notesMasterIdLst>
  <p:sldIdLst>
    <p:sldId id="347" r:id="rId4"/>
    <p:sldId id="426" r:id="rId5"/>
    <p:sldId id="427" r:id="rId6"/>
    <p:sldId id="428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30C95-C3C0-45FC-9AD6-4C49C09EE1C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0EA7E-97C8-4CC8-801A-8435B4BE5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1" y="243841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1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36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8D28FB-485B-4646-85D7-C7DF68E14A9B}" type="datetimeFigureOut">
              <a:rPr lang="en-IN" smtClean="0"/>
              <a:pPr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74A4C1-B6A3-48F9-96CB-E28B2C288FB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1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2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27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2" y="243842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2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857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2" y="3869637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095">
                <a:solidFill>
                  <a:srgbClr val="FFFFFF"/>
                </a:solidFill>
              </a:defRPr>
            </a:lvl1pPr>
            <a:lvl2pPr marL="435437" indent="0" algn="ctr">
              <a:buNone/>
              <a:defRPr sz="2095"/>
            </a:lvl2pPr>
            <a:lvl3pPr marL="870875" indent="0" algn="ctr">
              <a:buNone/>
              <a:defRPr sz="2095"/>
            </a:lvl3pPr>
            <a:lvl4pPr marL="1306312" indent="0" algn="ctr">
              <a:buNone/>
              <a:defRPr sz="1905"/>
            </a:lvl4pPr>
            <a:lvl5pPr marL="1741749" indent="0" algn="ctr">
              <a:buNone/>
              <a:defRPr sz="1905"/>
            </a:lvl5pPr>
            <a:lvl6pPr marL="2177186" indent="0" algn="ctr">
              <a:buNone/>
              <a:defRPr sz="1905"/>
            </a:lvl6pPr>
            <a:lvl7pPr marL="2612624" indent="0" algn="ctr">
              <a:buNone/>
              <a:defRPr sz="1905"/>
            </a:lvl7pPr>
            <a:lvl8pPr marL="3048061" indent="0" algn="ctr">
              <a:buNone/>
              <a:defRPr sz="1905"/>
            </a:lvl8pPr>
            <a:lvl9pPr marL="3483498" indent="0" algn="ctr">
              <a:buNone/>
              <a:defRPr sz="19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1079922"/>
            <a:fld id="{B98D28FB-485B-4646-85D7-C7DF68E14A9B}" type="datetimeFigureOut">
              <a:rPr lang="en-IN" smtClean="0"/>
              <a:pPr defTabSz="1079922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1079922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1079922"/>
            <a:fld id="{6074A4C1-B6A3-48F9-96CB-E28B2C288FB0}" type="slidenum">
              <a:rPr lang="en-IN" smtClean="0"/>
              <a:pPr defTabSz="1079922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2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027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79922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1079922"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79922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9922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1079922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05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857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30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095">
                <a:solidFill>
                  <a:schemeClr val="accent1"/>
                </a:solidFill>
              </a:defRPr>
            </a:lvl1pPr>
            <a:lvl2pPr marL="435437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2pPr>
            <a:lvl3pPr marL="870875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3pPr>
            <a:lvl4pPr marL="1306312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74174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2177186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6126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3048061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48349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79922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1079922"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79922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9922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1079922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2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12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79922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1079922"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79922"/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9922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1079922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45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86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86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79922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1079922"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79922"/>
            <a:endParaRPr lang="en-IN">
              <a:solidFill>
                <a:srgbClr val="AD84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9922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1079922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24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79922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1079922"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79922"/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9922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1079922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72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79922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1079922"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79922"/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9922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1079922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21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8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1" y="1097280"/>
            <a:ext cx="5212080" cy="4663440"/>
          </a:xfrm>
        </p:spPr>
        <p:txBody>
          <a:bodyPr/>
          <a:lstStyle>
            <a:lvl1pPr>
              <a:defRPr sz="3048"/>
            </a:lvl1pPr>
            <a:lvl2pPr>
              <a:defRPr sz="2667"/>
            </a:lvl2pPr>
            <a:lvl3pPr>
              <a:defRPr sz="228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52"/>
              </a:spcBef>
              <a:buNone/>
              <a:defRPr sz="1619"/>
            </a:lvl1pPr>
            <a:lvl2pPr marL="435437" indent="0">
              <a:buNone/>
              <a:defRPr sz="1143"/>
            </a:lvl2pPr>
            <a:lvl3pPr marL="870875" indent="0">
              <a:buNone/>
              <a:defRPr sz="952"/>
            </a:lvl3pPr>
            <a:lvl4pPr marL="1306312" indent="0">
              <a:buNone/>
              <a:defRPr sz="857"/>
            </a:lvl4pPr>
            <a:lvl5pPr marL="1741749" indent="0">
              <a:buNone/>
              <a:defRPr sz="857"/>
            </a:lvl5pPr>
            <a:lvl6pPr marL="2177186" indent="0">
              <a:buNone/>
              <a:defRPr sz="857"/>
            </a:lvl6pPr>
            <a:lvl7pPr marL="2612624" indent="0">
              <a:buNone/>
              <a:defRPr sz="857"/>
            </a:lvl7pPr>
            <a:lvl8pPr marL="3048061" indent="0">
              <a:buNone/>
              <a:defRPr sz="857"/>
            </a:lvl8pPr>
            <a:lvl9pPr marL="3483498" indent="0">
              <a:buNone/>
              <a:defRPr sz="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79922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1079922"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79922"/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9922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1079922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06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8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667"/>
            </a:lvl1pPr>
            <a:lvl2pPr marL="435437" indent="0">
              <a:buNone/>
              <a:defRPr sz="2667"/>
            </a:lvl2pPr>
            <a:lvl3pPr marL="870875" indent="0">
              <a:buNone/>
              <a:defRPr sz="2286"/>
            </a:lvl3pPr>
            <a:lvl4pPr marL="1306312" indent="0">
              <a:buNone/>
              <a:defRPr sz="1905"/>
            </a:lvl4pPr>
            <a:lvl5pPr marL="1741749" indent="0">
              <a:buNone/>
              <a:defRPr sz="1905"/>
            </a:lvl5pPr>
            <a:lvl6pPr marL="2177186" indent="0">
              <a:buNone/>
              <a:defRPr sz="1905"/>
            </a:lvl6pPr>
            <a:lvl7pPr marL="2612624" indent="0">
              <a:buNone/>
              <a:defRPr sz="1905"/>
            </a:lvl7pPr>
            <a:lvl8pPr marL="3048061" indent="0">
              <a:buNone/>
              <a:defRPr sz="1905"/>
            </a:lvl8pPr>
            <a:lvl9pPr marL="3483498" indent="0">
              <a:buNone/>
              <a:defRPr sz="19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52"/>
              </a:spcBef>
              <a:buNone/>
              <a:defRPr sz="1619"/>
            </a:lvl1pPr>
            <a:lvl2pPr marL="435437" indent="0">
              <a:buNone/>
              <a:defRPr sz="1143"/>
            </a:lvl2pPr>
            <a:lvl3pPr marL="870875" indent="0">
              <a:buNone/>
              <a:defRPr sz="952"/>
            </a:lvl3pPr>
            <a:lvl4pPr marL="1306312" indent="0">
              <a:buNone/>
              <a:defRPr sz="857"/>
            </a:lvl4pPr>
            <a:lvl5pPr marL="1741749" indent="0">
              <a:buNone/>
              <a:defRPr sz="857"/>
            </a:lvl5pPr>
            <a:lvl6pPr marL="2177186" indent="0">
              <a:buNone/>
              <a:defRPr sz="857"/>
            </a:lvl6pPr>
            <a:lvl7pPr marL="2612624" indent="0">
              <a:buNone/>
              <a:defRPr sz="857"/>
            </a:lvl7pPr>
            <a:lvl8pPr marL="3048061" indent="0">
              <a:buNone/>
              <a:defRPr sz="857"/>
            </a:lvl8pPr>
            <a:lvl9pPr marL="3483498" indent="0">
              <a:buNone/>
              <a:defRPr sz="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79922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1079922"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79922"/>
            <a:endParaRPr lang="en-US" dirty="0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9922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1079922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40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79922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1079922"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79922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9922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1079922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17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79922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1079922"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79922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9922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1079922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59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3" y="243842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3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857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3" y="3869638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095">
                <a:solidFill>
                  <a:srgbClr val="FFFFFF"/>
                </a:solidFill>
              </a:defRPr>
            </a:lvl1pPr>
            <a:lvl2pPr marL="435437" indent="0" algn="ctr">
              <a:buNone/>
              <a:defRPr sz="2095"/>
            </a:lvl2pPr>
            <a:lvl3pPr marL="870875" indent="0" algn="ctr">
              <a:buNone/>
              <a:defRPr sz="2095"/>
            </a:lvl3pPr>
            <a:lvl4pPr marL="1306312" indent="0" algn="ctr">
              <a:buNone/>
              <a:defRPr sz="1905"/>
            </a:lvl4pPr>
            <a:lvl5pPr marL="1741749" indent="0" algn="ctr">
              <a:buNone/>
              <a:defRPr sz="1905"/>
            </a:lvl5pPr>
            <a:lvl6pPr marL="2177186" indent="0" algn="ctr">
              <a:buNone/>
              <a:defRPr sz="1905"/>
            </a:lvl6pPr>
            <a:lvl7pPr marL="2612624" indent="0" algn="ctr">
              <a:buNone/>
              <a:defRPr sz="1905"/>
            </a:lvl7pPr>
            <a:lvl8pPr marL="3048061" indent="0" algn="ctr">
              <a:buNone/>
              <a:defRPr sz="1905"/>
            </a:lvl8pPr>
            <a:lvl9pPr marL="3483498" indent="0" algn="ctr">
              <a:buNone/>
              <a:defRPr sz="19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8D28FB-485B-4646-85D7-C7DF68E14A9B}" type="datetimeFigureOut">
              <a:rPr lang="en-IN" smtClean="0"/>
              <a:pPr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74A4C1-B6A3-48F9-96CB-E28B2C288FB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3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669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08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5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857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31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095">
                <a:solidFill>
                  <a:schemeClr val="accent1"/>
                </a:solidFill>
              </a:defRPr>
            </a:lvl1pPr>
            <a:lvl2pPr marL="435437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2pPr>
            <a:lvl3pPr marL="870875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3pPr>
            <a:lvl4pPr marL="1306312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74174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2177186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6126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3048061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48349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3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6181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0162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86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86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945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70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9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1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925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8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2" y="1097280"/>
            <a:ext cx="5212080" cy="4663440"/>
          </a:xfrm>
        </p:spPr>
        <p:txBody>
          <a:bodyPr/>
          <a:lstStyle>
            <a:lvl1pPr>
              <a:defRPr sz="3048"/>
            </a:lvl1pPr>
            <a:lvl2pPr>
              <a:defRPr sz="2667"/>
            </a:lvl2pPr>
            <a:lvl3pPr>
              <a:defRPr sz="228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52"/>
              </a:spcBef>
              <a:buNone/>
              <a:defRPr sz="1619"/>
            </a:lvl1pPr>
            <a:lvl2pPr marL="435437" indent="0">
              <a:buNone/>
              <a:defRPr sz="1143"/>
            </a:lvl2pPr>
            <a:lvl3pPr marL="870875" indent="0">
              <a:buNone/>
              <a:defRPr sz="952"/>
            </a:lvl3pPr>
            <a:lvl4pPr marL="1306312" indent="0">
              <a:buNone/>
              <a:defRPr sz="857"/>
            </a:lvl4pPr>
            <a:lvl5pPr marL="1741749" indent="0">
              <a:buNone/>
              <a:defRPr sz="857"/>
            </a:lvl5pPr>
            <a:lvl6pPr marL="2177186" indent="0">
              <a:buNone/>
              <a:defRPr sz="857"/>
            </a:lvl6pPr>
            <a:lvl7pPr marL="2612624" indent="0">
              <a:buNone/>
              <a:defRPr sz="857"/>
            </a:lvl7pPr>
            <a:lvl8pPr marL="3048061" indent="0">
              <a:buNone/>
              <a:defRPr sz="857"/>
            </a:lvl8pPr>
            <a:lvl9pPr marL="3483498" indent="0">
              <a:buNone/>
              <a:defRPr sz="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458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8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667"/>
            </a:lvl1pPr>
            <a:lvl2pPr marL="435437" indent="0">
              <a:buNone/>
              <a:defRPr sz="2667"/>
            </a:lvl2pPr>
            <a:lvl3pPr marL="870875" indent="0">
              <a:buNone/>
              <a:defRPr sz="2286"/>
            </a:lvl3pPr>
            <a:lvl4pPr marL="1306312" indent="0">
              <a:buNone/>
              <a:defRPr sz="1905"/>
            </a:lvl4pPr>
            <a:lvl5pPr marL="1741749" indent="0">
              <a:buNone/>
              <a:defRPr sz="1905"/>
            </a:lvl5pPr>
            <a:lvl6pPr marL="2177186" indent="0">
              <a:buNone/>
              <a:defRPr sz="1905"/>
            </a:lvl6pPr>
            <a:lvl7pPr marL="2612624" indent="0">
              <a:buNone/>
              <a:defRPr sz="1905"/>
            </a:lvl7pPr>
            <a:lvl8pPr marL="3048061" indent="0">
              <a:buNone/>
              <a:defRPr sz="1905"/>
            </a:lvl8pPr>
            <a:lvl9pPr marL="3483498" indent="0">
              <a:buNone/>
              <a:defRPr sz="19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52"/>
              </a:spcBef>
              <a:buNone/>
              <a:defRPr sz="1619"/>
            </a:lvl1pPr>
            <a:lvl2pPr marL="435437" indent="0">
              <a:buNone/>
              <a:defRPr sz="1143"/>
            </a:lvl2pPr>
            <a:lvl3pPr marL="870875" indent="0">
              <a:buNone/>
              <a:defRPr sz="952"/>
            </a:lvl3pPr>
            <a:lvl4pPr marL="1306312" indent="0">
              <a:buNone/>
              <a:defRPr sz="857"/>
            </a:lvl4pPr>
            <a:lvl5pPr marL="1741749" indent="0">
              <a:buNone/>
              <a:defRPr sz="857"/>
            </a:lvl5pPr>
            <a:lvl6pPr marL="2177186" indent="0">
              <a:buNone/>
              <a:defRPr sz="857"/>
            </a:lvl6pPr>
            <a:lvl7pPr marL="2612624" indent="0">
              <a:buNone/>
              <a:defRPr sz="857"/>
            </a:lvl7pPr>
            <a:lvl8pPr marL="3048061" indent="0">
              <a:buNone/>
              <a:defRPr sz="857"/>
            </a:lvl8pPr>
            <a:lvl9pPr marL="3483498" indent="0">
              <a:buNone/>
              <a:defRPr sz="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42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86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9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98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2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6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0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0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4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6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1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30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457200"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30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1" y="6223830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457200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2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2" y="243842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2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31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435437"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31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2" y="6223831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435437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70875" rtl="0" eaLnBrk="1" latinLnBrk="0" hangingPunct="1">
        <a:lnSpc>
          <a:spcPct val="90000"/>
        </a:lnSpc>
        <a:spcBef>
          <a:spcPct val="0"/>
        </a:spcBef>
        <a:buNone/>
        <a:defRPr sz="419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7719" indent="-174175" algn="l" defTabSz="870875" rtl="0" eaLnBrk="1" latinLnBrk="0" hangingPunct="1">
        <a:lnSpc>
          <a:spcPct val="90000"/>
        </a:lnSpc>
        <a:spcBef>
          <a:spcPts val="1333"/>
        </a:spcBef>
        <a:buClr>
          <a:schemeClr val="accent1"/>
        </a:buClr>
        <a:buSzPct val="80000"/>
        <a:buFont typeface="Corbel" pitchFamily="34" charset="0"/>
        <a:buChar char="•"/>
        <a:defRPr sz="2095" kern="1200">
          <a:solidFill>
            <a:schemeClr val="accent1"/>
          </a:solidFill>
          <a:latin typeface="+mn-lt"/>
          <a:ea typeface="+mn-ea"/>
          <a:cs typeface="+mn-cs"/>
        </a:defRPr>
      </a:lvl1pPr>
      <a:lvl2pPr marL="435437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905" kern="1200">
          <a:solidFill>
            <a:schemeClr val="accent1"/>
          </a:solidFill>
          <a:latin typeface="+mn-lt"/>
          <a:ea typeface="+mn-ea"/>
          <a:cs typeface="+mn-cs"/>
        </a:defRPr>
      </a:lvl2pPr>
      <a:lvl3pPr marL="696700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714" kern="1200">
          <a:solidFill>
            <a:schemeClr val="accent1"/>
          </a:solidFill>
          <a:latin typeface="+mn-lt"/>
          <a:ea typeface="+mn-ea"/>
          <a:cs typeface="+mn-cs"/>
        </a:defRPr>
      </a:lvl3pPr>
      <a:lvl4pPr marL="957962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19224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2384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0956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7pPr>
      <a:lvl8pPr marL="209528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8pPr>
      <a:lvl9pPr marL="238100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3" y="243842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2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32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435437"/>
              <a:t>18-03-2025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32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3" y="6223832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435437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70875" rtl="0" eaLnBrk="1" latinLnBrk="0" hangingPunct="1">
        <a:lnSpc>
          <a:spcPct val="90000"/>
        </a:lnSpc>
        <a:spcBef>
          <a:spcPct val="0"/>
        </a:spcBef>
        <a:buNone/>
        <a:defRPr sz="419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7719" indent="-174175" algn="l" defTabSz="870875" rtl="0" eaLnBrk="1" latinLnBrk="0" hangingPunct="1">
        <a:lnSpc>
          <a:spcPct val="90000"/>
        </a:lnSpc>
        <a:spcBef>
          <a:spcPts val="1333"/>
        </a:spcBef>
        <a:buClr>
          <a:schemeClr val="accent1"/>
        </a:buClr>
        <a:buSzPct val="80000"/>
        <a:buFont typeface="Corbel" pitchFamily="34" charset="0"/>
        <a:buChar char="•"/>
        <a:defRPr sz="2095" kern="1200">
          <a:solidFill>
            <a:schemeClr val="accent1"/>
          </a:solidFill>
          <a:latin typeface="+mn-lt"/>
          <a:ea typeface="+mn-ea"/>
          <a:cs typeface="+mn-cs"/>
        </a:defRPr>
      </a:lvl1pPr>
      <a:lvl2pPr marL="435437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905" kern="1200">
          <a:solidFill>
            <a:schemeClr val="accent1"/>
          </a:solidFill>
          <a:latin typeface="+mn-lt"/>
          <a:ea typeface="+mn-ea"/>
          <a:cs typeface="+mn-cs"/>
        </a:defRPr>
      </a:lvl2pPr>
      <a:lvl3pPr marL="696700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714" kern="1200">
          <a:solidFill>
            <a:schemeClr val="accent1"/>
          </a:solidFill>
          <a:latin typeface="+mn-lt"/>
          <a:ea typeface="+mn-ea"/>
          <a:cs typeface="+mn-cs"/>
        </a:defRPr>
      </a:lvl3pPr>
      <a:lvl4pPr marL="957962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19224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2384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0956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7pPr>
      <a:lvl8pPr marL="209528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8pPr>
      <a:lvl9pPr marL="238100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378857" y="2340429"/>
            <a:ext cx="9851571" cy="91470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BT 601: Analytical Biotechnology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2394857" y="3066143"/>
            <a:ext cx="7765143" cy="1752298"/>
          </a:xfrm>
        </p:spPr>
        <p:txBody>
          <a:bodyPr>
            <a:normAutofit/>
          </a:bodyPr>
          <a:lstStyle/>
          <a:p>
            <a:pPr marL="43544" indent="0" algn="r">
              <a:buNone/>
            </a:pPr>
            <a:r>
              <a:rPr lang="en-US" sz="2667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-Prof. Siddhartha </a:t>
            </a:r>
            <a:r>
              <a:rPr lang="en-US" sz="2667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Sankar</a:t>
            </a:r>
            <a:r>
              <a:rPr lang="en-US" sz="2667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Ghosh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41714" y="3066143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0" y="4445000"/>
            <a:ext cx="822661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22"/>
            <a:r>
              <a:rPr lang="en-US" sz="2095" b="1" dirty="0">
                <a:solidFill>
                  <a:srgbClr val="0000FF"/>
                </a:solidFill>
                <a:latin typeface="Corbel"/>
              </a:rPr>
              <a:t>Lec-6</a:t>
            </a:r>
          </a:p>
        </p:txBody>
      </p:sp>
    </p:spTree>
    <p:extLst>
      <p:ext uri="{BB962C8B-B14F-4D97-AF65-F5344CB8AC3E}">
        <p14:creationId xmlns:p14="http://schemas.microsoft.com/office/powerpoint/2010/main" val="143770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774" y="1"/>
            <a:ext cx="4969630" cy="1323147"/>
          </a:xfrm>
        </p:spPr>
        <p:txBody>
          <a:bodyPr>
            <a:normAutofit/>
          </a:bodyPr>
          <a:lstStyle/>
          <a:p>
            <a:r>
              <a:rPr lang="en-US" sz="2795" b="1" dirty="0">
                <a:solidFill>
                  <a:srgbClr val="0432FF"/>
                </a:solidFill>
              </a:rPr>
              <a:t>Gel Electrophoresis Study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440" y="762001"/>
            <a:ext cx="8028266" cy="562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4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0038" y="238748"/>
            <a:ext cx="5112588" cy="647246"/>
          </a:xfrm>
        </p:spPr>
        <p:txBody>
          <a:bodyPr>
            <a:normAutofit/>
          </a:bodyPr>
          <a:lstStyle/>
          <a:p>
            <a:r>
              <a:rPr lang="en-US" sz="2795" b="1" dirty="0">
                <a:solidFill>
                  <a:srgbClr val="0432FF"/>
                </a:solidFill>
              </a:rPr>
              <a:t>Motion of the DNA motor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1" y="885994"/>
            <a:ext cx="5641351" cy="545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2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315332"/>
            <a:ext cx="10344150" cy="91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114800" y="2993571"/>
            <a:ext cx="3810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04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438401"/>
            <a:ext cx="8583022" cy="130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8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29" y="304800"/>
            <a:ext cx="9857518" cy="1356360"/>
          </a:xfrm>
        </p:spPr>
        <p:txBody>
          <a:bodyPr>
            <a:normAutofit/>
          </a:bodyPr>
          <a:lstStyle/>
          <a:p>
            <a:r>
              <a:rPr lang="en-US" sz="2795" b="1" dirty="0">
                <a:solidFill>
                  <a:srgbClr val="0000FF"/>
                </a:solidFill>
              </a:rPr>
              <a:t>Ribozymes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73" y="1295401"/>
            <a:ext cx="10496431" cy="47911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396" dirty="0">
                <a:latin typeface="Arial" panose="020B0604020202020204" pitchFamily="34" charset="0"/>
                <a:cs typeface="Arial" panose="020B0604020202020204" pitchFamily="34" charset="0"/>
              </a:rPr>
              <a:t>Ribozymes (ribonucleic acid enzymes) are RNA molecules that have the ability to catalyze specific biochemical reactions, including RNA splicing in gene expression, similar to the action of protein enzymes.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988" y="2368512"/>
            <a:ext cx="4272039" cy="40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6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86" y="370712"/>
            <a:ext cx="10496431" cy="669239"/>
          </a:xfrm>
        </p:spPr>
        <p:txBody>
          <a:bodyPr>
            <a:normAutofit/>
          </a:bodyPr>
          <a:lstStyle/>
          <a:p>
            <a:r>
              <a:rPr lang="en-US" sz="279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Deoxyribozymes</a:t>
            </a:r>
            <a:endParaRPr lang="en-US" sz="2795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98" y="1344688"/>
            <a:ext cx="11513633" cy="4343406"/>
          </a:xfrm>
        </p:spPr>
        <p:txBody>
          <a:bodyPr/>
          <a:lstStyle/>
          <a:p>
            <a:pPr algn="just"/>
            <a:r>
              <a:rPr lang="en-US" sz="2396" dirty="0">
                <a:latin typeface="Arial" panose="020B0604020202020204" pitchFamily="34" charset="0"/>
                <a:cs typeface="Arial" panose="020B0604020202020204" pitchFamily="34" charset="0"/>
              </a:rPr>
              <a:t>Deoxyribozymes, DNA enzymes or simply </a:t>
            </a:r>
            <a:r>
              <a:rPr lang="en-US" sz="2396" dirty="0" err="1">
                <a:latin typeface="Arial" panose="020B0604020202020204" pitchFamily="34" charset="0"/>
                <a:cs typeface="Arial" panose="020B0604020202020204" pitchFamily="34" charset="0"/>
              </a:rPr>
              <a:t>DNAzymes</a:t>
            </a:r>
            <a:r>
              <a:rPr lang="en-US" sz="2396" dirty="0">
                <a:latin typeface="Arial" panose="020B0604020202020204" pitchFamily="34" charset="0"/>
                <a:cs typeface="Arial" panose="020B0604020202020204" pitchFamily="34" charset="0"/>
              </a:rPr>
              <a:t> are single-stranded oligo-</a:t>
            </a:r>
            <a:r>
              <a:rPr lang="en-US" sz="2396" dirty="0" err="1">
                <a:latin typeface="Arial" panose="020B0604020202020204" pitchFamily="34" charset="0"/>
                <a:cs typeface="Arial" panose="020B0604020202020204" pitchFamily="34" charset="0"/>
              </a:rPr>
              <a:t>deoxyribonucleotide</a:t>
            </a:r>
            <a:r>
              <a:rPr lang="en-US" sz="2396" dirty="0">
                <a:latin typeface="Arial" panose="020B0604020202020204" pitchFamily="34" charset="0"/>
                <a:cs typeface="Arial" panose="020B0604020202020204" pitchFamily="34" charset="0"/>
              </a:rPr>
              <a:t> molecules that, like proteins and ribozymes, possess the ability to perform </a:t>
            </a:r>
            <a:r>
              <a:rPr lang="en-US" sz="2396" dirty="0">
                <a:solidFill>
                  <a:srgbClr val="0000FF"/>
                </a:solidFill>
              </a:rPr>
              <a:t>specific chemical reaction.</a:t>
            </a:r>
            <a:r>
              <a:rPr lang="en-US" sz="239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2396" dirty="0" err="1">
                <a:latin typeface="Arial" panose="020B0604020202020204" pitchFamily="34" charset="0"/>
                <a:cs typeface="Arial" panose="020B0604020202020204" pitchFamily="34" charset="0"/>
              </a:rPr>
              <a:t>DNAzymes</a:t>
            </a:r>
            <a:r>
              <a:rPr lang="en-US" sz="2396" dirty="0">
                <a:latin typeface="Arial" panose="020B0604020202020204" pitchFamily="34" charset="0"/>
                <a:cs typeface="Arial" panose="020B0604020202020204" pitchFamily="34" charset="0"/>
              </a:rPr>
              <a:t> have not yet been found in living organisms, they have been isolated in the laboratory through </a:t>
            </a:r>
            <a:r>
              <a:rPr lang="en-US" sz="2396" i="1" dirty="0">
                <a:latin typeface="Arial" panose="020B0604020202020204" pitchFamily="34" charset="0"/>
                <a:cs typeface="Arial" panose="020B0604020202020204" pitchFamily="34" charset="0"/>
              </a:rPr>
              <a:t>in vitro </a:t>
            </a:r>
            <a:r>
              <a:rPr lang="en-US" sz="2396" dirty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78" y="3538384"/>
            <a:ext cx="4991509" cy="23959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9800" y="4284643"/>
            <a:ext cx="5773316" cy="2304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797" dirty="0">
                <a:solidFill>
                  <a:srgbClr val="202122"/>
                </a:solidFill>
                <a:latin typeface="Arial" panose="020B0604020202020204" pitchFamily="34" charset="0"/>
              </a:rPr>
              <a:t>The trans-form (two separate strands) of the </a:t>
            </a:r>
            <a:r>
              <a:rPr lang="en-US" sz="1797" dirty="0" err="1">
                <a:solidFill>
                  <a:srgbClr val="202122"/>
                </a:solidFill>
                <a:latin typeface="Arial" panose="020B0604020202020204" pitchFamily="34" charset="0"/>
              </a:rPr>
              <a:t>DNAzyme</a:t>
            </a:r>
            <a:r>
              <a:rPr lang="en-US" sz="1797" dirty="0">
                <a:solidFill>
                  <a:srgbClr val="202122"/>
                </a:solidFill>
                <a:latin typeface="Arial" panose="020B0604020202020204" pitchFamily="34" charset="0"/>
              </a:rPr>
              <a:t>. Most ribonuclease </a:t>
            </a:r>
            <a:r>
              <a:rPr lang="en-US" sz="1797" dirty="0" err="1">
                <a:solidFill>
                  <a:srgbClr val="202122"/>
                </a:solidFill>
                <a:latin typeface="Arial" panose="020B0604020202020204" pitchFamily="34" charset="0"/>
              </a:rPr>
              <a:t>DNAzymes</a:t>
            </a:r>
            <a:r>
              <a:rPr lang="en-US" sz="1797" dirty="0">
                <a:solidFill>
                  <a:srgbClr val="202122"/>
                </a:solidFill>
                <a:latin typeface="Arial" panose="020B0604020202020204" pitchFamily="34" charset="0"/>
              </a:rPr>
              <a:t> have a similar form, consisting of a separate enzyme strand (</a:t>
            </a:r>
            <a:r>
              <a:rPr lang="en-US" sz="1797" b="1" dirty="0">
                <a:solidFill>
                  <a:srgbClr val="0000FF"/>
                </a:solidFill>
                <a:latin typeface="Arial" panose="020B0604020202020204" pitchFamily="34" charset="0"/>
              </a:rPr>
              <a:t>blue</a:t>
            </a:r>
            <a:r>
              <a:rPr lang="en-US" sz="1797" dirty="0">
                <a:solidFill>
                  <a:srgbClr val="202122"/>
                </a:solidFill>
                <a:latin typeface="Arial" panose="020B0604020202020204" pitchFamily="34" charset="0"/>
              </a:rPr>
              <a:t>/</a:t>
            </a:r>
            <a:r>
              <a:rPr lang="en-US" sz="1797" b="1" dirty="0">
                <a:solidFill>
                  <a:srgbClr val="00CCFF"/>
                </a:solidFill>
                <a:latin typeface="Arial" panose="020B0604020202020204" pitchFamily="34" charset="0"/>
              </a:rPr>
              <a:t>cyan</a:t>
            </a:r>
            <a:r>
              <a:rPr lang="en-US" sz="1797" dirty="0">
                <a:solidFill>
                  <a:srgbClr val="202122"/>
                </a:solidFill>
                <a:latin typeface="Arial" panose="020B0604020202020204" pitchFamily="34" charset="0"/>
              </a:rPr>
              <a:t>) and substrate strand (</a:t>
            </a:r>
            <a:r>
              <a:rPr lang="en-US" sz="1797" b="1" dirty="0">
                <a:solidFill>
                  <a:srgbClr val="202122"/>
                </a:solidFill>
                <a:latin typeface="Arial" panose="020B0604020202020204" pitchFamily="34" charset="0"/>
              </a:rPr>
              <a:t>black</a:t>
            </a:r>
            <a:r>
              <a:rPr lang="en-US" sz="1797" dirty="0">
                <a:solidFill>
                  <a:srgbClr val="202122"/>
                </a:solidFill>
                <a:latin typeface="Arial" panose="020B0604020202020204" pitchFamily="34" charset="0"/>
              </a:rPr>
              <a:t>). Two arms of complementary bases flank the catalytic core (</a:t>
            </a:r>
            <a:r>
              <a:rPr lang="en-US" sz="1797" b="1" dirty="0">
                <a:solidFill>
                  <a:srgbClr val="00CCFF"/>
                </a:solidFill>
                <a:latin typeface="Arial" panose="020B0604020202020204" pitchFamily="34" charset="0"/>
              </a:rPr>
              <a:t>cyan</a:t>
            </a:r>
            <a:r>
              <a:rPr lang="en-US" sz="1797" dirty="0">
                <a:solidFill>
                  <a:srgbClr val="202122"/>
                </a:solidFill>
                <a:latin typeface="Arial" panose="020B0604020202020204" pitchFamily="34" charset="0"/>
              </a:rPr>
              <a:t>) on the enzyme strand and the single ribonucleotide (</a:t>
            </a:r>
            <a:r>
              <a:rPr lang="en-US" sz="1797" b="1" dirty="0">
                <a:solidFill>
                  <a:srgbClr val="FF0000"/>
                </a:solidFill>
                <a:latin typeface="Arial" panose="020B0604020202020204" pitchFamily="34" charset="0"/>
              </a:rPr>
              <a:t>red</a:t>
            </a:r>
            <a:r>
              <a:rPr lang="en-US" sz="1797" dirty="0">
                <a:solidFill>
                  <a:srgbClr val="202122"/>
                </a:solidFill>
                <a:latin typeface="Arial" panose="020B0604020202020204" pitchFamily="34" charset="0"/>
              </a:rPr>
              <a:t>) on the substrate strand. The arrow shows the ribonucleotide cleavage site</a:t>
            </a:r>
            <a:endParaRPr lang="en-US" sz="1797" dirty="0">
              <a:solidFill>
                <a:prstClr val="black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5790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438401"/>
            <a:ext cx="8583022" cy="130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9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029" y="304800"/>
            <a:ext cx="9857518" cy="1356360"/>
          </a:xfrm>
        </p:spPr>
        <p:txBody>
          <a:bodyPr>
            <a:normAutofit/>
          </a:bodyPr>
          <a:lstStyle/>
          <a:p>
            <a:r>
              <a:rPr lang="en-US" sz="2795" b="1" dirty="0">
                <a:solidFill>
                  <a:srgbClr val="0000FF"/>
                </a:solidFill>
              </a:rPr>
              <a:t>Ribozymes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573" y="1295401"/>
            <a:ext cx="10496431" cy="47911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396" dirty="0">
                <a:latin typeface="Arial" panose="020B0604020202020204" pitchFamily="34" charset="0"/>
                <a:cs typeface="Arial" panose="020B0604020202020204" pitchFamily="34" charset="0"/>
              </a:rPr>
              <a:t>Ribozymes (ribonucleic acid enzymes) are RNA molecules that have the ability to catalyze specific biochemical reactions, including RNA splicing in gene expression, similar to the action of protein enzymes.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988" y="2368512"/>
            <a:ext cx="4272039" cy="403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8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86" y="370712"/>
            <a:ext cx="10496431" cy="669239"/>
          </a:xfrm>
        </p:spPr>
        <p:txBody>
          <a:bodyPr>
            <a:normAutofit/>
          </a:bodyPr>
          <a:lstStyle/>
          <a:p>
            <a:r>
              <a:rPr lang="en-US" sz="279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Deoxyribozymes</a:t>
            </a:r>
            <a:endParaRPr lang="en-US" sz="2795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98" y="1344688"/>
            <a:ext cx="11513633" cy="4343406"/>
          </a:xfrm>
        </p:spPr>
        <p:txBody>
          <a:bodyPr/>
          <a:lstStyle/>
          <a:p>
            <a:pPr algn="just"/>
            <a:r>
              <a:rPr lang="en-US" sz="2396" dirty="0">
                <a:latin typeface="Arial" panose="020B0604020202020204" pitchFamily="34" charset="0"/>
                <a:cs typeface="Arial" panose="020B0604020202020204" pitchFamily="34" charset="0"/>
              </a:rPr>
              <a:t>Deoxyribozymes, DNA enzymes or simply </a:t>
            </a:r>
            <a:r>
              <a:rPr lang="en-US" sz="2396" dirty="0" err="1">
                <a:latin typeface="Arial" panose="020B0604020202020204" pitchFamily="34" charset="0"/>
                <a:cs typeface="Arial" panose="020B0604020202020204" pitchFamily="34" charset="0"/>
              </a:rPr>
              <a:t>DNAzymes</a:t>
            </a:r>
            <a:r>
              <a:rPr lang="en-US" sz="2396" dirty="0">
                <a:latin typeface="Arial" panose="020B0604020202020204" pitchFamily="34" charset="0"/>
                <a:cs typeface="Arial" panose="020B0604020202020204" pitchFamily="34" charset="0"/>
              </a:rPr>
              <a:t> are single-stranded oligo-</a:t>
            </a:r>
            <a:r>
              <a:rPr lang="en-US" sz="2396" dirty="0" err="1">
                <a:latin typeface="Arial" panose="020B0604020202020204" pitchFamily="34" charset="0"/>
                <a:cs typeface="Arial" panose="020B0604020202020204" pitchFamily="34" charset="0"/>
              </a:rPr>
              <a:t>deoxyribonucleotide</a:t>
            </a:r>
            <a:r>
              <a:rPr lang="en-US" sz="2396" dirty="0">
                <a:latin typeface="Arial" panose="020B0604020202020204" pitchFamily="34" charset="0"/>
                <a:cs typeface="Arial" panose="020B0604020202020204" pitchFamily="34" charset="0"/>
              </a:rPr>
              <a:t> molecules that, like proteins and ribozymes, possess the ability to perform </a:t>
            </a:r>
            <a:r>
              <a:rPr lang="en-US" sz="2396" dirty="0">
                <a:solidFill>
                  <a:srgbClr val="0000FF"/>
                </a:solidFill>
              </a:rPr>
              <a:t>specific chemical reaction.</a:t>
            </a:r>
            <a:r>
              <a:rPr lang="en-US" sz="239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n-US" sz="2396" dirty="0" err="1">
                <a:latin typeface="Arial" panose="020B0604020202020204" pitchFamily="34" charset="0"/>
                <a:cs typeface="Arial" panose="020B0604020202020204" pitchFamily="34" charset="0"/>
              </a:rPr>
              <a:t>DNAzymes</a:t>
            </a:r>
            <a:r>
              <a:rPr lang="en-US" sz="2396" dirty="0">
                <a:latin typeface="Arial" panose="020B0604020202020204" pitchFamily="34" charset="0"/>
                <a:cs typeface="Arial" panose="020B0604020202020204" pitchFamily="34" charset="0"/>
              </a:rPr>
              <a:t> have not yet been found in living organisms, they have been isolated in the laboratory through </a:t>
            </a:r>
            <a:r>
              <a:rPr lang="en-US" sz="2396" i="1" dirty="0">
                <a:latin typeface="Arial" panose="020B0604020202020204" pitchFamily="34" charset="0"/>
                <a:cs typeface="Arial" panose="020B0604020202020204" pitchFamily="34" charset="0"/>
              </a:rPr>
              <a:t>in vitro </a:t>
            </a:r>
            <a:r>
              <a:rPr lang="en-US" sz="2396" dirty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78" y="3538384"/>
            <a:ext cx="4991509" cy="23959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19800" y="4284643"/>
            <a:ext cx="5773316" cy="2304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1797" dirty="0">
                <a:solidFill>
                  <a:srgbClr val="202122"/>
                </a:solidFill>
                <a:latin typeface="Arial" panose="020B0604020202020204" pitchFamily="34" charset="0"/>
              </a:rPr>
              <a:t>The trans-form (two separate strands) of the </a:t>
            </a:r>
            <a:r>
              <a:rPr lang="en-US" sz="1797" dirty="0" err="1">
                <a:solidFill>
                  <a:srgbClr val="202122"/>
                </a:solidFill>
                <a:latin typeface="Arial" panose="020B0604020202020204" pitchFamily="34" charset="0"/>
              </a:rPr>
              <a:t>DNAzyme</a:t>
            </a:r>
            <a:r>
              <a:rPr lang="en-US" sz="1797" dirty="0">
                <a:solidFill>
                  <a:srgbClr val="202122"/>
                </a:solidFill>
                <a:latin typeface="Arial" panose="020B0604020202020204" pitchFamily="34" charset="0"/>
              </a:rPr>
              <a:t>. Most ribonuclease </a:t>
            </a:r>
            <a:r>
              <a:rPr lang="en-US" sz="1797" dirty="0" err="1">
                <a:solidFill>
                  <a:srgbClr val="202122"/>
                </a:solidFill>
                <a:latin typeface="Arial" panose="020B0604020202020204" pitchFamily="34" charset="0"/>
              </a:rPr>
              <a:t>DNAzymes</a:t>
            </a:r>
            <a:r>
              <a:rPr lang="en-US" sz="1797" dirty="0">
                <a:solidFill>
                  <a:srgbClr val="202122"/>
                </a:solidFill>
                <a:latin typeface="Arial" panose="020B0604020202020204" pitchFamily="34" charset="0"/>
              </a:rPr>
              <a:t> have a similar form, consisting of a separate enzyme strand (</a:t>
            </a:r>
            <a:r>
              <a:rPr lang="en-US" sz="1797" b="1" dirty="0">
                <a:solidFill>
                  <a:srgbClr val="0000FF"/>
                </a:solidFill>
                <a:latin typeface="Arial" panose="020B0604020202020204" pitchFamily="34" charset="0"/>
              </a:rPr>
              <a:t>blue</a:t>
            </a:r>
            <a:r>
              <a:rPr lang="en-US" sz="1797" dirty="0">
                <a:solidFill>
                  <a:srgbClr val="202122"/>
                </a:solidFill>
                <a:latin typeface="Arial" panose="020B0604020202020204" pitchFamily="34" charset="0"/>
              </a:rPr>
              <a:t>/</a:t>
            </a:r>
            <a:r>
              <a:rPr lang="en-US" sz="1797" b="1" dirty="0">
                <a:solidFill>
                  <a:srgbClr val="00CCFF"/>
                </a:solidFill>
                <a:latin typeface="Arial" panose="020B0604020202020204" pitchFamily="34" charset="0"/>
              </a:rPr>
              <a:t>cyan</a:t>
            </a:r>
            <a:r>
              <a:rPr lang="en-US" sz="1797" dirty="0">
                <a:solidFill>
                  <a:srgbClr val="202122"/>
                </a:solidFill>
                <a:latin typeface="Arial" panose="020B0604020202020204" pitchFamily="34" charset="0"/>
              </a:rPr>
              <a:t>) and substrate strand (</a:t>
            </a:r>
            <a:r>
              <a:rPr lang="en-US" sz="1797" b="1" dirty="0">
                <a:solidFill>
                  <a:srgbClr val="202122"/>
                </a:solidFill>
                <a:latin typeface="Arial" panose="020B0604020202020204" pitchFamily="34" charset="0"/>
              </a:rPr>
              <a:t>black</a:t>
            </a:r>
            <a:r>
              <a:rPr lang="en-US" sz="1797" dirty="0">
                <a:solidFill>
                  <a:srgbClr val="202122"/>
                </a:solidFill>
                <a:latin typeface="Arial" panose="020B0604020202020204" pitchFamily="34" charset="0"/>
              </a:rPr>
              <a:t>). Two arms of complementary bases flank the catalytic core (</a:t>
            </a:r>
            <a:r>
              <a:rPr lang="en-US" sz="1797" b="1" dirty="0">
                <a:solidFill>
                  <a:srgbClr val="00CCFF"/>
                </a:solidFill>
                <a:latin typeface="Arial" panose="020B0604020202020204" pitchFamily="34" charset="0"/>
              </a:rPr>
              <a:t>cyan</a:t>
            </a:r>
            <a:r>
              <a:rPr lang="en-US" sz="1797" dirty="0">
                <a:solidFill>
                  <a:srgbClr val="202122"/>
                </a:solidFill>
                <a:latin typeface="Arial" panose="020B0604020202020204" pitchFamily="34" charset="0"/>
              </a:rPr>
              <a:t>) on the enzyme strand and the single ribonucleotide (</a:t>
            </a:r>
            <a:r>
              <a:rPr lang="en-US" sz="1797" b="1" dirty="0">
                <a:solidFill>
                  <a:srgbClr val="FF0000"/>
                </a:solidFill>
                <a:latin typeface="Arial" panose="020B0604020202020204" pitchFamily="34" charset="0"/>
              </a:rPr>
              <a:t>red</a:t>
            </a:r>
            <a:r>
              <a:rPr lang="en-US" sz="1797" dirty="0">
                <a:solidFill>
                  <a:srgbClr val="202122"/>
                </a:solidFill>
                <a:latin typeface="Arial" panose="020B0604020202020204" pitchFamily="34" charset="0"/>
              </a:rPr>
              <a:t>) on the substrate strand. The arrow shows the ribonucleotide cleavage site</a:t>
            </a:r>
            <a:endParaRPr lang="en-US" sz="1797" dirty="0">
              <a:solidFill>
                <a:prstClr val="black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3386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1435" y="370712"/>
            <a:ext cx="4388725" cy="879139"/>
          </a:xfrm>
        </p:spPr>
        <p:txBody>
          <a:bodyPr>
            <a:normAutofit/>
          </a:bodyPr>
          <a:lstStyle/>
          <a:p>
            <a:r>
              <a:rPr lang="en-US" sz="2795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 of Operation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25169" y="3335802"/>
            <a:ext cx="2280184" cy="24744"/>
          </a:xfrm>
          <a:prstGeom prst="line">
            <a:avLst/>
          </a:prstGeom>
          <a:ln w="1016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05354" y="3187335"/>
            <a:ext cx="414440" cy="32167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797">
              <a:solidFill>
                <a:prstClr val="white"/>
              </a:solidFill>
              <a:latin typeface="Corbel"/>
            </a:endParaRP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8425" y="1991446"/>
            <a:ext cx="2118797" cy="208289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414440" y="3187335"/>
            <a:ext cx="410730" cy="321676"/>
          </a:xfrm>
          <a:prstGeom prst="ellipse">
            <a:avLst/>
          </a:prstGeom>
          <a:solidFill>
            <a:srgbClr val="D04AE6"/>
          </a:solidFill>
          <a:ln>
            <a:solidFill>
              <a:srgbClr val="B529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797">
              <a:solidFill>
                <a:prstClr val="white"/>
              </a:solidFill>
              <a:latin typeface="Corbel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825170" y="2607541"/>
            <a:ext cx="1038234" cy="11409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004117" y="2611344"/>
            <a:ext cx="1038234" cy="11409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2817170" y="2242448"/>
            <a:ext cx="297236" cy="399321"/>
          </a:xfrm>
          <a:custGeom>
            <a:avLst/>
            <a:gdLst>
              <a:gd name="connsiteX0" fmla="*/ 69179 w 297779"/>
              <a:gd name="connsiteY0" fmla="*/ 377190 h 400050"/>
              <a:gd name="connsiteX1" fmla="*/ 12029 w 297779"/>
              <a:gd name="connsiteY1" fmla="*/ 228600 h 400050"/>
              <a:gd name="connsiteX2" fmla="*/ 34889 w 297779"/>
              <a:gd name="connsiteY2" fmla="*/ 194310 h 400050"/>
              <a:gd name="connsiteX3" fmla="*/ 126329 w 297779"/>
              <a:gd name="connsiteY3" fmla="*/ 171450 h 400050"/>
              <a:gd name="connsiteX4" fmla="*/ 194909 w 297779"/>
              <a:gd name="connsiteY4" fmla="*/ 137160 h 400050"/>
              <a:gd name="connsiteX5" fmla="*/ 217769 w 297779"/>
              <a:gd name="connsiteY5" fmla="*/ 171450 h 400050"/>
              <a:gd name="connsiteX6" fmla="*/ 172049 w 297779"/>
              <a:gd name="connsiteY6" fmla="*/ 148590 h 400050"/>
              <a:gd name="connsiteX7" fmla="*/ 137759 w 297779"/>
              <a:gd name="connsiteY7" fmla="*/ 125730 h 400050"/>
              <a:gd name="connsiteX8" fmla="*/ 149189 w 297779"/>
              <a:gd name="connsiteY8" fmla="*/ 45720 h 400050"/>
              <a:gd name="connsiteX9" fmla="*/ 217769 w 297779"/>
              <a:gd name="connsiteY9" fmla="*/ 22860 h 400050"/>
              <a:gd name="connsiteX10" fmla="*/ 286349 w 297779"/>
              <a:gd name="connsiteY10" fmla="*/ 34290 h 400050"/>
              <a:gd name="connsiteX11" fmla="*/ 297779 w 297779"/>
              <a:gd name="connsiteY11" fmla="*/ 68580 h 400050"/>
              <a:gd name="connsiteX12" fmla="*/ 263489 w 297779"/>
              <a:gd name="connsiteY12" fmla="*/ 160020 h 400050"/>
              <a:gd name="connsiteX13" fmla="*/ 229199 w 297779"/>
              <a:gd name="connsiteY13" fmla="*/ 171450 h 400050"/>
              <a:gd name="connsiteX14" fmla="*/ 194909 w 297779"/>
              <a:gd name="connsiteY14" fmla="*/ 194310 h 400050"/>
              <a:gd name="connsiteX15" fmla="*/ 34889 w 297779"/>
              <a:gd name="connsiteY15" fmla="*/ 182880 h 400050"/>
              <a:gd name="connsiteX16" fmla="*/ 46319 w 297779"/>
              <a:gd name="connsiteY16" fmla="*/ 114300 h 400050"/>
              <a:gd name="connsiteX17" fmla="*/ 126329 w 297779"/>
              <a:gd name="connsiteY17" fmla="*/ 68580 h 400050"/>
              <a:gd name="connsiteX18" fmla="*/ 263489 w 297779"/>
              <a:gd name="connsiteY18" fmla="*/ 57150 h 400050"/>
              <a:gd name="connsiteX19" fmla="*/ 274919 w 297779"/>
              <a:gd name="connsiteY19" fmla="*/ 91440 h 400050"/>
              <a:gd name="connsiteX20" fmla="*/ 263489 w 297779"/>
              <a:gd name="connsiteY20" fmla="*/ 125730 h 400050"/>
              <a:gd name="connsiteX21" fmla="*/ 92039 w 297779"/>
              <a:gd name="connsiteY21" fmla="*/ 137160 h 400050"/>
              <a:gd name="connsiteX22" fmla="*/ 57749 w 297779"/>
              <a:gd name="connsiteY22" fmla="*/ 102870 h 400050"/>
              <a:gd name="connsiteX23" fmla="*/ 103469 w 297779"/>
              <a:gd name="connsiteY23" fmla="*/ 11430 h 400050"/>
              <a:gd name="connsiteX24" fmla="*/ 137759 w 297779"/>
              <a:gd name="connsiteY24" fmla="*/ 0 h 400050"/>
              <a:gd name="connsiteX25" fmla="*/ 206339 w 297779"/>
              <a:gd name="connsiteY25" fmla="*/ 11430 h 400050"/>
              <a:gd name="connsiteX26" fmla="*/ 252059 w 297779"/>
              <a:gd name="connsiteY26" fmla="*/ 80010 h 400050"/>
              <a:gd name="connsiteX27" fmla="*/ 274919 w 297779"/>
              <a:gd name="connsiteY27" fmla="*/ 160020 h 400050"/>
              <a:gd name="connsiteX28" fmla="*/ 297779 w 297779"/>
              <a:gd name="connsiteY28" fmla="*/ 205740 h 400050"/>
              <a:gd name="connsiteX29" fmla="*/ 263489 w 297779"/>
              <a:gd name="connsiteY29" fmla="*/ 365760 h 400050"/>
              <a:gd name="connsiteX30" fmla="*/ 240629 w 297779"/>
              <a:gd name="connsiteY30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97779" h="400050">
                <a:moveTo>
                  <a:pt x="69179" y="377190"/>
                </a:moveTo>
                <a:cubicBezTo>
                  <a:pt x="10567" y="299040"/>
                  <a:pt x="-17899" y="308409"/>
                  <a:pt x="12029" y="228600"/>
                </a:cubicBezTo>
                <a:cubicBezTo>
                  <a:pt x="16852" y="215738"/>
                  <a:pt x="22602" y="200453"/>
                  <a:pt x="34889" y="194310"/>
                </a:cubicBezTo>
                <a:cubicBezTo>
                  <a:pt x="62990" y="180259"/>
                  <a:pt x="126329" y="171450"/>
                  <a:pt x="126329" y="171450"/>
                </a:cubicBezTo>
                <a:cubicBezTo>
                  <a:pt x="133549" y="166636"/>
                  <a:pt x="180121" y="131245"/>
                  <a:pt x="194909" y="137160"/>
                </a:cubicBezTo>
                <a:cubicBezTo>
                  <a:pt x="207664" y="142262"/>
                  <a:pt x="210149" y="160020"/>
                  <a:pt x="217769" y="171450"/>
                </a:cubicBezTo>
                <a:cubicBezTo>
                  <a:pt x="155205" y="192305"/>
                  <a:pt x="204133" y="188695"/>
                  <a:pt x="172049" y="148590"/>
                </a:cubicBezTo>
                <a:cubicBezTo>
                  <a:pt x="163467" y="137863"/>
                  <a:pt x="149189" y="133350"/>
                  <a:pt x="137759" y="125730"/>
                </a:cubicBezTo>
                <a:cubicBezTo>
                  <a:pt x="129828" y="94006"/>
                  <a:pt x="111642" y="69187"/>
                  <a:pt x="149189" y="45720"/>
                </a:cubicBezTo>
                <a:cubicBezTo>
                  <a:pt x="169623" y="32949"/>
                  <a:pt x="217769" y="22860"/>
                  <a:pt x="217769" y="22860"/>
                </a:cubicBezTo>
                <a:cubicBezTo>
                  <a:pt x="240629" y="26670"/>
                  <a:pt x="266227" y="22792"/>
                  <a:pt x="286349" y="34290"/>
                </a:cubicBezTo>
                <a:cubicBezTo>
                  <a:pt x="296810" y="40268"/>
                  <a:pt x="297779" y="56532"/>
                  <a:pt x="297779" y="68580"/>
                </a:cubicBezTo>
                <a:cubicBezTo>
                  <a:pt x="297779" y="94603"/>
                  <a:pt x="287138" y="141101"/>
                  <a:pt x="263489" y="160020"/>
                </a:cubicBezTo>
                <a:cubicBezTo>
                  <a:pt x="254081" y="167546"/>
                  <a:pt x="239975" y="166062"/>
                  <a:pt x="229199" y="171450"/>
                </a:cubicBezTo>
                <a:cubicBezTo>
                  <a:pt x="216912" y="177593"/>
                  <a:pt x="206339" y="186690"/>
                  <a:pt x="194909" y="194310"/>
                </a:cubicBezTo>
                <a:cubicBezTo>
                  <a:pt x="141569" y="190500"/>
                  <a:pt x="81973" y="208233"/>
                  <a:pt x="34889" y="182880"/>
                </a:cubicBezTo>
                <a:cubicBezTo>
                  <a:pt x="14484" y="171893"/>
                  <a:pt x="36907" y="135478"/>
                  <a:pt x="46319" y="114300"/>
                </a:cubicBezTo>
                <a:cubicBezTo>
                  <a:pt x="63343" y="75995"/>
                  <a:pt x="92501" y="77037"/>
                  <a:pt x="126329" y="68580"/>
                </a:cubicBezTo>
                <a:cubicBezTo>
                  <a:pt x="176760" y="34959"/>
                  <a:pt x="178524" y="23164"/>
                  <a:pt x="263489" y="57150"/>
                </a:cubicBezTo>
                <a:cubicBezTo>
                  <a:pt x="274676" y="61625"/>
                  <a:pt x="271109" y="80010"/>
                  <a:pt x="274919" y="91440"/>
                </a:cubicBezTo>
                <a:cubicBezTo>
                  <a:pt x="271109" y="102870"/>
                  <a:pt x="272008" y="117211"/>
                  <a:pt x="263489" y="125730"/>
                </a:cubicBezTo>
                <a:cubicBezTo>
                  <a:pt x="218336" y="170883"/>
                  <a:pt x="140374" y="141554"/>
                  <a:pt x="92039" y="137160"/>
                </a:cubicBezTo>
                <a:cubicBezTo>
                  <a:pt x="80609" y="125730"/>
                  <a:pt x="61256" y="118650"/>
                  <a:pt x="57749" y="102870"/>
                </a:cubicBezTo>
                <a:cubicBezTo>
                  <a:pt x="45704" y="48670"/>
                  <a:pt x="65149" y="30590"/>
                  <a:pt x="103469" y="11430"/>
                </a:cubicBezTo>
                <a:cubicBezTo>
                  <a:pt x="114245" y="6042"/>
                  <a:pt x="126329" y="3810"/>
                  <a:pt x="137759" y="0"/>
                </a:cubicBezTo>
                <a:cubicBezTo>
                  <a:pt x="160619" y="3810"/>
                  <a:pt x="187353" y="-1860"/>
                  <a:pt x="206339" y="11430"/>
                </a:cubicBezTo>
                <a:cubicBezTo>
                  <a:pt x="228847" y="27185"/>
                  <a:pt x="252059" y="80010"/>
                  <a:pt x="252059" y="80010"/>
                </a:cubicBezTo>
                <a:cubicBezTo>
                  <a:pt x="257859" y="103211"/>
                  <a:pt x="265080" y="137063"/>
                  <a:pt x="274919" y="160020"/>
                </a:cubicBezTo>
                <a:cubicBezTo>
                  <a:pt x="281631" y="175681"/>
                  <a:pt x="290159" y="190500"/>
                  <a:pt x="297779" y="205740"/>
                </a:cubicBezTo>
                <a:cubicBezTo>
                  <a:pt x="292943" y="244432"/>
                  <a:pt x="288546" y="328175"/>
                  <a:pt x="263489" y="365760"/>
                </a:cubicBezTo>
                <a:lnTo>
                  <a:pt x="240629" y="400050"/>
                </a:lnTo>
              </a:path>
            </a:pathLst>
          </a:custGeom>
          <a:noFill/>
          <a:ln w="508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797">
              <a:solidFill>
                <a:prstClr val="white"/>
              </a:solidFill>
              <a:latin typeface="Corbel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521739" y="2938407"/>
            <a:ext cx="1369100" cy="1140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63403" y="3569207"/>
            <a:ext cx="301686" cy="36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797" dirty="0">
                <a:solidFill>
                  <a:prstClr val="black"/>
                </a:solidFill>
                <a:latin typeface="Corbel"/>
              </a:rPr>
              <a:t>F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74425" y="1893529"/>
            <a:ext cx="316112" cy="368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797" b="1" dirty="0">
                <a:solidFill>
                  <a:prstClr val="black"/>
                </a:solidFill>
                <a:latin typeface="Corbel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2673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95" b="1" dirty="0"/>
              <a:t>An Autonomous DNA </a:t>
            </a:r>
            <a:r>
              <a:rPr lang="en-US" sz="2795" b="1" dirty="0" err="1"/>
              <a:t>Nanomotor</a:t>
            </a:r>
            <a:r>
              <a:rPr lang="en-US" sz="2795" b="1" dirty="0"/>
              <a:t> Powered by a DNA Enzyme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432" y="1525648"/>
            <a:ext cx="7047687" cy="464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313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1_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2_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348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Basis</vt:lpstr>
      <vt:lpstr>1_Basis</vt:lpstr>
      <vt:lpstr>2_Basis</vt:lpstr>
      <vt:lpstr>BT 601: Analytical Biotechnology</vt:lpstr>
      <vt:lpstr>PowerPoint Presentation</vt:lpstr>
      <vt:lpstr>Ribozymes</vt:lpstr>
      <vt:lpstr>Deoxyribozymes</vt:lpstr>
      <vt:lpstr>PowerPoint Presentation</vt:lpstr>
      <vt:lpstr>Ribozymes</vt:lpstr>
      <vt:lpstr>Deoxyribozymes</vt:lpstr>
      <vt:lpstr>Mode of Operation</vt:lpstr>
      <vt:lpstr>An Autonomous DNA Nanomotor Powered by a DNA Enzyme</vt:lpstr>
      <vt:lpstr>Gel Electrophoresis Study</vt:lpstr>
      <vt:lpstr>Motion of the DNA motor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Arora</dc:creator>
  <cp:lastModifiedBy>dell</cp:lastModifiedBy>
  <cp:revision>136</cp:revision>
  <dcterms:created xsi:type="dcterms:W3CDTF">2022-12-23T10:52:32Z</dcterms:created>
  <dcterms:modified xsi:type="dcterms:W3CDTF">2025-03-18T05:07:36Z</dcterms:modified>
</cp:coreProperties>
</file>