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708" r:id="rId3"/>
  </p:sldMasterIdLst>
  <p:notesMasterIdLst>
    <p:notesMasterId r:id="rId20"/>
  </p:notesMasterIdLst>
  <p:sldIdLst>
    <p:sldId id="347" r:id="rId4"/>
    <p:sldId id="474" r:id="rId5"/>
    <p:sldId id="475" r:id="rId6"/>
    <p:sldId id="476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2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30C95-C3C0-45FC-9AD6-4C49C09EE1C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0EA7E-97C8-4CC8-801A-8435B4BE5A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3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1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1" y="3869636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1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4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2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27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2" y="243842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2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2" y="3869637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079922"/>
            <a:fld id="{B98D28FB-485B-4646-85D7-C7DF68E14A9B}" type="datetimeFigureOut">
              <a:rPr lang="en-IN" smtClean="0"/>
              <a:pPr defTabSz="1079922"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079922"/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defTabSz="1079922"/>
            <a:fld id="{6074A4C1-B6A3-48F9-96CB-E28B2C288FB0}" type="slidenum">
              <a:rPr lang="en-IN" smtClean="0"/>
              <a:pPr defTabSz="1079922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2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027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05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0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2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12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145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0124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2728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1" y="1097280"/>
            <a:ext cx="5212080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3063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40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117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1079922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1079922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079922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79922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1079922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259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3" y="243842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3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857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3" y="3869638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095">
                <a:solidFill>
                  <a:srgbClr val="FFFFFF"/>
                </a:solidFill>
              </a:defRPr>
            </a:lvl1pPr>
            <a:lvl2pPr marL="435437" indent="0" algn="ctr">
              <a:buNone/>
              <a:defRPr sz="2095"/>
            </a:lvl2pPr>
            <a:lvl3pPr marL="870875" indent="0" algn="ctr">
              <a:buNone/>
              <a:defRPr sz="2095"/>
            </a:lvl3pPr>
            <a:lvl4pPr marL="1306312" indent="0" algn="ctr">
              <a:buNone/>
              <a:defRPr sz="1905"/>
            </a:lvl4pPr>
            <a:lvl5pPr marL="1741749" indent="0" algn="ctr">
              <a:buNone/>
              <a:defRPr sz="1905"/>
            </a:lvl5pPr>
            <a:lvl6pPr marL="2177186" indent="0" algn="ctr">
              <a:buNone/>
              <a:defRPr sz="1905"/>
            </a:lvl6pPr>
            <a:lvl7pPr marL="2612624" indent="0" algn="ctr">
              <a:buNone/>
              <a:defRPr sz="1905"/>
            </a:lvl7pPr>
            <a:lvl8pPr marL="3048061" indent="0" algn="ctr">
              <a:buNone/>
              <a:defRPr sz="1905"/>
            </a:lvl8pPr>
            <a:lvl9pPr marL="3483498" indent="0" algn="ctr">
              <a:buNone/>
              <a:defRPr sz="190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8D28FB-485B-4646-85D7-C7DF68E14A9B}" type="datetimeFigureOut">
              <a:rPr lang="en-IN" smtClean="0"/>
              <a:pPr/>
              <a:t>19-03-2025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74A4C1-B6A3-48F9-96CB-E28B2C288FB0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3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669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084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5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857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31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095">
                <a:solidFill>
                  <a:schemeClr val="accent1"/>
                </a:solidFill>
              </a:defRPr>
            </a:lvl1pPr>
            <a:lvl2pPr marL="435437" indent="0">
              <a:buNone/>
              <a:defRPr sz="1714">
                <a:solidFill>
                  <a:schemeClr val="tx1">
                    <a:tint val="75000"/>
                  </a:schemeClr>
                </a:solidFill>
              </a:defRPr>
            </a:lvl2pPr>
            <a:lvl3pPr marL="870875" indent="0">
              <a:buNone/>
              <a:defRPr sz="1524">
                <a:solidFill>
                  <a:schemeClr val="tx1">
                    <a:tint val="75000"/>
                  </a:schemeClr>
                </a:solidFill>
              </a:defRPr>
            </a:lvl3pPr>
            <a:lvl4pPr marL="1306312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4pPr>
            <a:lvl5pPr marL="1741749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5pPr>
            <a:lvl6pPr marL="2177186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6pPr>
            <a:lvl7pPr marL="2612624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7pPr>
            <a:lvl8pPr marL="3048061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8pPr>
            <a:lvl9pPr marL="3483498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3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6181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0162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286" b="1"/>
            </a:lvl1pPr>
            <a:lvl2pPr marL="435437" indent="0">
              <a:buNone/>
              <a:defRPr sz="1905" b="1"/>
            </a:lvl2pPr>
            <a:lvl3pPr marL="870875" indent="0">
              <a:buNone/>
              <a:defRPr sz="1714" b="1"/>
            </a:lvl3pPr>
            <a:lvl4pPr marL="1306312" indent="0">
              <a:buNone/>
              <a:defRPr sz="1524" b="1"/>
            </a:lvl4pPr>
            <a:lvl5pPr marL="1741749" indent="0">
              <a:buNone/>
              <a:defRPr sz="1524" b="1"/>
            </a:lvl5pPr>
            <a:lvl6pPr marL="2177186" indent="0">
              <a:buNone/>
              <a:defRPr sz="1524" b="1"/>
            </a:lvl6pPr>
            <a:lvl7pPr marL="2612624" indent="0">
              <a:buNone/>
              <a:defRPr sz="1524" b="1"/>
            </a:lvl7pPr>
            <a:lvl8pPr marL="3048061" indent="0">
              <a:buNone/>
              <a:defRPr sz="1524" b="1"/>
            </a:lvl8pPr>
            <a:lvl9pPr marL="3483498" indent="0">
              <a:buNone/>
              <a:defRPr sz="1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095"/>
            </a:lvl1pPr>
            <a:lvl2pPr>
              <a:defRPr sz="1905"/>
            </a:lvl2pPr>
            <a:lvl3pPr>
              <a:defRPr sz="1714"/>
            </a:lvl3pPr>
            <a:lvl4pPr>
              <a:defRPr sz="1524"/>
            </a:lvl4pPr>
            <a:lvl5pPr>
              <a:defRPr sz="1524"/>
            </a:lvl5pPr>
            <a:lvl6pPr>
              <a:defRPr sz="1524"/>
            </a:lvl6pPr>
            <a:lvl7pPr>
              <a:defRPr sz="1524"/>
            </a:lvl7pPr>
            <a:lvl8pPr>
              <a:defRPr sz="1524"/>
            </a:lvl8pPr>
            <a:lvl9pPr>
              <a:defRPr sz="152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69455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470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9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9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1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8925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2" y="1097280"/>
            <a:ext cx="5212080" cy="4663440"/>
          </a:xfrm>
        </p:spPr>
        <p:txBody>
          <a:bodyPr/>
          <a:lstStyle>
            <a:lvl1pPr>
              <a:defRPr sz="3048"/>
            </a:lvl1pPr>
            <a:lvl2pPr>
              <a:defRPr sz="2667"/>
            </a:lvl2pPr>
            <a:lvl3pPr>
              <a:defRPr sz="2286"/>
            </a:lvl3pPr>
            <a:lvl4pPr>
              <a:defRPr sz="1905"/>
            </a:lvl4pPr>
            <a:lvl5pPr>
              <a:defRPr sz="1905"/>
            </a:lvl5pPr>
            <a:lvl6pPr>
              <a:defRPr sz="1905"/>
            </a:lvl6pPr>
            <a:lvl7pPr>
              <a:defRPr sz="1905"/>
            </a:lvl7pPr>
            <a:lvl8pPr>
              <a:defRPr sz="1905"/>
            </a:lvl8pPr>
            <a:lvl9pPr>
              <a:defRPr sz="19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845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81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667"/>
            </a:lvl1pPr>
            <a:lvl2pPr marL="435437" indent="0">
              <a:buNone/>
              <a:defRPr sz="2667"/>
            </a:lvl2pPr>
            <a:lvl3pPr marL="870875" indent="0">
              <a:buNone/>
              <a:defRPr sz="2286"/>
            </a:lvl3pPr>
            <a:lvl4pPr marL="1306312" indent="0">
              <a:buNone/>
              <a:defRPr sz="1905"/>
            </a:lvl4pPr>
            <a:lvl5pPr marL="1741749" indent="0">
              <a:buNone/>
              <a:defRPr sz="1905"/>
            </a:lvl5pPr>
            <a:lvl6pPr marL="2177186" indent="0">
              <a:buNone/>
              <a:defRPr sz="1905"/>
            </a:lvl6pPr>
            <a:lvl7pPr marL="2612624" indent="0">
              <a:buNone/>
              <a:defRPr sz="1905"/>
            </a:lvl7pPr>
            <a:lvl8pPr marL="3048061" indent="0">
              <a:buNone/>
              <a:defRPr sz="1905"/>
            </a:lvl8pPr>
            <a:lvl9pPr marL="3483498" indent="0">
              <a:buNone/>
              <a:defRPr sz="19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952"/>
              </a:spcBef>
              <a:buNone/>
              <a:defRPr sz="1619"/>
            </a:lvl1pPr>
            <a:lvl2pPr marL="435437" indent="0">
              <a:buNone/>
              <a:defRPr sz="1143"/>
            </a:lvl2pPr>
            <a:lvl3pPr marL="870875" indent="0">
              <a:buNone/>
              <a:defRPr sz="952"/>
            </a:lvl3pPr>
            <a:lvl4pPr marL="1306312" indent="0">
              <a:buNone/>
              <a:defRPr sz="857"/>
            </a:lvl4pPr>
            <a:lvl5pPr marL="1741749" indent="0">
              <a:buNone/>
              <a:defRPr sz="857"/>
            </a:lvl5pPr>
            <a:lvl6pPr marL="2177186" indent="0">
              <a:buNone/>
              <a:defRPr sz="857"/>
            </a:lvl6pPr>
            <a:lvl7pPr marL="2612624" indent="0">
              <a:buNone/>
              <a:defRPr sz="857"/>
            </a:lvl7pPr>
            <a:lvl8pPr marL="3048061" indent="0">
              <a:buNone/>
              <a:defRPr sz="857"/>
            </a:lvl8pPr>
            <a:lvl9pPr marL="3483498" indent="0">
              <a:buNone/>
              <a:defRPr sz="8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942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86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1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9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98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3626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60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24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AD84C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A4C1-B6A3-48F9-96CB-E28B2C288FB0}" type="slidenum">
              <a:rPr lang="en-IN" smtClean="0">
                <a:solidFill>
                  <a:srgbClr val="AD84C6"/>
                </a:solidFill>
              </a:rPr>
              <a:pPr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6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1" y="243841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1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0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57200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0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1" y="6223830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pPr defTabSz="457200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57200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82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2" y="243842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1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35437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1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2" y="6223831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35437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3" y="243842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2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32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B98D28FB-485B-4646-85D7-C7DF68E14A9B}" type="datetimeFigureOut">
              <a:rPr lang="en-IN" smtClean="0">
                <a:solidFill>
                  <a:srgbClr val="AD84C6"/>
                </a:solidFill>
              </a:rPr>
              <a:pPr defTabSz="435437"/>
              <a:t>19-03-2025</a:t>
            </a:fld>
            <a:endParaRPr lang="en-IN">
              <a:solidFill>
                <a:srgbClr val="AD84C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32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endParaRPr lang="en-IN">
              <a:solidFill>
                <a:srgbClr val="AD84C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3" y="6223832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43">
                <a:solidFill>
                  <a:schemeClr val="accent1"/>
                </a:solidFill>
              </a:defRPr>
            </a:lvl1pPr>
          </a:lstStyle>
          <a:p>
            <a:pPr defTabSz="435437"/>
            <a:fld id="{6074A4C1-B6A3-48F9-96CB-E28B2C288FB0}" type="slidenum">
              <a:rPr lang="en-IN" smtClean="0">
                <a:solidFill>
                  <a:srgbClr val="AD84C6"/>
                </a:solidFill>
              </a:rPr>
              <a:pPr defTabSz="435437"/>
              <a:t>‹#›</a:t>
            </a:fld>
            <a:endParaRPr lang="en-IN">
              <a:solidFill>
                <a:srgbClr val="AD84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9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870875" rtl="0" eaLnBrk="1" latinLnBrk="0" hangingPunct="1">
        <a:lnSpc>
          <a:spcPct val="90000"/>
        </a:lnSpc>
        <a:spcBef>
          <a:spcPct val="0"/>
        </a:spcBef>
        <a:buNone/>
        <a:defRPr sz="419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7719" indent="-174175" algn="l" defTabSz="870875" rtl="0" eaLnBrk="1" latinLnBrk="0" hangingPunct="1">
        <a:lnSpc>
          <a:spcPct val="90000"/>
        </a:lnSpc>
        <a:spcBef>
          <a:spcPts val="1333"/>
        </a:spcBef>
        <a:buClr>
          <a:schemeClr val="accent1"/>
        </a:buClr>
        <a:buSzPct val="80000"/>
        <a:buFont typeface="Corbel" pitchFamily="34" charset="0"/>
        <a:buChar char="•"/>
        <a:defRPr sz="2095" kern="1200">
          <a:solidFill>
            <a:schemeClr val="accent1"/>
          </a:solidFill>
          <a:latin typeface="+mn-lt"/>
          <a:ea typeface="+mn-ea"/>
          <a:cs typeface="+mn-cs"/>
        </a:defRPr>
      </a:lvl1pPr>
      <a:lvl2pPr marL="435437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905" kern="1200">
          <a:solidFill>
            <a:schemeClr val="accent1"/>
          </a:solidFill>
          <a:latin typeface="+mn-lt"/>
          <a:ea typeface="+mn-ea"/>
          <a:cs typeface="+mn-cs"/>
        </a:defRPr>
      </a:lvl2pPr>
      <a:lvl3pPr marL="696700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714" kern="1200">
          <a:solidFill>
            <a:schemeClr val="accent1"/>
          </a:solidFill>
          <a:latin typeface="+mn-lt"/>
          <a:ea typeface="+mn-ea"/>
          <a:cs typeface="+mn-cs"/>
        </a:defRPr>
      </a:lvl3pPr>
      <a:lvl4pPr marL="957962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19224" indent="-174175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5pPr>
      <a:lvl6pPr marL="152384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0956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7pPr>
      <a:lvl8pPr marL="209528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8pPr>
      <a:lvl9pPr marL="2381000" indent="-217719" algn="l" defTabSz="870875" rtl="0" eaLnBrk="1" latinLnBrk="0" hangingPunct="1">
        <a:lnSpc>
          <a:spcPct val="90000"/>
        </a:lnSpc>
        <a:spcBef>
          <a:spcPts val="190"/>
        </a:spcBef>
        <a:spcAft>
          <a:spcPts val="381"/>
        </a:spcAft>
        <a:buClr>
          <a:schemeClr val="accent1"/>
        </a:buClr>
        <a:buSzPct val="80000"/>
        <a:buFont typeface="Corbel" pitchFamily="34" charset="0"/>
        <a:buChar char="•"/>
        <a:defRPr sz="1524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1pPr>
      <a:lvl2pPr marL="435437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2pPr>
      <a:lvl3pPr marL="870875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3pPr>
      <a:lvl4pPr marL="1306312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4pPr>
      <a:lvl5pPr marL="1741749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5pPr>
      <a:lvl6pPr marL="2177186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6pPr>
      <a:lvl7pPr marL="2612624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7pPr>
      <a:lvl8pPr marL="3048061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8pPr>
      <a:lvl9pPr marL="3483498" algn="l" defTabSz="870875" rtl="0" eaLnBrk="1" latinLnBrk="0" hangingPunct="1">
        <a:defRPr sz="17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1378857" y="2340429"/>
            <a:ext cx="9851571" cy="91470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BT 601: Analytical Biotechnology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4294967295"/>
          </p:nvPr>
        </p:nvSpPr>
        <p:spPr>
          <a:xfrm>
            <a:off x="2394857" y="3066143"/>
            <a:ext cx="7765143" cy="1752298"/>
          </a:xfrm>
        </p:spPr>
        <p:txBody>
          <a:bodyPr>
            <a:normAutofit/>
          </a:bodyPr>
          <a:lstStyle/>
          <a:p>
            <a:pPr marL="43544" indent="0" algn="r">
              <a:buNone/>
            </a:pP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-Prof. Siddhartha </a:t>
            </a:r>
            <a:r>
              <a:rPr lang="en-US" sz="2667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Sankar</a:t>
            </a:r>
            <a:r>
              <a:rPr lang="en-US" sz="2667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Ghosh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41714" y="3066143"/>
            <a:ext cx="86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0" y="4445000"/>
            <a:ext cx="822661" cy="4147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9922"/>
            <a:r>
              <a:rPr lang="en-US" sz="2095" b="1" dirty="0">
                <a:solidFill>
                  <a:srgbClr val="0000FF"/>
                </a:solidFill>
                <a:latin typeface="Corbel"/>
              </a:rPr>
              <a:t>Lec-6</a:t>
            </a:r>
          </a:p>
        </p:txBody>
      </p:sp>
    </p:spTree>
    <p:extLst>
      <p:ext uri="{BB962C8B-B14F-4D97-AF65-F5344CB8AC3E}">
        <p14:creationId xmlns:p14="http://schemas.microsoft.com/office/powerpoint/2010/main" val="1437700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sz="2795" b="1" dirty="0"/>
              <a:t>The fluorescence shown by the assembly in the absence of the cargo containing the quencher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8056" y="2163732"/>
            <a:ext cx="4418012" cy="371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31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795" b="1" dirty="0"/>
              <a:t>that the wheel and the cargo reach the final desired position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" y="1965961"/>
            <a:ext cx="11527213" cy="309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846" y="614740"/>
            <a:ext cx="10578907" cy="1140916"/>
          </a:xfrm>
        </p:spPr>
        <p:txBody>
          <a:bodyPr/>
          <a:lstStyle/>
          <a:p>
            <a:pPr algn="l"/>
            <a:r>
              <a:rPr lang="en-US" sz="2795" b="1" dirty="0"/>
              <a:t>The fluorescence quenched by the assembly of cargo containing the quencher.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777691"/>
            <a:ext cx="5707822" cy="459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00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9857518" cy="1356360"/>
          </a:xfrm>
        </p:spPr>
        <p:txBody>
          <a:bodyPr/>
          <a:lstStyle/>
          <a:p>
            <a:r>
              <a:rPr lang="en-US" sz="2795" dirty="0"/>
              <a:t>DNA </a:t>
            </a:r>
            <a:r>
              <a:rPr lang="en-US" sz="2795" dirty="0" err="1"/>
              <a:t>Oragami</a:t>
            </a:r>
            <a:endParaRPr lang="en-US" sz="2795" dirty="0"/>
          </a:p>
        </p:txBody>
      </p:sp>
      <p:sp>
        <p:nvSpPr>
          <p:cNvPr id="4" name="Rectangle 3"/>
          <p:cNvSpPr/>
          <p:nvPr/>
        </p:nvSpPr>
        <p:spPr>
          <a:xfrm>
            <a:off x="571950" y="1380850"/>
            <a:ext cx="11304695" cy="921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sz="1797" dirty="0">
                <a:solidFill>
                  <a:srgbClr val="000000"/>
                </a:solidFill>
                <a:latin typeface="Corbel"/>
              </a:rPr>
              <a:t>A schematic showing a programmable arbitrary track laid on top of an addressable two-dimensional nanostructure from DNA origami (gray surface). </a:t>
            </a:r>
          </a:p>
          <a:p>
            <a:pPr algn="just">
              <a:defRPr/>
            </a:pPr>
            <a:r>
              <a:rPr lang="en-US" sz="1797" dirty="0">
                <a:solidFill>
                  <a:srgbClr val="000000"/>
                </a:solidFill>
                <a:latin typeface="Corbel"/>
              </a:rPr>
              <a:t>The </a:t>
            </a:r>
            <a:r>
              <a:rPr lang="en-US" sz="1797" b="1" dirty="0">
                <a:solidFill>
                  <a:srgbClr val="000000"/>
                </a:solidFill>
                <a:latin typeface="Corbel"/>
              </a:rPr>
              <a:t>dangler strands </a:t>
            </a:r>
            <a:r>
              <a:rPr lang="en-US" sz="1797" dirty="0">
                <a:solidFill>
                  <a:srgbClr val="000000"/>
                </a:solidFill>
                <a:latin typeface="Corbel"/>
              </a:rPr>
              <a:t>are shown using thin lines, and they have free ends that protrude out of the nanostructure.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149" y="2569030"/>
            <a:ext cx="9694813" cy="39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83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16360" y="2895600"/>
            <a:ext cx="6131807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79922">
              <a:defRPr/>
            </a:pPr>
            <a:r>
              <a:rPr lang="en-US" sz="2667" b="1" dirty="0">
                <a:solidFill>
                  <a:srgbClr val="009900"/>
                </a:solidFill>
                <a:latin typeface="Corbel"/>
              </a:rPr>
              <a:t>General principles of cell communication</a:t>
            </a:r>
            <a:endParaRPr lang="en-US" sz="2095" dirty="0">
              <a:solidFill>
                <a:prstClr val="black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5668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286" y="707635"/>
            <a:ext cx="5267908" cy="537028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70858" y="235858"/>
            <a:ext cx="10232571" cy="414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79922">
              <a:defRPr/>
            </a:pPr>
            <a:r>
              <a:rPr lang="en-US" sz="2095" b="1" dirty="0">
                <a:solidFill>
                  <a:srgbClr val="0000FF"/>
                </a:solidFill>
                <a:latin typeface="Corbel"/>
              </a:rPr>
              <a:t>A simple intracellular signaling pathway activated by an extracellular signal molecule</a:t>
            </a:r>
            <a:r>
              <a:rPr lang="en-US" sz="2095" dirty="0">
                <a:solidFill>
                  <a:prstClr val="black"/>
                </a:solidFill>
                <a:latin typeface="Corbel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7480907" y="2095302"/>
            <a:ext cx="4057951" cy="396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1079922">
              <a:defRPr/>
            </a:pPr>
            <a:r>
              <a:rPr lang="en-US" sz="2095" dirty="0">
                <a:solidFill>
                  <a:prstClr val="black"/>
                </a:solidFill>
                <a:latin typeface="Corbel"/>
              </a:rPr>
              <a:t>The signal molecule usually binds to a receptor protein that is embedded in the plasma membrane of the target cell. The receptor activates one or more intracellular signaling pathways, involving a series of signaling proteins. Finally, one or more of the intracellular signaling proteins alters the activity of effector proteins and thereby the behavior of the cell.</a:t>
            </a:r>
          </a:p>
        </p:txBody>
      </p:sp>
    </p:spTree>
    <p:extLst>
      <p:ext uri="{BB962C8B-B14F-4D97-AF65-F5344CB8AC3E}">
        <p14:creationId xmlns:p14="http://schemas.microsoft.com/office/powerpoint/2010/main" val="395675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2315332"/>
            <a:ext cx="10344150" cy="914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114800" y="2993571"/>
            <a:ext cx="3810000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047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57601" y="3048001"/>
            <a:ext cx="42914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0000FF"/>
                </a:solidFill>
                <a:latin typeface="Corbel"/>
              </a:rPr>
              <a:t>Transport Device</a:t>
            </a:r>
          </a:p>
        </p:txBody>
      </p:sp>
    </p:spTree>
    <p:extLst>
      <p:ext uri="{BB962C8B-B14F-4D97-AF65-F5344CB8AC3E}">
        <p14:creationId xmlns:p14="http://schemas.microsoft.com/office/powerpoint/2010/main" val="25036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01" y="1755657"/>
            <a:ext cx="10350318" cy="3902943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66161" y="831011"/>
            <a:ext cx="5455211" cy="522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795" dirty="0">
                <a:solidFill>
                  <a:srgbClr val="0432FF"/>
                </a:solidFill>
                <a:latin typeface="Corbel"/>
              </a:rPr>
              <a:t>Schematic of Nanotransport Device</a:t>
            </a:r>
          </a:p>
        </p:txBody>
      </p:sp>
    </p:spTree>
    <p:extLst>
      <p:ext uri="{BB962C8B-B14F-4D97-AF65-F5344CB8AC3E}">
        <p14:creationId xmlns:p14="http://schemas.microsoft.com/office/powerpoint/2010/main" val="2032101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5" y="1168791"/>
            <a:ext cx="10824873" cy="4076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003" y="1833934"/>
            <a:ext cx="11447653" cy="451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283" indent="-342283" algn="just">
              <a:buFont typeface="Wingdings" panose="05000000000000000000" pitchFamily="2" charset="2"/>
              <a:buChar char="q"/>
              <a:defRPr/>
            </a:pPr>
            <a:r>
              <a:rPr lang="en-US" sz="2396" dirty="0">
                <a:solidFill>
                  <a:srgbClr val="0000FF"/>
                </a:solidFill>
                <a:latin typeface="Corbel"/>
              </a:rPr>
              <a:t>Φ29 DNA polymerase is an enzyme from the bacteriophage Φ29. It is being increasingly used in molecular biology for multiple displacement DNA amplification procedures, and has a number of features that make it particularly suitable for this application.</a:t>
            </a:r>
          </a:p>
          <a:p>
            <a:pPr marL="342283" indent="-342283" algn="just">
              <a:buFont typeface="Wingdings" panose="05000000000000000000" pitchFamily="2" charset="2"/>
              <a:buChar char="q"/>
              <a:defRPr/>
            </a:pPr>
            <a:r>
              <a:rPr lang="en-US" sz="2396" dirty="0">
                <a:solidFill>
                  <a:srgbClr val="0000FF"/>
                </a:solidFill>
                <a:latin typeface="Corbel"/>
              </a:rPr>
              <a:t>The principal idea behind the device is strong strand displacement ability of Φ29, which can displace any DNA strand from its template while extending a primer hybridized to the template.</a:t>
            </a:r>
          </a:p>
          <a:p>
            <a:pPr marL="342283" indent="-342283" algn="just">
              <a:buFont typeface="Wingdings" panose="05000000000000000000" pitchFamily="2" charset="2"/>
              <a:buChar char="q"/>
              <a:defRPr/>
            </a:pPr>
            <a:r>
              <a:rPr lang="en-US" sz="2396" dirty="0">
                <a:solidFill>
                  <a:srgbClr val="0000FF"/>
                </a:solidFill>
                <a:latin typeface="Corbel"/>
              </a:rPr>
              <a:t>The major advantage is its speed. It can travel at the rate of 2000 nucleotides per minute at room temperature, which translates to approximately 680 nm min-1 on a nanostructure.</a:t>
            </a:r>
          </a:p>
          <a:p>
            <a:pPr>
              <a:defRPr/>
            </a:pPr>
            <a:endParaRPr lang="en-US" sz="2396" dirty="0">
              <a:solidFill>
                <a:srgbClr val="000000"/>
              </a:solidFill>
              <a:latin typeface="Corbel"/>
            </a:endParaRPr>
          </a:p>
          <a:p>
            <a:pPr>
              <a:defRPr/>
            </a:pPr>
            <a:endParaRPr lang="en-US" sz="2396" dirty="0">
              <a:solidFill>
                <a:srgbClr val="000000"/>
              </a:solidFill>
              <a:latin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10644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05" y="1079970"/>
            <a:ext cx="9033993" cy="52393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40823" y="158375"/>
            <a:ext cx="8214598" cy="8294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396" b="1" dirty="0">
                <a:solidFill>
                  <a:srgbClr val="000000"/>
                </a:solidFill>
                <a:latin typeface="Corbel"/>
              </a:rPr>
              <a:t>Overview of the complete setup assembly of polymerase based </a:t>
            </a:r>
            <a:r>
              <a:rPr lang="en-US" sz="2396" b="1" dirty="0" err="1">
                <a:solidFill>
                  <a:srgbClr val="000000"/>
                </a:solidFill>
                <a:latin typeface="Corbel"/>
              </a:rPr>
              <a:t>nanotransportation</a:t>
            </a:r>
            <a:r>
              <a:rPr lang="en-US" sz="2396" b="1" dirty="0">
                <a:solidFill>
                  <a:srgbClr val="000000"/>
                </a:solidFill>
                <a:latin typeface="Corbel"/>
              </a:rPr>
              <a:t> device</a:t>
            </a:r>
          </a:p>
        </p:txBody>
      </p:sp>
    </p:spTree>
    <p:extLst>
      <p:ext uri="{BB962C8B-B14F-4D97-AF65-F5344CB8AC3E}">
        <p14:creationId xmlns:p14="http://schemas.microsoft.com/office/powerpoint/2010/main" val="3508511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5" y="458334"/>
            <a:ext cx="11823658" cy="615698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73047" y="40450"/>
            <a:ext cx="2800767" cy="461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sz="2396" b="1" dirty="0">
                <a:solidFill>
                  <a:srgbClr val="0432FF"/>
                </a:solidFill>
                <a:latin typeface="Corbel"/>
              </a:rPr>
              <a:t>Gel Electrophoresis </a:t>
            </a:r>
          </a:p>
        </p:txBody>
      </p:sp>
    </p:spTree>
    <p:extLst>
      <p:ext uri="{BB962C8B-B14F-4D97-AF65-F5344CB8AC3E}">
        <p14:creationId xmlns:p14="http://schemas.microsoft.com/office/powerpoint/2010/main" val="27489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847" y="306828"/>
            <a:ext cx="10344309" cy="1140916"/>
          </a:xfrm>
        </p:spPr>
        <p:txBody>
          <a:bodyPr/>
          <a:lstStyle/>
          <a:p>
            <a:r>
              <a:rPr lang="en-US" sz="2795" dirty="0">
                <a:solidFill>
                  <a:schemeClr val="tx1"/>
                </a:solidFill>
              </a:rPr>
              <a:t>(</a:t>
            </a:r>
            <a:r>
              <a:rPr lang="en-US" sz="2795" b="1" dirty="0">
                <a:solidFill>
                  <a:schemeClr val="tx1"/>
                </a:solidFill>
              </a:rPr>
              <a:t>a) that the cargo is not dislodged from the wheel 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0" y="1677112"/>
            <a:ext cx="11307378" cy="35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8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1" y="1676400"/>
            <a:ext cx="5224491" cy="464049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2795" b="1" dirty="0"/>
              <a:t>The fluorescence remains quenched even after the activity of the polymerase φ29, which indicates that the cargo is not dislodged from the wheel W.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70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24" y="614740"/>
            <a:ext cx="11568617" cy="1140916"/>
          </a:xfrm>
        </p:spPr>
        <p:txBody>
          <a:bodyPr/>
          <a:lstStyle/>
          <a:p>
            <a:pPr algn="l"/>
            <a:r>
              <a:rPr lang="en-US" sz="2795" dirty="0"/>
              <a:t>(</a:t>
            </a:r>
            <a:r>
              <a:rPr lang="en-US" sz="2795" b="1" dirty="0"/>
              <a:t>b) that the wheel and the cargo move from their initial positions.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46" y="1905000"/>
            <a:ext cx="11695815" cy="321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643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2_Basis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356</Words>
  <Application>Microsoft Office PowerPoint</Application>
  <PresentationFormat>Widescreen</PresentationFormat>
  <Paragraphs>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Corbel</vt:lpstr>
      <vt:lpstr>Times New Roman</vt:lpstr>
      <vt:lpstr>Wingdings</vt:lpstr>
      <vt:lpstr>Basis</vt:lpstr>
      <vt:lpstr>1_Basis</vt:lpstr>
      <vt:lpstr>2_Basis</vt:lpstr>
      <vt:lpstr>BT 601: Analytical Biotechnology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(a) that the cargo is not dislodged from the wheel W</vt:lpstr>
      <vt:lpstr>The fluorescence remains quenched even after the activity of the polymerase φ29, which indicates that the cargo is not dislodged from the wheel W. </vt:lpstr>
      <vt:lpstr>(b) that the wheel and the cargo move from their initial positions.</vt:lpstr>
      <vt:lpstr>The fluorescence shown by the assembly in the absence of the cargo containing the quencher</vt:lpstr>
      <vt:lpstr>that the wheel and the cargo reach the final desired position</vt:lpstr>
      <vt:lpstr>The fluorescence quenched by the assembly of cargo containing the quencher. </vt:lpstr>
      <vt:lpstr>DNA Oragami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Neha Arora</dc:creator>
  <cp:lastModifiedBy>dell</cp:lastModifiedBy>
  <cp:revision>141</cp:revision>
  <dcterms:created xsi:type="dcterms:W3CDTF">2022-12-23T10:52:32Z</dcterms:created>
  <dcterms:modified xsi:type="dcterms:W3CDTF">2025-03-19T05:17:55Z</dcterms:modified>
</cp:coreProperties>
</file>