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8"/>
  </p:notesMasterIdLst>
  <p:sldIdLst>
    <p:sldId id="387" r:id="rId4"/>
    <p:sldId id="426" r:id="rId5"/>
    <p:sldId id="430" r:id="rId6"/>
    <p:sldId id="442" r:id="rId7"/>
    <p:sldId id="428" r:id="rId8"/>
    <p:sldId id="429" r:id="rId9"/>
    <p:sldId id="431" r:id="rId10"/>
    <p:sldId id="450" r:id="rId11"/>
    <p:sldId id="432" r:id="rId12"/>
    <p:sldId id="433" r:id="rId13"/>
    <p:sldId id="434" r:id="rId14"/>
    <p:sldId id="435" r:id="rId15"/>
    <p:sldId id="436" r:id="rId16"/>
    <p:sldId id="425" r:id="rId17"/>
  </p:sldIdLst>
  <p:sldSz cx="121697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20" y="114"/>
      </p:cViewPr>
      <p:guideLst>
        <p:guide orient="horz" pos="2160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5FA03-2318-4952-91EB-2BE89165198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7DAD2-738B-4933-9CA9-A27ADC498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19" y="243841"/>
            <a:ext cx="11703267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57" y="882376"/>
            <a:ext cx="9948791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4" y="3869635"/>
            <a:ext cx="8751877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8D28FB-485B-4646-85D7-C7DF68E14A9B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4" y="373380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4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8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5" y="762000"/>
            <a:ext cx="2319863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6" y="762000"/>
            <a:ext cx="7415957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1" y="243842"/>
            <a:ext cx="11703267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59" y="882376"/>
            <a:ext cx="9948791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857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6" y="3869637"/>
            <a:ext cx="8751877" cy="1388165"/>
          </a:xfrm>
        </p:spPr>
        <p:txBody>
          <a:bodyPr>
            <a:normAutofit/>
          </a:bodyPr>
          <a:lstStyle>
            <a:lvl1pPr marL="0" indent="0" algn="ctr">
              <a:buNone/>
              <a:defRPr sz="2095">
                <a:solidFill>
                  <a:srgbClr val="FFFFFF"/>
                </a:solidFill>
              </a:defRPr>
            </a:lvl1pPr>
            <a:lvl2pPr marL="435437" indent="0" algn="ctr">
              <a:buNone/>
              <a:defRPr sz="2095"/>
            </a:lvl2pPr>
            <a:lvl3pPr marL="870875" indent="0" algn="ctr">
              <a:buNone/>
              <a:defRPr sz="2095"/>
            </a:lvl3pPr>
            <a:lvl4pPr marL="1306312" indent="0" algn="ctr">
              <a:buNone/>
              <a:defRPr sz="1905"/>
            </a:lvl4pPr>
            <a:lvl5pPr marL="1741749" indent="0" algn="ctr">
              <a:buNone/>
              <a:defRPr sz="1905"/>
            </a:lvl5pPr>
            <a:lvl6pPr marL="2177186" indent="0" algn="ctr">
              <a:buNone/>
              <a:defRPr sz="1905"/>
            </a:lvl6pPr>
            <a:lvl7pPr marL="2612624" indent="0" algn="ctr">
              <a:buNone/>
              <a:defRPr sz="1905"/>
            </a:lvl7pPr>
            <a:lvl8pPr marL="3048061" indent="0" algn="ctr">
              <a:buNone/>
              <a:defRPr sz="1905"/>
            </a:lvl8pPr>
            <a:lvl9pPr marL="3483498" indent="0" algn="ctr">
              <a:buNone/>
              <a:defRPr sz="19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8D28FB-485B-4646-85D7-C7DF68E14A9B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6" y="373380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1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49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8" y="1173575"/>
            <a:ext cx="9948791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857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3" y="4154520"/>
            <a:ext cx="8753111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095">
                <a:solidFill>
                  <a:schemeClr val="accent1"/>
                </a:solidFill>
              </a:defRPr>
            </a:lvl1pPr>
            <a:lvl2pPr marL="43543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2pPr>
            <a:lvl3pPr marL="870875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30631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74174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217718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6126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304806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48349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91" y="402040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3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057399"/>
            <a:ext cx="4746212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057400"/>
            <a:ext cx="4746212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5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001511"/>
            <a:ext cx="474621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721483"/>
            <a:ext cx="4746212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1999032"/>
            <a:ext cx="474621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719322"/>
            <a:ext cx="4746212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45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67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0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097280"/>
            <a:ext cx="3924752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3" y="1097280"/>
            <a:ext cx="5202579" cy="4663440"/>
          </a:xfrm>
        </p:spPr>
        <p:txBody>
          <a:bodyPr/>
          <a:lstStyle>
            <a:lvl1pPr>
              <a:defRPr sz="3048"/>
            </a:lvl1pPr>
            <a:lvl2pPr>
              <a:defRPr sz="2667"/>
            </a:lvl2pPr>
            <a:lvl3pPr>
              <a:defRPr sz="22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834640"/>
            <a:ext cx="3924752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5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14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097280"/>
            <a:ext cx="3924752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069847"/>
            <a:ext cx="608793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667"/>
            </a:lvl1pPr>
            <a:lvl2pPr marL="435437" indent="0">
              <a:buNone/>
              <a:defRPr sz="2667"/>
            </a:lvl2pPr>
            <a:lvl3pPr marL="870875" indent="0">
              <a:buNone/>
              <a:defRPr sz="2286"/>
            </a:lvl3pPr>
            <a:lvl4pPr marL="1306312" indent="0">
              <a:buNone/>
              <a:defRPr sz="1905"/>
            </a:lvl4pPr>
            <a:lvl5pPr marL="1741749" indent="0">
              <a:buNone/>
              <a:defRPr sz="1905"/>
            </a:lvl5pPr>
            <a:lvl6pPr marL="2177186" indent="0">
              <a:buNone/>
              <a:defRPr sz="1905"/>
            </a:lvl6pPr>
            <a:lvl7pPr marL="2612624" indent="0">
              <a:buNone/>
              <a:defRPr sz="1905"/>
            </a:lvl7pPr>
            <a:lvl8pPr marL="3048061" indent="0">
              <a:buNone/>
              <a:defRPr sz="1905"/>
            </a:lvl8pPr>
            <a:lvl9pPr marL="3483498" indent="0">
              <a:buNone/>
              <a:defRPr sz="1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834640"/>
            <a:ext cx="3924752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229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01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6" y="762000"/>
            <a:ext cx="2319863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7" y="762000"/>
            <a:ext cx="7415957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78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1222" y="1122363"/>
            <a:ext cx="9127331" cy="2387600"/>
          </a:xfrm>
        </p:spPr>
        <p:txBody>
          <a:bodyPr anchor="b"/>
          <a:lstStyle>
            <a:lvl1pPr algn="ctr">
              <a:defRPr sz="5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222" y="3602038"/>
            <a:ext cx="9127331" cy="1655762"/>
          </a:xfrm>
        </p:spPr>
        <p:txBody>
          <a:bodyPr/>
          <a:lstStyle>
            <a:lvl1pPr marL="0" indent="0" algn="ctr">
              <a:buNone/>
              <a:defRPr sz="2396"/>
            </a:lvl1pPr>
            <a:lvl2pPr marL="456377" indent="0" algn="ctr">
              <a:buNone/>
              <a:defRPr sz="1996"/>
            </a:lvl2pPr>
            <a:lvl3pPr marL="912754" indent="0" algn="ctr">
              <a:buNone/>
              <a:defRPr sz="1797"/>
            </a:lvl3pPr>
            <a:lvl4pPr marL="1369131" indent="0" algn="ctr">
              <a:buNone/>
              <a:defRPr sz="1597"/>
            </a:lvl4pPr>
            <a:lvl5pPr marL="1825508" indent="0" algn="ctr">
              <a:buNone/>
              <a:defRPr sz="1597"/>
            </a:lvl5pPr>
            <a:lvl6pPr marL="2281885" indent="0" algn="ctr">
              <a:buNone/>
              <a:defRPr sz="1597"/>
            </a:lvl6pPr>
            <a:lvl7pPr marL="2738262" indent="0" algn="ctr">
              <a:buNone/>
              <a:defRPr sz="1597"/>
            </a:lvl7pPr>
            <a:lvl8pPr marL="3194639" indent="0" algn="ctr">
              <a:buNone/>
              <a:defRPr sz="1597"/>
            </a:lvl8pPr>
            <a:lvl9pPr marL="3651016" indent="0" algn="ctr">
              <a:buNone/>
              <a:defRPr sz="159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D8C-668D-4823-BC8C-A663D13F12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F2BF-BA3E-4AAA-BBB2-1B16997094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43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D8C-668D-4823-BC8C-A663D13F12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F2BF-BA3E-4AAA-BBB2-1B16997094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2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34" y="1709739"/>
            <a:ext cx="10496431" cy="2852737"/>
          </a:xfrm>
        </p:spPr>
        <p:txBody>
          <a:bodyPr anchor="b"/>
          <a:lstStyle>
            <a:lvl1pPr>
              <a:defRPr sz="5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334" y="4589464"/>
            <a:ext cx="10496431" cy="1500187"/>
          </a:xfrm>
        </p:spPr>
        <p:txBody>
          <a:bodyPr/>
          <a:lstStyle>
            <a:lvl1pPr marL="0" indent="0">
              <a:buNone/>
              <a:defRPr sz="2396">
                <a:solidFill>
                  <a:schemeClr val="tx1">
                    <a:tint val="75000"/>
                  </a:schemeClr>
                </a:solidFill>
              </a:defRPr>
            </a:lvl1pPr>
            <a:lvl2pPr marL="456377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2pPr>
            <a:lvl3pPr marL="912754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69131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4pPr>
            <a:lvl5pPr marL="182550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5pPr>
            <a:lvl6pPr marL="2281885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6pPr>
            <a:lvl7pPr marL="2738262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7pPr>
            <a:lvl8pPr marL="3194639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8pPr>
            <a:lvl9pPr marL="3651016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D8C-668D-4823-BC8C-A663D13F12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F2BF-BA3E-4AAA-BBB2-1B16997094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17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72" y="1825625"/>
            <a:ext cx="517215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0949" y="1825625"/>
            <a:ext cx="517215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D8C-668D-4823-BC8C-A663D13F12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F2BF-BA3E-4AAA-BBB2-1B16997094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73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7" y="365126"/>
            <a:ext cx="1049643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8" y="1681163"/>
            <a:ext cx="5148385" cy="82391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58" y="2505075"/>
            <a:ext cx="51483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0949" y="1681163"/>
            <a:ext cx="5173739" cy="82391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0949" y="2505075"/>
            <a:ext cx="517373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D8C-668D-4823-BC8C-A663D13F12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F2BF-BA3E-4AAA-BBB2-1B16997094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96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D8C-668D-4823-BC8C-A663D13F12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F2BF-BA3E-4AAA-BBB2-1B16997094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37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D8C-668D-4823-BC8C-A663D13F12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F2BF-BA3E-4AAA-BBB2-1B16997094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7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7" y="1173575"/>
            <a:ext cx="9948791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1" y="4154520"/>
            <a:ext cx="8753111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89" y="402040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3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8" y="457200"/>
            <a:ext cx="3925069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739" y="987426"/>
            <a:ext cx="6160949" cy="4873625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58" y="2057400"/>
            <a:ext cx="3925069" cy="3811588"/>
          </a:xfrm>
        </p:spPr>
        <p:txBody>
          <a:bodyPr/>
          <a:lstStyle>
            <a:lvl1pPr marL="0" indent="0">
              <a:buNone/>
              <a:defRPr sz="1597"/>
            </a:lvl1pPr>
            <a:lvl2pPr marL="456377" indent="0">
              <a:buNone/>
              <a:defRPr sz="1397"/>
            </a:lvl2pPr>
            <a:lvl3pPr marL="912754" indent="0">
              <a:buNone/>
              <a:defRPr sz="1198"/>
            </a:lvl3pPr>
            <a:lvl4pPr marL="1369131" indent="0">
              <a:buNone/>
              <a:defRPr sz="998"/>
            </a:lvl4pPr>
            <a:lvl5pPr marL="1825508" indent="0">
              <a:buNone/>
              <a:defRPr sz="998"/>
            </a:lvl5pPr>
            <a:lvl6pPr marL="2281885" indent="0">
              <a:buNone/>
              <a:defRPr sz="998"/>
            </a:lvl6pPr>
            <a:lvl7pPr marL="2738262" indent="0">
              <a:buNone/>
              <a:defRPr sz="998"/>
            </a:lvl7pPr>
            <a:lvl8pPr marL="3194639" indent="0">
              <a:buNone/>
              <a:defRPr sz="998"/>
            </a:lvl8pPr>
            <a:lvl9pPr marL="365101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D8C-668D-4823-BC8C-A663D13F12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F2BF-BA3E-4AAA-BBB2-1B16997094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14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8" y="457200"/>
            <a:ext cx="3925069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3739" y="987426"/>
            <a:ext cx="6160949" cy="4873625"/>
          </a:xfrm>
        </p:spPr>
        <p:txBody>
          <a:bodyPr/>
          <a:lstStyle>
            <a:lvl1pPr marL="0" indent="0">
              <a:buNone/>
              <a:defRPr sz="3194"/>
            </a:lvl1pPr>
            <a:lvl2pPr marL="456377" indent="0">
              <a:buNone/>
              <a:defRPr sz="2795"/>
            </a:lvl2pPr>
            <a:lvl3pPr marL="912754" indent="0">
              <a:buNone/>
              <a:defRPr sz="2396"/>
            </a:lvl3pPr>
            <a:lvl4pPr marL="1369131" indent="0">
              <a:buNone/>
              <a:defRPr sz="1996"/>
            </a:lvl4pPr>
            <a:lvl5pPr marL="1825508" indent="0">
              <a:buNone/>
              <a:defRPr sz="1996"/>
            </a:lvl5pPr>
            <a:lvl6pPr marL="2281885" indent="0">
              <a:buNone/>
              <a:defRPr sz="1996"/>
            </a:lvl6pPr>
            <a:lvl7pPr marL="2738262" indent="0">
              <a:buNone/>
              <a:defRPr sz="1996"/>
            </a:lvl7pPr>
            <a:lvl8pPr marL="3194639" indent="0">
              <a:buNone/>
              <a:defRPr sz="1996"/>
            </a:lvl8pPr>
            <a:lvl9pPr marL="3651016" indent="0">
              <a:buNone/>
              <a:defRPr sz="19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58" y="2057400"/>
            <a:ext cx="3925069" cy="3811588"/>
          </a:xfrm>
        </p:spPr>
        <p:txBody>
          <a:bodyPr/>
          <a:lstStyle>
            <a:lvl1pPr marL="0" indent="0">
              <a:buNone/>
              <a:defRPr sz="1597"/>
            </a:lvl1pPr>
            <a:lvl2pPr marL="456377" indent="0">
              <a:buNone/>
              <a:defRPr sz="1397"/>
            </a:lvl2pPr>
            <a:lvl3pPr marL="912754" indent="0">
              <a:buNone/>
              <a:defRPr sz="1198"/>
            </a:lvl3pPr>
            <a:lvl4pPr marL="1369131" indent="0">
              <a:buNone/>
              <a:defRPr sz="998"/>
            </a:lvl4pPr>
            <a:lvl5pPr marL="1825508" indent="0">
              <a:buNone/>
              <a:defRPr sz="998"/>
            </a:lvl5pPr>
            <a:lvl6pPr marL="2281885" indent="0">
              <a:buNone/>
              <a:defRPr sz="998"/>
            </a:lvl6pPr>
            <a:lvl7pPr marL="2738262" indent="0">
              <a:buNone/>
              <a:defRPr sz="998"/>
            </a:lvl7pPr>
            <a:lvl8pPr marL="3194639" indent="0">
              <a:buNone/>
              <a:defRPr sz="998"/>
            </a:lvl8pPr>
            <a:lvl9pPr marL="365101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D8C-668D-4823-BC8C-A663D13F12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F2BF-BA3E-4AAA-BBB2-1B16997094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53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D8C-668D-4823-BC8C-A663D13F12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F2BF-BA3E-4AAA-BBB2-1B16997094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62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5" y="365125"/>
            <a:ext cx="26241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672" y="365125"/>
            <a:ext cx="77202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D8C-668D-4823-BC8C-A663D13F12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F2BF-BA3E-4AAA-BBB2-1B16997094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057399"/>
            <a:ext cx="4746212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057400"/>
            <a:ext cx="4746212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001511"/>
            <a:ext cx="474621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721483"/>
            <a:ext cx="4746212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1999032"/>
            <a:ext cx="474621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719322"/>
            <a:ext cx="4746212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097280"/>
            <a:ext cx="3924752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1" y="1097280"/>
            <a:ext cx="5202579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834640"/>
            <a:ext cx="3924752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097280"/>
            <a:ext cx="3924752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069847"/>
            <a:ext cx="608793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834640"/>
            <a:ext cx="3924752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19" y="243841"/>
            <a:ext cx="1170326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09600"/>
            <a:ext cx="985751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057400"/>
            <a:ext cx="985487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223829"/>
            <a:ext cx="232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57200"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223829"/>
            <a:ext cx="4709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3" y="6223829"/>
            <a:ext cx="170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57200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1" y="243842"/>
            <a:ext cx="1170326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09600"/>
            <a:ext cx="985751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8" y="2057400"/>
            <a:ext cx="985487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223831"/>
            <a:ext cx="232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35437"/>
              <a:t>24-03-2025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223831"/>
            <a:ext cx="4709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5" y="6223831"/>
            <a:ext cx="170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35437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8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0875" rtl="0" eaLnBrk="1" latinLnBrk="0" hangingPunct="1">
        <a:lnSpc>
          <a:spcPct val="90000"/>
        </a:lnSpc>
        <a:spcBef>
          <a:spcPct val="0"/>
        </a:spcBef>
        <a:buNone/>
        <a:defRPr sz="419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7719" indent="-174175" algn="l" defTabSz="870875" rtl="0" eaLnBrk="1" latinLnBrk="0" hangingPunct="1">
        <a:lnSpc>
          <a:spcPct val="90000"/>
        </a:lnSpc>
        <a:spcBef>
          <a:spcPts val="1333"/>
        </a:spcBef>
        <a:buClr>
          <a:schemeClr val="accent1"/>
        </a:buClr>
        <a:buSzPct val="80000"/>
        <a:buFont typeface="Corbel" pitchFamily="34" charset="0"/>
        <a:buChar char="•"/>
        <a:defRPr sz="2095" kern="1200">
          <a:solidFill>
            <a:schemeClr val="accent1"/>
          </a:solidFill>
          <a:latin typeface="+mn-lt"/>
          <a:ea typeface="+mn-ea"/>
          <a:cs typeface="+mn-cs"/>
        </a:defRPr>
      </a:lvl1pPr>
      <a:lvl2pPr marL="435437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905" kern="1200">
          <a:solidFill>
            <a:schemeClr val="accent1"/>
          </a:solidFill>
          <a:latin typeface="+mn-lt"/>
          <a:ea typeface="+mn-ea"/>
          <a:cs typeface="+mn-cs"/>
        </a:defRPr>
      </a:lvl2pPr>
      <a:lvl3pPr marL="696700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714" kern="1200">
          <a:solidFill>
            <a:schemeClr val="accent1"/>
          </a:solidFill>
          <a:latin typeface="+mn-lt"/>
          <a:ea typeface="+mn-ea"/>
          <a:cs typeface="+mn-cs"/>
        </a:defRPr>
      </a:lvl3pPr>
      <a:lvl4pPr marL="957962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19224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2384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0956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7pPr>
      <a:lvl8pPr marL="209528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8pPr>
      <a:lvl9pPr marL="238100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672" y="365126"/>
            <a:ext cx="104964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72" y="1825625"/>
            <a:ext cx="104964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672" y="6356351"/>
            <a:ext cx="2738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6D8C-668D-4823-BC8C-A663D13F125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1238" y="6356351"/>
            <a:ext cx="4107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4904" y="6356351"/>
            <a:ext cx="2738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F2BF-BA3E-4AAA-BBB2-1B16997094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754" rtl="0" eaLnBrk="1" latinLnBrk="0" hangingPunct="1">
        <a:lnSpc>
          <a:spcPct val="90000"/>
        </a:lnSpc>
        <a:spcBef>
          <a:spcPct val="0"/>
        </a:spcBef>
        <a:buNone/>
        <a:defRPr sz="4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89" indent="-228189" algn="l" defTabSz="91275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5" kern="1200">
          <a:solidFill>
            <a:schemeClr val="tx1"/>
          </a:solidFill>
          <a:latin typeface="+mn-lt"/>
          <a:ea typeface="+mn-ea"/>
          <a:cs typeface="+mn-cs"/>
        </a:defRPr>
      </a:lvl1pPr>
      <a:lvl2pPr marL="684566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0943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3pPr>
      <a:lvl4pPr marL="1597320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3697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0074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6451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2828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79205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754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1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8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5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2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639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6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67744" y="2340429"/>
            <a:ext cx="9851571" cy="91470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 601: Analytical Biotechnology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383744" y="3066143"/>
            <a:ext cx="7765143" cy="1752298"/>
          </a:xfrm>
        </p:spPr>
        <p:txBody>
          <a:bodyPr>
            <a:normAutofit/>
          </a:bodyPr>
          <a:lstStyle/>
          <a:p>
            <a:pPr marL="43544" indent="0" algn="r">
              <a:buNone/>
            </a:pPr>
            <a:r>
              <a:rPr lang="en-US" sz="2667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-Prof. Siddhartha </a:t>
            </a:r>
            <a:r>
              <a:rPr lang="en-US" sz="2667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US" sz="2667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Ghosh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30601" y="3066143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08888" y="4445000"/>
            <a:ext cx="946093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22"/>
            <a:r>
              <a:rPr lang="en-US" sz="2095" b="1" dirty="0">
                <a:solidFill>
                  <a:srgbClr val="0000FF"/>
                </a:solidFill>
              </a:rPr>
              <a:t>Lec-10</a:t>
            </a:r>
          </a:p>
        </p:txBody>
      </p:sp>
    </p:spTree>
    <p:extLst>
      <p:ext uri="{BB962C8B-B14F-4D97-AF65-F5344CB8AC3E}">
        <p14:creationId xmlns:p14="http://schemas.microsoft.com/office/powerpoint/2010/main" val="271913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487" y="307993"/>
            <a:ext cx="5943600" cy="6113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0" y="337371"/>
            <a:ext cx="4029139" cy="4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7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087" y="265549"/>
            <a:ext cx="6477134" cy="6290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388" y="265549"/>
            <a:ext cx="2209228" cy="52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5" b="1" dirty="0">
                <a:solidFill>
                  <a:srgbClr val="0070C0"/>
                </a:solidFill>
              </a:rPr>
              <a:t>AND Gate</a:t>
            </a:r>
          </a:p>
        </p:txBody>
      </p:sp>
    </p:spTree>
    <p:extLst>
      <p:ext uri="{BB962C8B-B14F-4D97-AF65-F5344CB8AC3E}">
        <p14:creationId xmlns:p14="http://schemas.microsoft.com/office/powerpoint/2010/main" val="175001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287" y="214062"/>
            <a:ext cx="5974254" cy="6216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1658" y="192946"/>
            <a:ext cx="4428830" cy="52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5" b="1" dirty="0">
                <a:solidFill>
                  <a:srgbClr val="0070C0"/>
                </a:solidFill>
              </a:rPr>
              <a:t>AND NOT Gate: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101" y="222242"/>
            <a:ext cx="821210" cy="4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01" y="6251"/>
            <a:ext cx="10496431" cy="1323147"/>
          </a:xfrm>
        </p:spPr>
        <p:txBody>
          <a:bodyPr>
            <a:normAutofit/>
          </a:bodyPr>
          <a:lstStyle/>
          <a:p>
            <a:r>
              <a:rPr lang="en-US" sz="2795" b="1" dirty="0">
                <a:solidFill>
                  <a:srgbClr val="0070C0"/>
                </a:solidFill>
              </a:rPr>
              <a:t>XOR Gate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487" y="381000"/>
            <a:ext cx="5791200" cy="604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8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087" y="2315331"/>
            <a:ext cx="10344150" cy="91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103687" y="2993571"/>
            <a:ext cx="3810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4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4687" y="2743200"/>
            <a:ext cx="9854874" cy="838200"/>
          </a:xfrm>
        </p:spPr>
        <p:txBody>
          <a:bodyPr>
            <a:normAutofit/>
          </a:bodyPr>
          <a:lstStyle/>
          <a:p>
            <a:pPr marL="43544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Applications of FRET in Boolean Logic</a:t>
            </a:r>
          </a:p>
        </p:txBody>
      </p:sp>
    </p:spTree>
    <p:extLst>
      <p:ext uri="{BB962C8B-B14F-4D97-AF65-F5344CB8AC3E}">
        <p14:creationId xmlns:p14="http://schemas.microsoft.com/office/powerpoint/2010/main" val="385158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14" y="241637"/>
            <a:ext cx="10807591" cy="51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9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392" b="1" dirty="0">
                <a:solidFill>
                  <a:srgbClr val="0070C0"/>
                </a:solidFill>
              </a:rPr>
              <a:t>Deoxyribozyme-Based Logic Gates</a:t>
            </a:r>
            <a:br>
              <a:rPr lang="en-US" sz="4392" b="1" dirty="0">
                <a:solidFill>
                  <a:srgbClr val="0070C0"/>
                </a:solidFill>
              </a:rPr>
            </a:br>
            <a:endParaRPr lang="en-US" sz="4392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1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95" dirty="0" err="1">
                <a:solidFill>
                  <a:srgbClr val="0000FF"/>
                </a:solidFill>
              </a:rPr>
              <a:t>Deoxyribozymes</a:t>
            </a:r>
            <a:r>
              <a:rPr lang="en-US" sz="2795" dirty="0">
                <a:solidFill>
                  <a:srgbClr val="0000FF"/>
                </a:solidFill>
              </a:rPr>
              <a:t>, also called DNA enzymes, </a:t>
            </a:r>
            <a:r>
              <a:rPr lang="en-US" sz="2795" dirty="0" err="1">
                <a:solidFill>
                  <a:srgbClr val="0000FF"/>
                </a:solidFill>
              </a:rPr>
              <a:t>DNAzymes</a:t>
            </a:r>
            <a:r>
              <a:rPr lang="en-US" sz="2795" dirty="0">
                <a:solidFill>
                  <a:srgbClr val="0000FF"/>
                </a:solidFill>
              </a:rPr>
              <a:t>, or catalytic DNA, are DNA oligonucleotides that are capable of performing a specific chemical reaction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90" y="2376432"/>
            <a:ext cx="7702958" cy="36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5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95" b="1" dirty="0">
                <a:solidFill>
                  <a:srgbClr val="0000FF"/>
                </a:solidFill>
              </a:rPr>
              <a:t>Basic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2" y="1631479"/>
            <a:ext cx="10496431" cy="434340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A set of </a:t>
            </a:r>
            <a:r>
              <a:rPr lang="en-US" sz="2400" dirty="0" err="1">
                <a:solidFill>
                  <a:schemeClr val="tx1"/>
                </a:solidFill>
              </a:rPr>
              <a:t>deoxyribozyme</a:t>
            </a:r>
            <a:r>
              <a:rPr lang="en-US" sz="2400" dirty="0">
                <a:solidFill>
                  <a:schemeClr val="tx1"/>
                </a:solidFill>
              </a:rPr>
              <a:t>-based logic gates capable of generating any Boolean function.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Basic NOT and </a:t>
            </a:r>
            <a:r>
              <a:rPr lang="en-US" sz="2400" dirty="0" err="1">
                <a:solidFill>
                  <a:schemeClr val="tx1"/>
                </a:solidFill>
              </a:rPr>
              <a:t>AND</a:t>
            </a:r>
            <a:r>
              <a:rPr lang="en-US" sz="2400" dirty="0">
                <a:solidFill>
                  <a:schemeClr val="tx1"/>
                </a:solidFill>
              </a:rPr>
              <a:t> gates, followed by the more complex XOR gate were constructed.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These gates were constructed through a modular design that combines molecular beacon </a:t>
            </a:r>
            <a:r>
              <a:rPr lang="en-US" sz="2400" b="1" dirty="0">
                <a:solidFill>
                  <a:schemeClr val="tx1"/>
                </a:solidFill>
              </a:rPr>
              <a:t>stem-loops with hammerhead type </a:t>
            </a:r>
            <a:r>
              <a:rPr lang="en-US" sz="2400" b="1" dirty="0" err="1">
                <a:solidFill>
                  <a:schemeClr val="tx1"/>
                </a:solidFill>
              </a:rPr>
              <a:t>deoxyribozymes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Importantly, as the gates have oligonucleotides as both inputs and output, they open the possibility of communication between various computation elements in solution.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operation of these gates is conveniently connected to a fluorescent readout.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0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95" y="712615"/>
            <a:ext cx="9189563" cy="56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4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087" y="781362"/>
            <a:ext cx="6096000" cy="5579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2303" y="244807"/>
            <a:ext cx="3051784" cy="46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6" b="1" dirty="0">
                <a:solidFill>
                  <a:srgbClr val="0000FF"/>
                </a:solidFill>
              </a:rPr>
              <a:t>Mode of Operation</a:t>
            </a:r>
          </a:p>
        </p:txBody>
      </p:sp>
    </p:spTree>
    <p:extLst>
      <p:ext uri="{BB962C8B-B14F-4D97-AF65-F5344CB8AC3E}">
        <p14:creationId xmlns:p14="http://schemas.microsoft.com/office/powerpoint/2010/main" val="9575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87" y="716000"/>
            <a:ext cx="5565068" cy="5681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9859" y="244807"/>
            <a:ext cx="3059731" cy="46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6" b="1" dirty="0">
                <a:solidFill>
                  <a:srgbClr val="0000FF"/>
                </a:solidFill>
              </a:rPr>
              <a:t>Single input YES Gate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87" y="457200"/>
            <a:ext cx="2096716" cy="10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7645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</TotalTime>
  <Words>152</Words>
  <Application>Microsoft Office PowerPoint</Application>
  <PresentationFormat>Custom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Times New Roman</vt:lpstr>
      <vt:lpstr>Basis</vt:lpstr>
      <vt:lpstr>1_Basis</vt:lpstr>
      <vt:lpstr>Office Theme</vt:lpstr>
      <vt:lpstr>BT 601: Analytical Biotechnology</vt:lpstr>
      <vt:lpstr>PowerPoint Presentation</vt:lpstr>
      <vt:lpstr>PowerPoint Presentation</vt:lpstr>
      <vt:lpstr>Deoxyribozyme-Based Logic Gates </vt:lpstr>
      <vt:lpstr>Deoxyribozymes, also called DNA enzymes, DNAzymes, or catalytic DNA, are DNA oligonucleotides that are capable of performing a specific chemical reaction</vt:lpstr>
      <vt:lpstr>Basic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XOR Gate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dell</cp:lastModifiedBy>
  <cp:revision>270</cp:revision>
  <dcterms:created xsi:type="dcterms:W3CDTF">2006-08-16T00:00:00Z</dcterms:created>
  <dcterms:modified xsi:type="dcterms:W3CDTF">2025-03-24T03:28:53Z</dcterms:modified>
</cp:coreProperties>
</file>