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</p:sldMasterIdLst>
  <p:notesMasterIdLst>
    <p:notesMasterId r:id="rId22"/>
  </p:notesMasterIdLst>
  <p:sldIdLst>
    <p:sldId id="387" r:id="rId5"/>
    <p:sldId id="466" r:id="rId6"/>
    <p:sldId id="467" r:id="rId7"/>
    <p:sldId id="468" r:id="rId8"/>
    <p:sldId id="469" r:id="rId9"/>
    <p:sldId id="470" r:id="rId10"/>
    <p:sldId id="462" r:id="rId11"/>
    <p:sldId id="463" r:id="rId12"/>
    <p:sldId id="464" r:id="rId13"/>
    <p:sldId id="465" r:id="rId14"/>
    <p:sldId id="456" r:id="rId15"/>
    <p:sldId id="457" r:id="rId16"/>
    <p:sldId id="458" r:id="rId17"/>
    <p:sldId id="459" r:id="rId18"/>
    <p:sldId id="460" r:id="rId19"/>
    <p:sldId id="461" r:id="rId20"/>
    <p:sldId id="425" r:id="rId21"/>
  </p:sldIdLst>
  <p:sldSz cx="121697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20" y="114"/>
      </p:cViewPr>
      <p:guideLst>
        <p:guide orient="horz" pos="2160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FA03-2318-4952-91EB-2BE89165198B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7DAD2-738B-4933-9CA9-A27ADC498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19" y="243841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7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4" y="3869635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4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9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6" y="3869637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6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1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4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8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3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1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3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5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45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67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0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3" y="1097280"/>
            <a:ext cx="5202579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29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01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6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7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78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3" y="243843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61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531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8" y="3869638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1995">
                <a:solidFill>
                  <a:srgbClr val="FFFFFF"/>
                </a:solidFill>
              </a:defRPr>
            </a:lvl1pPr>
            <a:lvl2pPr marL="414710" indent="0" algn="ctr">
              <a:buNone/>
              <a:defRPr sz="1995"/>
            </a:lvl2pPr>
            <a:lvl3pPr marL="829421" indent="0" algn="ctr">
              <a:buNone/>
              <a:defRPr sz="1995"/>
            </a:lvl3pPr>
            <a:lvl4pPr marL="1244132" indent="0" algn="ctr">
              <a:buNone/>
              <a:defRPr sz="1814"/>
            </a:lvl4pPr>
            <a:lvl5pPr marL="1658842" indent="0" algn="ctr">
              <a:buNone/>
              <a:defRPr sz="1814"/>
            </a:lvl5pPr>
            <a:lvl6pPr marL="2073552" indent="0" algn="ctr">
              <a:buNone/>
              <a:defRPr sz="1814"/>
            </a:lvl6pPr>
            <a:lvl7pPr marL="2488263" indent="0" algn="ctr">
              <a:buNone/>
              <a:defRPr sz="1814"/>
            </a:lvl7pPr>
            <a:lvl8pPr marL="2902973" indent="0" algn="ctr">
              <a:buNone/>
              <a:defRPr sz="1814"/>
            </a:lvl8pPr>
            <a:lvl9pPr marL="3317683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870875">
              <a:defRPr/>
            </a:pPr>
            <a:fld id="{B98D28FB-485B-4646-85D7-C7DF68E14A9B}" type="datetimeFigureOut">
              <a:rPr lang="en-IN" smtClean="0"/>
              <a:pPr defTabSz="870875">
                <a:defRPr/>
              </a:pPr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870875"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870875">
              <a:defRPr/>
            </a:pPr>
            <a:fld id="{6074A4C1-B6A3-48F9-96CB-E28B2C288FB0}" type="slidenum">
              <a:rPr lang="en-IN" smtClean="0"/>
              <a:pPr defTabSz="870875">
                <a:defRPr/>
              </a:p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8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81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2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10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531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5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995">
                <a:solidFill>
                  <a:schemeClr val="accent1"/>
                </a:solidFill>
              </a:defRPr>
            </a:lvl1pPr>
            <a:lvl2pPr marL="41471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42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413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84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355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826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97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768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3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38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1995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1995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71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177" b="1"/>
            </a:lvl1pPr>
            <a:lvl2pPr marL="414710" indent="0">
              <a:buNone/>
              <a:defRPr sz="1814" b="1"/>
            </a:lvl2pPr>
            <a:lvl3pPr marL="829421" indent="0">
              <a:buNone/>
              <a:defRPr sz="1632" b="1"/>
            </a:lvl3pPr>
            <a:lvl4pPr marL="1244132" indent="0">
              <a:buNone/>
              <a:defRPr sz="1451" b="1"/>
            </a:lvl4pPr>
            <a:lvl5pPr marL="1658842" indent="0">
              <a:buNone/>
              <a:defRPr sz="1451" b="1"/>
            </a:lvl5pPr>
            <a:lvl6pPr marL="2073552" indent="0">
              <a:buNone/>
              <a:defRPr sz="1451" b="1"/>
            </a:lvl6pPr>
            <a:lvl7pPr marL="2488263" indent="0">
              <a:buNone/>
              <a:defRPr sz="1451" b="1"/>
            </a:lvl7pPr>
            <a:lvl8pPr marL="2902973" indent="0">
              <a:buNone/>
              <a:defRPr sz="1451" b="1"/>
            </a:lvl8pPr>
            <a:lvl9pPr marL="3317683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1995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177" b="1"/>
            </a:lvl1pPr>
            <a:lvl2pPr marL="414710" indent="0">
              <a:buNone/>
              <a:defRPr sz="1814" b="1"/>
            </a:lvl2pPr>
            <a:lvl3pPr marL="829421" indent="0">
              <a:buNone/>
              <a:defRPr sz="1632" b="1"/>
            </a:lvl3pPr>
            <a:lvl4pPr marL="1244132" indent="0">
              <a:buNone/>
              <a:defRPr sz="1451" b="1"/>
            </a:lvl4pPr>
            <a:lvl5pPr marL="1658842" indent="0">
              <a:buNone/>
              <a:defRPr sz="1451" b="1"/>
            </a:lvl5pPr>
            <a:lvl6pPr marL="2073552" indent="0">
              <a:buNone/>
              <a:defRPr sz="1451" b="1"/>
            </a:lvl6pPr>
            <a:lvl7pPr marL="2488263" indent="0">
              <a:buNone/>
              <a:defRPr sz="1451" b="1"/>
            </a:lvl7pPr>
            <a:lvl8pPr marL="2902973" indent="0">
              <a:buNone/>
              <a:defRPr sz="1451" b="1"/>
            </a:lvl8pPr>
            <a:lvl9pPr marL="3317683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1995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4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5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1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89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5" y="1097280"/>
            <a:ext cx="5202579" cy="4663440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07"/>
              </a:spcBef>
              <a:buNone/>
              <a:defRPr sz="1542"/>
            </a:lvl1pPr>
            <a:lvl2pPr marL="414710" indent="0">
              <a:buNone/>
              <a:defRPr sz="1089"/>
            </a:lvl2pPr>
            <a:lvl3pPr marL="829421" indent="0">
              <a:buNone/>
              <a:defRPr sz="907"/>
            </a:lvl3pPr>
            <a:lvl4pPr marL="1244132" indent="0">
              <a:buNone/>
              <a:defRPr sz="816"/>
            </a:lvl4pPr>
            <a:lvl5pPr marL="1658842" indent="0">
              <a:buNone/>
              <a:defRPr sz="816"/>
            </a:lvl5pPr>
            <a:lvl6pPr marL="2073552" indent="0">
              <a:buNone/>
              <a:defRPr sz="816"/>
            </a:lvl6pPr>
            <a:lvl7pPr marL="2488263" indent="0">
              <a:buNone/>
              <a:defRPr sz="816"/>
            </a:lvl7pPr>
            <a:lvl8pPr marL="2902973" indent="0">
              <a:buNone/>
              <a:defRPr sz="816"/>
            </a:lvl8pPr>
            <a:lvl9pPr marL="3317683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4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62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540"/>
            </a:lvl1pPr>
            <a:lvl2pPr marL="414710" indent="0">
              <a:buNone/>
              <a:defRPr sz="2540"/>
            </a:lvl2pPr>
            <a:lvl3pPr marL="829421" indent="0">
              <a:buNone/>
              <a:defRPr sz="2177"/>
            </a:lvl3pPr>
            <a:lvl4pPr marL="1244132" indent="0">
              <a:buNone/>
              <a:defRPr sz="1814"/>
            </a:lvl4pPr>
            <a:lvl5pPr marL="1658842" indent="0">
              <a:buNone/>
              <a:defRPr sz="1814"/>
            </a:lvl5pPr>
            <a:lvl6pPr marL="2073552" indent="0">
              <a:buNone/>
              <a:defRPr sz="1814"/>
            </a:lvl6pPr>
            <a:lvl7pPr marL="2488263" indent="0">
              <a:buNone/>
              <a:defRPr sz="1814"/>
            </a:lvl7pPr>
            <a:lvl8pPr marL="2902973" indent="0">
              <a:buNone/>
              <a:defRPr sz="1814"/>
            </a:lvl8pPr>
            <a:lvl9pPr marL="3317683" indent="0">
              <a:buNone/>
              <a:defRPr sz="18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07"/>
              </a:spcBef>
              <a:buNone/>
              <a:defRPr sz="1542"/>
            </a:lvl1pPr>
            <a:lvl2pPr marL="414710" indent="0">
              <a:buNone/>
              <a:defRPr sz="1089"/>
            </a:lvl2pPr>
            <a:lvl3pPr marL="829421" indent="0">
              <a:buNone/>
              <a:defRPr sz="907"/>
            </a:lvl3pPr>
            <a:lvl4pPr marL="1244132" indent="0">
              <a:buNone/>
              <a:defRPr sz="816"/>
            </a:lvl4pPr>
            <a:lvl5pPr marL="1658842" indent="0">
              <a:buNone/>
              <a:defRPr sz="816"/>
            </a:lvl5pPr>
            <a:lvl6pPr marL="2073552" indent="0">
              <a:buNone/>
              <a:defRPr sz="816"/>
            </a:lvl6pPr>
            <a:lvl7pPr marL="2488263" indent="0">
              <a:buNone/>
              <a:defRPr sz="816"/>
            </a:lvl7pPr>
            <a:lvl8pPr marL="2902973" indent="0">
              <a:buNone/>
              <a:defRPr sz="816"/>
            </a:lvl8pPr>
            <a:lvl9pPr marL="3317683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4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82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8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9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0875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0875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0875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870875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46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9" y="882376"/>
            <a:ext cx="9948791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6" y="3869637"/>
            <a:ext cx="8751877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6" y="373380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387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93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8" y="1173575"/>
            <a:ext cx="9948791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3" y="4154520"/>
            <a:ext cx="8753111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1" y="402040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78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63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665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1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057399"/>
            <a:ext cx="4746212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057400"/>
            <a:ext cx="4746212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7250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3" y="1097280"/>
            <a:ext cx="5202579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1317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43" b="0" i="0" u="none" strike="noStrike" kern="1200" cap="none" spc="0" normalizeH="0" baseline="0" noProof="0" dirty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2195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3775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6" y="762000"/>
            <a:ext cx="2319863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7" y="762000"/>
            <a:ext cx="7415957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1079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2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01511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721483"/>
            <a:ext cx="4746212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1999032"/>
            <a:ext cx="474621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719322"/>
            <a:ext cx="4746212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1" y="1097280"/>
            <a:ext cx="5202579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097280"/>
            <a:ext cx="3924752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069847"/>
            <a:ext cx="608793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834640"/>
            <a:ext cx="3924752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19" y="243841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29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57200"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29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3" y="6223829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31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31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5" y="6223831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88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3" y="243843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32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accent1"/>
                </a:solidFill>
              </a:defRPr>
            </a:lvl1pPr>
          </a:lstStyle>
          <a:p>
            <a:pPr defTabSz="414710">
              <a:defRPr/>
            </a:pPr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14710">
                <a:defRPr/>
              </a:pPr>
              <a:t>21-03-2025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32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accent1"/>
                </a:solidFill>
              </a:defRPr>
            </a:lvl1pPr>
          </a:lstStyle>
          <a:p>
            <a:pPr defTabSz="414710">
              <a:defRPr/>
            </a:pPr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7" y="6223832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accent1"/>
                </a:solidFill>
              </a:defRPr>
            </a:lvl1pPr>
          </a:lstStyle>
          <a:p>
            <a:pPr defTabSz="414710">
              <a:defRPr/>
            </a:pPr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14710">
                <a:defRPr/>
              </a:pPr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9421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7356" indent="-165884" algn="l" defTabSz="829421" rtl="0" eaLnBrk="1" latinLnBrk="0" hangingPunct="1">
        <a:lnSpc>
          <a:spcPct val="90000"/>
        </a:lnSpc>
        <a:spcBef>
          <a:spcPts val="1270"/>
        </a:spcBef>
        <a:buClr>
          <a:schemeClr val="accent1"/>
        </a:buClr>
        <a:buSzPct val="80000"/>
        <a:buFont typeface="Corbel" pitchFamily="34" charset="0"/>
        <a:buChar char="•"/>
        <a:defRPr sz="19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14710" indent="-165884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814" kern="1200">
          <a:solidFill>
            <a:schemeClr val="accent1"/>
          </a:solidFill>
          <a:latin typeface="+mn-lt"/>
          <a:ea typeface="+mn-ea"/>
          <a:cs typeface="+mn-cs"/>
        </a:defRPr>
      </a:lvl2pPr>
      <a:lvl3pPr marL="663537" indent="-165884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632" kern="1200">
          <a:solidFill>
            <a:schemeClr val="accent1"/>
          </a:solidFill>
          <a:latin typeface="+mn-lt"/>
          <a:ea typeface="+mn-ea"/>
          <a:cs typeface="+mn-cs"/>
        </a:defRPr>
      </a:lvl3pPr>
      <a:lvl4pPr marL="912363" indent="-165884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4pPr>
      <a:lvl5pPr marL="1161189" indent="-165884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5pPr>
      <a:lvl6pPr marL="1451305" indent="-207356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6pPr>
      <a:lvl7pPr marL="1723425" indent="-207356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7pPr>
      <a:lvl8pPr marL="1995545" indent="-207356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8pPr>
      <a:lvl9pPr marL="2267664" indent="-207356" algn="l" defTabSz="829421" rtl="0" eaLnBrk="1" latinLnBrk="0" hangingPunct="1">
        <a:lnSpc>
          <a:spcPct val="90000"/>
        </a:lnSpc>
        <a:spcBef>
          <a:spcPts val="181"/>
        </a:spcBef>
        <a:spcAft>
          <a:spcPts val="363"/>
        </a:spcAft>
        <a:buClr>
          <a:schemeClr val="accent1"/>
        </a:buClr>
        <a:buSzPct val="80000"/>
        <a:buFont typeface="Corbel" pitchFamily="34" charset="0"/>
        <a:buChar char="•"/>
        <a:defRPr sz="1451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710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421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4132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842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3552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8263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973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7683" algn="l" defTabSz="829421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1" y="243842"/>
            <a:ext cx="1170326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09600"/>
            <a:ext cx="9857518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057400"/>
            <a:ext cx="985487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223831"/>
            <a:ext cx="2324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marL="0" marR="0" lvl="0" indent="0" algn="l" defTabSz="435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D28FB-485B-4646-85D7-C7DF68E14A9B}" type="datetimeFigureOut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l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21-03-2025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223831"/>
            <a:ext cx="4709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35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5" y="6223831"/>
            <a:ext cx="170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marL="0" marR="0" lvl="0" indent="0" algn="r" defTabSz="435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74A4C1-B6A3-48F9-96CB-E28B2C288FB0}" type="slidenum">
              <a:rPr kumimoji="0" lang="en-IN" sz="1143" b="0" i="0" u="none" strike="noStrike" kern="1200" cap="none" spc="0" normalizeH="0" baseline="0" noProof="0" smtClean="0">
                <a:ln>
                  <a:noFill/>
                </a:ln>
                <a:solidFill>
                  <a:srgbClr val="AD84C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35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143" b="0" i="0" u="none" strike="noStrike" kern="1200" cap="none" spc="0" normalizeH="0" baseline="0" noProof="0">
              <a:ln>
                <a:noFill/>
              </a:ln>
              <a:solidFill>
                <a:srgbClr val="AD84C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8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67744" y="2340429"/>
            <a:ext cx="9851571" cy="9147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601: Analytical Biotechnology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383744" y="3066143"/>
            <a:ext cx="7765143" cy="1752298"/>
          </a:xfrm>
        </p:spPr>
        <p:txBody>
          <a:bodyPr>
            <a:normAutofit/>
          </a:bodyPr>
          <a:lstStyle/>
          <a:p>
            <a:pPr marL="43544" indent="0" algn="r">
              <a:buNone/>
            </a:pP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667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30601" y="3066143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08888" y="4445000"/>
            <a:ext cx="822661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22"/>
            <a:r>
              <a:rPr lang="en-US" sz="2095" b="1" dirty="0">
                <a:solidFill>
                  <a:srgbClr val="0000FF"/>
                </a:solidFill>
              </a:rPr>
              <a:t>Lec-9</a:t>
            </a:r>
          </a:p>
        </p:txBody>
      </p:sp>
    </p:spTree>
    <p:extLst>
      <p:ext uri="{BB962C8B-B14F-4D97-AF65-F5344CB8AC3E}">
        <p14:creationId xmlns:p14="http://schemas.microsoft.com/office/powerpoint/2010/main" val="27191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2315" y="483140"/>
            <a:ext cx="10595429" cy="5455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0799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86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Four forms of intercellular signaling</a:t>
            </a:r>
          </a:p>
          <a:p>
            <a:pPr marL="435437" marR="0" lvl="0" indent="-435437" algn="just" defTabSz="10799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Contact-dependent signaling requires cells to be in direct membrane–membrane contact.</a:t>
            </a:r>
          </a:p>
          <a:p>
            <a:pPr marL="435437" marR="0" lvl="0" indent="-435437" algn="just" defTabSz="10799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Paracrine signaling depends on local mediators that are released into the extracellular space and act on neighboring cells. </a:t>
            </a:r>
          </a:p>
          <a:p>
            <a:pPr marL="435437" marR="0" lvl="0" indent="-435437" algn="just" defTabSz="10799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kumimoji="0" lang="en-US" sz="2095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Synaptic signaling is performed by neurons that </a:t>
            </a: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transmit signals electrically along their axons and release neurotransmitters at synapses, which are often located far away from </a:t>
            </a: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the neuronal cell body. </a:t>
            </a:r>
          </a:p>
          <a:p>
            <a:pPr marL="435437" marR="0" lvl="0" indent="-435437" algn="just" defTabSz="107992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Endocrine signaling depends on endocrine cells, which secrete hormones into the bloodstream for distribution throughout the body. </a:t>
            </a:r>
            <a:r>
              <a:rPr kumimoji="0" lang="en-US" sz="209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Many of the same types of signaling molecules are used in paracrine, synaptic, and endocrine signaling; the crucial differences lie in the speed and selectivity with which the signals are delivered to their targets.</a:t>
            </a:r>
          </a:p>
        </p:txBody>
      </p:sp>
    </p:spTree>
    <p:extLst>
      <p:ext uri="{BB962C8B-B14F-4D97-AF65-F5344CB8AC3E}">
        <p14:creationId xmlns:p14="http://schemas.microsoft.com/office/powerpoint/2010/main" val="418561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2" y="1469572"/>
            <a:ext cx="10676565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58" y="816429"/>
            <a:ext cx="6604000" cy="53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49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59" y="961572"/>
            <a:ext cx="7692571" cy="51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8087" y="838200"/>
            <a:ext cx="9132726" cy="5058228"/>
            <a:chOff x="1752761" y="961572"/>
            <a:chExt cx="8323555" cy="4826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761" y="961572"/>
              <a:ext cx="8323555" cy="365578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0887" y="4445001"/>
              <a:ext cx="7620000" cy="1342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83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8" y="1106714"/>
            <a:ext cx="10173753" cy="44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8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0" y="453572"/>
            <a:ext cx="1060755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315331"/>
            <a:ext cx="10344150" cy="91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2993571"/>
            <a:ext cx="3810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F757B-D4BB-4A88-8BE2-AD4D578C1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7" y="769208"/>
            <a:ext cx="9448800" cy="52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1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5932D-EFE3-4EC0-B928-5D9EA8CE8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753205"/>
            <a:ext cx="8229600" cy="55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1974C-E356-4A4F-BA22-FD2EDC447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7" y="1066800"/>
            <a:ext cx="1144776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1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B8AF4-B0E1-4DA3-B184-B0EC54D9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7" y="376225"/>
            <a:ext cx="4956048" cy="61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DB4D0-EA98-417C-800C-ED644B58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7" y="694908"/>
            <a:ext cx="8610600" cy="56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5246" y="2895600"/>
            <a:ext cx="613180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General principles of cell communication</a:t>
            </a:r>
            <a:endParaRPr kumimoji="0" lang="en-US" sz="209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6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73" y="707635"/>
            <a:ext cx="5267908" cy="5370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9744" y="235857"/>
            <a:ext cx="10232571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5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 simple intracellular signaling pathway activated by an extracellular signal molecule</a:t>
            </a: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9793" y="2095302"/>
            <a:ext cx="4057951" cy="396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The signal molecule usually binds to a receptor protein that is embedded in the plasma membrane of the target cell. The receptor activates one or more intracellular signaling pathways, involving a series of signaling proteins. Finally, one or more of the intracellular signaling proteins alters the activity of effector proteins and thereby the behavior of the cell.</a:t>
            </a:r>
          </a:p>
        </p:txBody>
      </p:sp>
    </p:spTree>
    <p:extLst>
      <p:ext uri="{BB962C8B-B14F-4D97-AF65-F5344CB8AC3E}">
        <p14:creationId xmlns:p14="http://schemas.microsoft.com/office/powerpoint/2010/main" val="39567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35" y="1034143"/>
            <a:ext cx="6096000" cy="52899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3173" y="526143"/>
            <a:ext cx="7178525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079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95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Extracellular Signals Can Act Over Short or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277499599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3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2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228</Words>
  <Application>Microsoft Office PowerPoint</Application>
  <PresentationFormat>Custom</PresentationFormat>
  <Paragraphs>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Corbel</vt:lpstr>
      <vt:lpstr>Times New Roman</vt:lpstr>
      <vt:lpstr>Basis</vt:lpstr>
      <vt:lpstr>1_Basis</vt:lpstr>
      <vt:lpstr>3_Basis</vt:lpstr>
      <vt:lpstr>2_Basis</vt:lpstr>
      <vt:lpstr>BT 601: Analytical Biotechnology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dell</cp:lastModifiedBy>
  <cp:revision>269</cp:revision>
  <dcterms:created xsi:type="dcterms:W3CDTF">2006-08-16T00:00:00Z</dcterms:created>
  <dcterms:modified xsi:type="dcterms:W3CDTF">2025-03-21T03:02:50Z</dcterms:modified>
</cp:coreProperties>
</file>