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 id="2147483684" r:id="rId3"/>
  </p:sldMasterIdLst>
  <p:notesMasterIdLst>
    <p:notesMasterId r:id="rId17"/>
  </p:notesMasterIdLst>
  <p:sldIdLst>
    <p:sldId id="347" r:id="rId4"/>
    <p:sldId id="291" r:id="rId5"/>
    <p:sldId id="296" r:id="rId6"/>
    <p:sldId id="301" r:id="rId7"/>
    <p:sldId id="292" r:id="rId8"/>
    <p:sldId id="293" r:id="rId9"/>
    <p:sldId id="294" r:id="rId10"/>
    <p:sldId id="295" r:id="rId11"/>
    <p:sldId id="315" r:id="rId12"/>
    <p:sldId id="303" r:id="rId13"/>
    <p:sldId id="302" r:id="rId14"/>
    <p:sldId id="304" r:id="rId15"/>
    <p:sldId id="31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107" d="100"/>
          <a:sy n="107" d="100"/>
        </p:scale>
        <p:origin x="714" y="11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530C95-C3C0-45FC-9AD6-4C49C09EE1C9}"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0EA7E-97C8-4CC8-801A-8435B4BE5A3D}" type="slidenum">
              <a:rPr lang="en-US" smtClean="0"/>
              <a:t>‹#›</a:t>
            </a:fld>
            <a:endParaRPr lang="en-US"/>
          </a:p>
        </p:txBody>
      </p:sp>
    </p:spTree>
    <p:extLst>
      <p:ext uri="{BB962C8B-B14F-4D97-AF65-F5344CB8AC3E}">
        <p14:creationId xmlns:p14="http://schemas.microsoft.com/office/powerpoint/2010/main" val="9061435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C60EA7E-97C8-4CC8-801A-8435B4BE5A3D}" type="slidenum">
              <a:rPr lang="en-US" smtClean="0"/>
              <a:t>5</a:t>
            </a:fld>
            <a:endParaRPr lang="en-US"/>
          </a:p>
        </p:txBody>
      </p:sp>
    </p:spTree>
    <p:extLst>
      <p:ext uri="{BB962C8B-B14F-4D97-AF65-F5344CB8AC3E}">
        <p14:creationId xmlns:p14="http://schemas.microsoft.com/office/powerpoint/2010/main" val="108443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1" y="243841"/>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1"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1" y="3869636"/>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98D28FB-485B-4646-85D7-C7DF68E14A9B}" type="datetimeFigureOut">
              <a:rPr lang="en-IN" smtClean="0"/>
              <a:pPr/>
              <a:t>09-03-2025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074A4C1-B6A3-48F9-96CB-E28B2C288FB0}" type="slidenum">
              <a:rPr lang="en-IN" smtClean="0"/>
              <a:pPr/>
              <a:t>‹#›</a:t>
            </a:fld>
            <a:endParaRPr lang="en-IN"/>
          </a:p>
        </p:txBody>
      </p:sp>
      <p:cxnSp>
        <p:nvCxnSpPr>
          <p:cNvPr id="8" name="Straight Connector 7"/>
          <p:cNvCxnSpPr/>
          <p:nvPr/>
        </p:nvCxnSpPr>
        <p:spPr>
          <a:xfrm>
            <a:off x="1978661"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24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80202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933027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2" y="243842"/>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2" y="882376"/>
            <a:ext cx="9966960" cy="2926080"/>
          </a:xfrm>
        </p:spPr>
        <p:txBody>
          <a:bodyPr anchor="b">
            <a:normAutofit/>
          </a:bodyPr>
          <a:lstStyle>
            <a:lvl1pPr algn="ctr">
              <a:lnSpc>
                <a:spcPct val="85000"/>
              </a:lnSpc>
              <a:defRPr sz="6857"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2" y="3869637"/>
            <a:ext cx="8767860" cy="1388165"/>
          </a:xfrm>
        </p:spPr>
        <p:txBody>
          <a:bodyPr>
            <a:normAutofit/>
          </a:bodyPr>
          <a:lstStyle>
            <a:lvl1pPr marL="0" indent="0" algn="ctr">
              <a:buNone/>
              <a:defRPr sz="2095">
                <a:solidFill>
                  <a:srgbClr val="FFFFFF"/>
                </a:solidFill>
              </a:defRPr>
            </a:lvl1pPr>
            <a:lvl2pPr marL="435437" indent="0" algn="ctr">
              <a:buNone/>
              <a:defRPr sz="2095"/>
            </a:lvl2pPr>
            <a:lvl3pPr marL="870875" indent="0" algn="ctr">
              <a:buNone/>
              <a:defRPr sz="2095"/>
            </a:lvl3pPr>
            <a:lvl4pPr marL="1306312" indent="0" algn="ctr">
              <a:buNone/>
              <a:defRPr sz="1905"/>
            </a:lvl4pPr>
            <a:lvl5pPr marL="1741749" indent="0" algn="ctr">
              <a:buNone/>
              <a:defRPr sz="1905"/>
            </a:lvl5pPr>
            <a:lvl6pPr marL="2177186" indent="0" algn="ctr">
              <a:buNone/>
              <a:defRPr sz="1905"/>
            </a:lvl6pPr>
            <a:lvl7pPr marL="2612624" indent="0" algn="ctr">
              <a:buNone/>
              <a:defRPr sz="1905"/>
            </a:lvl7pPr>
            <a:lvl8pPr marL="3048061" indent="0" algn="ctr">
              <a:buNone/>
              <a:defRPr sz="1905"/>
            </a:lvl8pPr>
            <a:lvl9pPr marL="3483498" indent="0" algn="ctr">
              <a:buNone/>
              <a:defRPr sz="190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pPr defTabSz="1079922"/>
            <a:fld id="{B98D28FB-485B-4646-85D7-C7DF68E14A9B}" type="datetimeFigureOut">
              <a:rPr lang="en-IN" smtClean="0"/>
              <a:pPr defTabSz="1079922"/>
              <a:t>09-03-2025</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pPr defTabSz="1079922"/>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pPr defTabSz="1079922"/>
            <a:fld id="{6074A4C1-B6A3-48F9-96CB-E28B2C288FB0}" type="slidenum">
              <a:rPr lang="en-IN" smtClean="0"/>
              <a:pPr defTabSz="1079922"/>
              <a:t>‹#›</a:t>
            </a:fld>
            <a:endParaRPr lang="en-IN"/>
          </a:p>
        </p:txBody>
      </p:sp>
      <p:cxnSp>
        <p:nvCxnSpPr>
          <p:cNvPr id="8" name="Straight Connector 7"/>
          <p:cNvCxnSpPr/>
          <p:nvPr/>
        </p:nvCxnSpPr>
        <p:spPr>
          <a:xfrm>
            <a:off x="1978662"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19027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5" name="Footer Placeholder 4"/>
          <p:cNvSpPr>
            <a:spLocks noGrp="1"/>
          </p:cNvSpPr>
          <p:nvPr>
            <p:ph type="ftr" sz="quarter" idx="11"/>
          </p:nvPr>
        </p:nvSpPr>
        <p:spPr/>
        <p:txBody>
          <a:bodyPr/>
          <a:lstStyle/>
          <a:p>
            <a:pPr defTabSz="1079922"/>
            <a:endParaRPr lang="en-IN">
              <a:solidFill>
                <a:srgbClr val="AD84C6"/>
              </a:solidFill>
            </a:endParaRPr>
          </a:p>
        </p:txBody>
      </p:sp>
      <p:sp>
        <p:nvSpPr>
          <p:cNvPr id="6" name="Slide Number Placeholder 5"/>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135990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6857"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30" y="4154520"/>
            <a:ext cx="8769096" cy="1363806"/>
          </a:xfrm>
        </p:spPr>
        <p:txBody>
          <a:bodyPr anchor="t">
            <a:normAutofit/>
          </a:bodyPr>
          <a:lstStyle>
            <a:lvl1pPr marL="0" indent="0" algn="ctr">
              <a:buNone/>
              <a:defRPr sz="2095">
                <a:solidFill>
                  <a:schemeClr val="accent1"/>
                </a:solidFill>
              </a:defRPr>
            </a:lvl1pPr>
            <a:lvl2pPr marL="435437" indent="0">
              <a:buNone/>
              <a:defRPr sz="1714">
                <a:solidFill>
                  <a:schemeClr val="tx1">
                    <a:tint val="75000"/>
                  </a:schemeClr>
                </a:solidFill>
              </a:defRPr>
            </a:lvl2pPr>
            <a:lvl3pPr marL="870875" indent="0">
              <a:buNone/>
              <a:defRPr sz="1524">
                <a:solidFill>
                  <a:schemeClr val="tx1">
                    <a:tint val="75000"/>
                  </a:schemeClr>
                </a:solidFill>
              </a:defRPr>
            </a:lvl3pPr>
            <a:lvl4pPr marL="1306312" indent="0">
              <a:buNone/>
              <a:defRPr sz="1333">
                <a:solidFill>
                  <a:schemeClr val="tx1">
                    <a:tint val="75000"/>
                  </a:schemeClr>
                </a:solidFill>
              </a:defRPr>
            </a:lvl4pPr>
            <a:lvl5pPr marL="1741749" indent="0">
              <a:buNone/>
              <a:defRPr sz="1333">
                <a:solidFill>
                  <a:schemeClr val="tx1">
                    <a:tint val="75000"/>
                  </a:schemeClr>
                </a:solidFill>
              </a:defRPr>
            </a:lvl5pPr>
            <a:lvl6pPr marL="2177186" indent="0">
              <a:buNone/>
              <a:defRPr sz="1333">
                <a:solidFill>
                  <a:schemeClr val="tx1">
                    <a:tint val="75000"/>
                  </a:schemeClr>
                </a:solidFill>
              </a:defRPr>
            </a:lvl6pPr>
            <a:lvl7pPr marL="2612624" indent="0">
              <a:buNone/>
              <a:defRPr sz="1333">
                <a:solidFill>
                  <a:schemeClr val="tx1">
                    <a:tint val="75000"/>
                  </a:schemeClr>
                </a:solidFill>
              </a:defRPr>
            </a:lvl7pPr>
            <a:lvl8pPr marL="3048061" indent="0">
              <a:buNone/>
              <a:defRPr sz="1333">
                <a:solidFill>
                  <a:schemeClr val="tx1">
                    <a:tint val="75000"/>
                  </a:schemeClr>
                </a:solidFill>
              </a:defRPr>
            </a:lvl8pPr>
            <a:lvl9pPr marL="3483498" indent="0">
              <a:buNone/>
              <a:defRPr sz="13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5" name="Footer Placeholder 4"/>
          <p:cNvSpPr>
            <a:spLocks noGrp="1"/>
          </p:cNvSpPr>
          <p:nvPr>
            <p:ph type="ftr" sz="quarter" idx="11"/>
          </p:nvPr>
        </p:nvSpPr>
        <p:spPr/>
        <p:txBody>
          <a:bodyPr/>
          <a:lstStyle/>
          <a:p>
            <a:pPr defTabSz="1079922"/>
            <a:endParaRPr lang="en-IN">
              <a:solidFill>
                <a:srgbClr val="AD84C6"/>
              </a:solidFill>
            </a:endParaRPr>
          </a:p>
        </p:txBody>
      </p:sp>
      <p:sp>
        <p:nvSpPr>
          <p:cNvPr id="6" name="Slide Number Placeholder 5"/>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cxnSp>
        <p:nvCxnSpPr>
          <p:cNvPr id="7" name="Straight Connector 6"/>
          <p:cNvCxnSpPr/>
          <p:nvPr/>
        </p:nvCxnSpPr>
        <p:spPr>
          <a:xfrm>
            <a:off x="1981202"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2512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6" name="Footer Placeholder 5"/>
          <p:cNvSpPr>
            <a:spLocks noGrp="1"/>
          </p:cNvSpPr>
          <p:nvPr>
            <p:ph type="ftr" sz="quarter" idx="11"/>
          </p:nvPr>
        </p:nvSpPr>
        <p:spPr/>
        <p:txBody>
          <a:bodyPr/>
          <a:lstStyle/>
          <a:p>
            <a:pPr defTabSz="1079922"/>
            <a:endParaRPr lang="en-IN">
              <a:solidFill>
                <a:srgbClr val="AD84C6"/>
              </a:solidFill>
            </a:endParaRPr>
          </a:p>
        </p:txBody>
      </p:sp>
      <p:sp>
        <p:nvSpPr>
          <p:cNvPr id="7" name="Slide Number Placeholder 6"/>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932145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286" b="1"/>
            </a:lvl1pPr>
            <a:lvl2pPr marL="435437" indent="0">
              <a:buNone/>
              <a:defRPr sz="1905" b="1"/>
            </a:lvl2pPr>
            <a:lvl3pPr marL="870875" indent="0">
              <a:buNone/>
              <a:defRPr sz="1714" b="1"/>
            </a:lvl3pPr>
            <a:lvl4pPr marL="1306312" indent="0">
              <a:buNone/>
              <a:defRPr sz="1524" b="1"/>
            </a:lvl4pPr>
            <a:lvl5pPr marL="1741749" indent="0">
              <a:buNone/>
              <a:defRPr sz="1524" b="1"/>
            </a:lvl5pPr>
            <a:lvl6pPr marL="2177186" indent="0">
              <a:buNone/>
              <a:defRPr sz="1524" b="1"/>
            </a:lvl6pPr>
            <a:lvl7pPr marL="2612624" indent="0">
              <a:buNone/>
              <a:defRPr sz="1524" b="1"/>
            </a:lvl7pPr>
            <a:lvl8pPr marL="3048061" indent="0">
              <a:buNone/>
              <a:defRPr sz="1524" b="1"/>
            </a:lvl8pPr>
            <a:lvl9pPr marL="3483498" indent="0">
              <a:buNone/>
              <a:defRPr sz="1524"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095"/>
            </a:lvl1pPr>
            <a:lvl2pPr>
              <a:defRPr sz="1905"/>
            </a:lvl2pPr>
            <a:lvl3pPr>
              <a:defRPr sz="1714"/>
            </a:lvl3pPr>
            <a:lvl4pPr>
              <a:defRPr sz="1524"/>
            </a:lvl4pPr>
            <a:lvl5pPr>
              <a:defRPr sz="1524"/>
            </a:lvl5pPr>
            <a:lvl6pPr>
              <a:defRPr sz="1524"/>
            </a:lvl6pPr>
            <a:lvl7pPr>
              <a:defRPr sz="1524"/>
            </a:lvl7pPr>
            <a:lvl8pPr>
              <a:defRPr sz="1524"/>
            </a:lvl8pPr>
            <a:lvl9pPr>
              <a:defRPr sz="15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8" name="Footer Placeholder 7"/>
          <p:cNvSpPr>
            <a:spLocks noGrp="1"/>
          </p:cNvSpPr>
          <p:nvPr>
            <p:ph type="ftr" sz="quarter" idx="11"/>
          </p:nvPr>
        </p:nvSpPr>
        <p:spPr/>
        <p:txBody>
          <a:bodyPr/>
          <a:lstStyle/>
          <a:p>
            <a:pPr defTabSz="1079922"/>
            <a:endParaRPr lang="en-IN">
              <a:solidFill>
                <a:srgbClr val="AD84C6"/>
              </a:solidFill>
            </a:endParaRPr>
          </a:p>
        </p:txBody>
      </p:sp>
      <p:sp>
        <p:nvSpPr>
          <p:cNvPr id="9" name="Slide Number Placeholder 8"/>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27601248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4" name="Footer Placeholder 3"/>
          <p:cNvSpPr>
            <a:spLocks noGrp="1"/>
          </p:cNvSpPr>
          <p:nvPr>
            <p:ph type="ftr" sz="quarter" idx="11"/>
          </p:nvPr>
        </p:nvSpPr>
        <p:spPr/>
        <p:txBody>
          <a:bodyPr/>
          <a:lstStyle/>
          <a:p>
            <a:pPr defTabSz="1079922"/>
            <a:endParaRPr lang="en-IN">
              <a:solidFill>
                <a:srgbClr val="AD84C6"/>
              </a:solidFill>
            </a:endParaRPr>
          </a:p>
        </p:txBody>
      </p:sp>
      <p:sp>
        <p:nvSpPr>
          <p:cNvPr id="5" name="Slide Number Placeholder 4"/>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6262728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3" name="Footer Placeholder 2"/>
          <p:cNvSpPr>
            <a:spLocks noGrp="1"/>
          </p:cNvSpPr>
          <p:nvPr>
            <p:ph type="ftr" sz="quarter" idx="11"/>
          </p:nvPr>
        </p:nvSpPr>
        <p:spPr/>
        <p:txBody>
          <a:bodyPr/>
          <a:lstStyle/>
          <a:p>
            <a:pPr defTabSz="1079922"/>
            <a:endParaRPr lang="en-IN">
              <a:solidFill>
                <a:srgbClr val="AD84C6"/>
              </a:solidFill>
            </a:endParaRPr>
          </a:p>
        </p:txBody>
      </p:sp>
      <p:sp>
        <p:nvSpPr>
          <p:cNvPr id="4" name="Slide Number Placeholder 3"/>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29042211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810" b="0"/>
            </a:lvl1pPr>
          </a:lstStyle>
          <a:p>
            <a:r>
              <a:rPr lang="en-US"/>
              <a:t>Click to edit Master title style</a:t>
            </a:r>
            <a:endParaRPr lang="en-US" dirty="0"/>
          </a:p>
        </p:txBody>
      </p:sp>
      <p:sp>
        <p:nvSpPr>
          <p:cNvPr id="3" name="Content Placeholder 2"/>
          <p:cNvSpPr>
            <a:spLocks noGrp="1"/>
          </p:cNvSpPr>
          <p:nvPr>
            <p:ph idx="1"/>
          </p:nvPr>
        </p:nvSpPr>
        <p:spPr>
          <a:xfrm>
            <a:off x="5852161" y="1097280"/>
            <a:ext cx="5212080" cy="4663440"/>
          </a:xfrm>
        </p:spPr>
        <p:txBody>
          <a:bodyPr/>
          <a:lstStyle>
            <a:lvl1pPr>
              <a:defRPr sz="3048"/>
            </a:lvl1pPr>
            <a:lvl2pPr>
              <a:defRPr sz="2667"/>
            </a:lvl2pPr>
            <a:lvl3pPr>
              <a:defRPr sz="2286"/>
            </a:lvl3pPr>
            <a:lvl4pPr>
              <a:defRPr sz="1905"/>
            </a:lvl4pPr>
            <a:lvl5pPr>
              <a:defRPr sz="1905"/>
            </a:lvl5pPr>
            <a:lvl6pPr>
              <a:defRPr sz="1905"/>
            </a:lvl6pPr>
            <a:lvl7pPr>
              <a:defRPr sz="1905"/>
            </a:lvl7pPr>
            <a:lvl8pPr>
              <a:defRPr sz="1905"/>
            </a:lvl8pPr>
            <a:lvl9pPr>
              <a:defRPr sz="190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952"/>
              </a:spcBef>
              <a:buNone/>
              <a:defRPr sz="1619"/>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6" name="Footer Placeholder 5"/>
          <p:cNvSpPr>
            <a:spLocks noGrp="1"/>
          </p:cNvSpPr>
          <p:nvPr>
            <p:ph type="ftr" sz="quarter" idx="11"/>
          </p:nvPr>
        </p:nvSpPr>
        <p:spPr/>
        <p:txBody>
          <a:bodyPr/>
          <a:lstStyle/>
          <a:p>
            <a:pPr defTabSz="1079922"/>
            <a:endParaRPr lang="en-IN">
              <a:solidFill>
                <a:srgbClr val="AD84C6"/>
              </a:solidFill>
            </a:endParaRPr>
          </a:p>
        </p:txBody>
      </p:sp>
      <p:sp>
        <p:nvSpPr>
          <p:cNvPr id="7" name="Slide Number Placeholder 6"/>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370600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6813063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81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667"/>
            </a:lvl1pPr>
            <a:lvl2pPr marL="435437" indent="0">
              <a:buNone/>
              <a:defRPr sz="2667"/>
            </a:lvl2pPr>
            <a:lvl3pPr marL="870875" indent="0">
              <a:buNone/>
              <a:defRPr sz="2286"/>
            </a:lvl3pPr>
            <a:lvl4pPr marL="1306312" indent="0">
              <a:buNone/>
              <a:defRPr sz="1905"/>
            </a:lvl4pPr>
            <a:lvl5pPr marL="1741749" indent="0">
              <a:buNone/>
              <a:defRPr sz="1905"/>
            </a:lvl5pPr>
            <a:lvl6pPr marL="2177186" indent="0">
              <a:buNone/>
              <a:defRPr sz="1905"/>
            </a:lvl6pPr>
            <a:lvl7pPr marL="2612624" indent="0">
              <a:buNone/>
              <a:defRPr sz="1905"/>
            </a:lvl7pPr>
            <a:lvl8pPr marL="3048061" indent="0">
              <a:buNone/>
              <a:defRPr sz="1905"/>
            </a:lvl8pPr>
            <a:lvl9pPr marL="3483498" indent="0">
              <a:buNone/>
              <a:defRPr sz="1905"/>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952"/>
              </a:spcBef>
              <a:buNone/>
              <a:defRPr sz="1619"/>
            </a:lvl1pPr>
            <a:lvl2pPr marL="435437" indent="0">
              <a:buNone/>
              <a:defRPr sz="1143"/>
            </a:lvl2pPr>
            <a:lvl3pPr marL="870875" indent="0">
              <a:buNone/>
              <a:defRPr sz="952"/>
            </a:lvl3pPr>
            <a:lvl4pPr marL="1306312" indent="0">
              <a:buNone/>
              <a:defRPr sz="857"/>
            </a:lvl4pPr>
            <a:lvl5pPr marL="1741749" indent="0">
              <a:buNone/>
              <a:defRPr sz="857"/>
            </a:lvl5pPr>
            <a:lvl6pPr marL="2177186" indent="0">
              <a:buNone/>
              <a:defRPr sz="857"/>
            </a:lvl6pPr>
            <a:lvl7pPr marL="2612624" indent="0">
              <a:buNone/>
              <a:defRPr sz="857"/>
            </a:lvl7pPr>
            <a:lvl8pPr marL="3048061" indent="0">
              <a:buNone/>
              <a:defRPr sz="857"/>
            </a:lvl8pPr>
            <a:lvl9pPr marL="3483498" indent="0">
              <a:buNone/>
              <a:defRPr sz="857"/>
            </a:lvl9pPr>
          </a:lstStyle>
          <a:p>
            <a:pPr lvl="0"/>
            <a:r>
              <a:rPr lang="en-US"/>
              <a:t>Click to edit Master text styles</a:t>
            </a:r>
          </a:p>
        </p:txBody>
      </p:sp>
      <p:sp>
        <p:nvSpPr>
          <p:cNvPr id="5" name="Date Placeholder 4"/>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6" name="Footer Placeholder 5"/>
          <p:cNvSpPr>
            <a:spLocks noGrp="1"/>
          </p:cNvSpPr>
          <p:nvPr>
            <p:ph type="ftr" sz="quarter" idx="11"/>
          </p:nvPr>
        </p:nvSpPr>
        <p:spPr/>
        <p:txBody>
          <a:bodyPr/>
          <a:lstStyle/>
          <a:p>
            <a:pPr defTabSz="1079922"/>
            <a:endParaRPr lang="en-US" dirty="0">
              <a:solidFill>
                <a:srgbClr val="AD84C6"/>
              </a:solidFill>
            </a:endParaRPr>
          </a:p>
        </p:txBody>
      </p:sp>
      <p:sp>
        <p:nvSpPr>
          <p:cNvPr id="7" name="Slide Number Placeholder 6"/>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4121440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5" name="Footer Placeholder 4"/>
          <p:cNvSpPr>
            <a:spLocks noGrp="1"/>
          </p:cNvSpPr>
          <p:nvPr>
            <p:ph type="ftr" sz="quarter" idx="11"/>
          </p:nvPr>
        </p:nvSpPr>
        <p:spPr/>
        <p:txBody>
          <a:bodyPr/>
          <a:lstStyle/>
          <a:p>
            <a:pPr defTabSz="1079922"/>
            <a:endParaRPr lang="en-IN">
              <a:solidFill>
                <a:srgbClr val="AD84C6"/>
              </a:solidFill>
            </a:endParaRPr>
          </a:p>
        </p:txBody>
      </p:sp>
      <p:sp>
        <p:nvSpPr>
          <p:cNvPr id="6" name="Slide Number Placeholder 5"/>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1008117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defTabSz="1079922"/>
            <a:fld id="{B98D28FB-485B-4646-85D7-C7DF68E14A9B}" type="datetimeFigureOut">
              <a:rPr lang="en-IN" smtClean="0">
                <a:solidFill>
                  <a:srgbClr val="AD84C6"/>
                </a:solidFill>
              </a:rPr>
              <a:pPr defTabSz="1079922"/>
              <a:t>09-03-2025</a:t>
            </a:fld>
            <a:endParaRPr lang="en-IN">
              <a:solidFill>
                <a:srgbClr val="AD84C6"/>
              </a:solidFill>
            </a:endParaRPr>
          </a:p>
        </p:txBody>
      </p:sp>
      <p:sp>
        <p:nvSpPr>
          <p:cNvPr id="5" name="Footer Placeholder 4"/>
          <p:cNvSpPr>
            <a:spLocks noGrp="1"/>
          </p:cNvSpPr>
          <p:nvPr>
            <p:ph type="ftr" sz="quarter" idx="11"/>
          </p:nvPr>
        </p:nvSpPr>
        <p:spPr/>
        <p:txBody>
          <a:bodyPr/>
          <a:lstStyle/>
          <a:p>
            <a:pPr defTabSz="1079922"/>
            <a:endParaRPr lang="en-IN">
              <a:solidFill>
                <a:srgbClr val="AD84C6"/>
              </a:solidFill>
            </a:endParaRPr>
          </a:p>
        </p:txBody>
      </p:sp>
      <p:sp>
        <p:nvSpPr>
          <p:cNvPr id="6" name="Slide Number Placeholder 5"/>
          <p:cNvSpPr>
            <a:spLocks noGrp="1"/>
          </p:cNvSpPr>
          <p:nvPr>
            <p:ph type="sldNum" sz="quarter" idx="12"/>
          </p:nvPr>
        </p:nvSpPr>
        <p:spPr/>
        <p:txBody>
          <a:bodyPr/>
          <a:lstStyle/>
          <a:p>
            <a:pPr defTabSz="1079922"/>
            <a:fld id="{6074A4C1-B6A3-48F9-96CB-E28B2C288FB0}" type="slidenum">
              <a:rPr lang="en-IN" smtClean="0">
                <a:solidFill>
                  <a:srgbClr val="AD84C6"/>
                </a:solidFill>
              </a:rPr>
              <a:pPr defTabSz="1079922"/>
              <a:t>‹#›</a:t>
            </a:fld>
            <a:endParaRPr lang="en-IN">
              <a:solidFill>
                <a:srgbClr val="AD84C6"/>
              </a:solidFill>
            </a:endParaRPr>
          </a:p>
        </p:txBody>
      </p:sp>
    </p:spTree>
    <p:extLst>
      <p:ext uri="{BB962C8B-B14F-4D97-AF65-F5344CB8AC3E}">
        <p14:creationId xmlns:p14="http://schemas.microsoft.com/office/powerpoint/2010/main" val="8332598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B568C-F68D-4A03-9619-4F1553E9F63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87F05FC-F5ED-42DE-A87C-CA75BAF42A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88CBEF-6A9A-409B-AAA1-1BA823C89B35}"/>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5" name="Footer Placeholder 4">
            <a:extLst>
              <a:ext uri="{FF2B5EF4-FFF2-40B4-BE49-F238E27FC236}">
                <a16:creationId xmlns:a16="http://schemas.microsoft.com/office/drawing/2014/main" id="{A9443D6B-52A0-4BC3-9E88-84FD4F557E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22534-DCF1-4CCF-9CB0-4C685FEE5E06}"/>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10340423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A1637-297D-41BB-A46B-33E60A4DADA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8539EC-A333-4E8B-BEAE-DB4B8716A86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15F713-38B9-4FBA-ADFF-7E9DF7A847A0}"/>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5" name="Footer Placeholder 4">
            <a:extLst>
              <a:ext uri="{FF2B5EF4-FFF2-40B4-BE49-F238E27FC236}">
                <a16:creationId xmlns:a16="http://schemas.microsoft.com/office/drawing/2014/main" id="{50D6ABE0-37E7-4483-A933-4B084F8557A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8535E4-9CB2-4672-8122-5907BED620C8}"/>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3028575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CD328-43C0-4409-8738-F01E4BE3F8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7ADA378-1C42-4533-A94B-450DE2E15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F933D76-72F7-41D7-A449-3376BC13712F}"/>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5" name="Footer Placeholder 4">
            <a:extLst>
              <a:ext uri="{FF2B5EF4-FFF2-40B4-BE49-F238E27FC236}">
                <a16:creationId xmlns:a16="http://schemas.microsoft.com/office/drawing/2014/main" id="{CA079ED1-2AF1-488F-8EDB-3CE6D93B17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691CE-E756-4EB3-BB48-CA8FA726C4DB}"/>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141635586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A5CED-6581-47B6-BA75-7C10E3C20B9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471E37-B83A-40DD-A591-D731ABE3AF2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53A7C6-0987-4180-8CC4-F3DC687B42E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BDD76B7-D47C-49F4-BB08-EC409F033404}"/>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6" name="Footer Placeholder 5">
            <a:extLst>
              <a:ext uri="{FF2B5EF4-FFF2-40B4-BE49-F238E27FC236}">
                <a16:creationId xmlns:a16="http://schemas.microsoft.com/office/drawing/2014/main" id="{A0D669AE-D94D-4779-AD96-4C316AFFBE1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FDE6A8-1BF4-4B88-81D7-3EF92F27FEC3}"/>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42003561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2F82D-5673-4393-9057-C42B6DCCD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F60A3EC-4E0A-4070-9D83-E83C08BD7E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F56EC55-1370-4F2B-973B-E31B4E5A727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F831EDE-5F56-43E7-8E8A-012F08791E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B60C9E3-A205-47ED-B877-145C0E276EB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975473B-2E88-4C3E-8688-369A9026B375}"/>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8" name="Footer Placeholder 7">
            <a:extLst>
              <a:ext uri="{FF2B5EF4-FFF2-40B4-BE49-F238E27FC236}">
                <a16:creationId xmlns:a16="http://schemas.microsoft.com/office/drawing/2014/main" id="{80347502-A66A-4E33-A9B2-A36CD11983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70B40D-9A30-467F-BDD3-2F4CE3B8147C}"/>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13716623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EBB84-1542-4880-96A2-A40D982D77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83AEF2-8FF5-40A3-803C-252F020CAF9D}"/>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4" name="Footer Placeholder 3">
            <a:extLst>
              <a:ext uri="{FF2B5EF4-FFF2-40B4-BE49-F238E27FC236}">
                <a16:creationId xmlns:a16="http://schemas.microsoft.com/office/drawing/2014/main" id="{A3F6F1DF-7EB6-4F73-BFA5-97D3E0B2B3A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1AFA718-0565-4E4B-9D17-CC53665F9F14}"/>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40694824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88477F-B77F-447F-9754-6BF6818FE26F}"/>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3" name="Footer Placeholder 2">
            <a:extLst>
              <a:ext uri="{FF2B5EF4-FFF2-40B4-BE49-F238E27FC236}">
                <a16:creationId xmlns:a16="http://schemas.microsoft.com/office/drawing/2014/main" id="{420B7695-3AE1-489A-A300-335294C2354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B02237-A784-4631-8CF4-6067889B39F1}"/>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1392303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9"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5" name="Footer Placeholder 4"/>
          <p:cNvSpPr>
            <a:spLocks noGrp="1"/>
          </p:cNvSpPr>
          <p:nvPr>
            <p:ph type="ftr" sz="quarter" idx="11"/>
          </p:nvPr>
        </p:nvSpPr>
        <p:spPr/>
        <p:txBody>
          <a:bodyPr/>
          <a:lstStyle/>
          <a:p>
            <a:endParaRPr lang="en-IN">
              <a:solidFill>
                <a:srgbClr val="AD84C6"/>
              </a:solidFill>
            </a:endParaRPr>
          </a:p>
        </p:txBody>
      </p:sp>
      <p:sp>
        <p:nvSpPr>
          <p:cNvPr id="6" name="Slide Number Placeholder 5"/>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cxnSp>
        <p:nvCxnSpPr>
          <p:cNvPr id="7" name="Straight Connector 6"/>
          <p:cNvCxnSpPr/>
          <p:nvPr/>
        </p:nvCxnSpPr>
        <p:spPr>
          <a:xfrm>
            <a:off x="1981201"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8925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84432-125C-439D-AF86-CF3F85AB1A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92CA504-99FB-4C26-BB03-C8976171F0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B591E9-AE90-4DC3-BD64-607D0DDE6B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A511CA-B255-4C68-AB95-97044AFE24D7}"/>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6" name="Footer Placeholder 5">
            <a:extLst>
              <a:ext uri="{FF2B5EF4-FFF2-40B4-BE49-F238E27FC236}">
                <a16:creationId xmlns:a16="http://schemas.microsoft.com/office/drawing/2014/main" id="{AE3126D0-6BE8-4FE3-9CA9-6501EC20A1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CD3284-0452-4D70-9552-D713D741D0E2}"/>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216661460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A55F-CAE5-4E5A-A2F8-761DE7AE39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20332A-3618-4129-A954-52B213E37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BE8173-6482-43AE-93BB-A8DFA1ED82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1679A-DD8A-4B32-A6B6-0509014E2032}"/>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6" name="Footer Placeholder 5">
            <a:extLst>
              <a:ext uri="{FF2B5EF4-FFF2-40B4-BE49-F238E27FC236}">
                <a16:creationId xmlns:a16="http://schemas.microsoft.com/office/drawing/2014/main" id="{3B3A2650-1322-4C87-9196-6BAE40B9075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C2C1BF-F803-41CE-80EA-13D04D83060F}"/>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37946325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19CE-D661-4842-86FB-DF86472BB24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4CCD94-D0C7-4748-A801-C436E4BC803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B96A7-CB17-4D68-81BE-24977E5496D8}"/>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5" name="Footer Placeholder 4">
            <a:extLst>
              <a:ext uri="{FF2B5EF4-FFF2-40B4-BE49-F238E27FC236}">
                <a16:creationId xmlns:a16="http://schemas.microsoft.com/office/drawing/2014/main" id="{875D80B5-37E7-4CC4-BF90-BC2ABDFC28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CE718B-1502-491E-B407-F165FD79C786}"/>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13457350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055DFC-C43D-4A64-BB7F-C61F847BAB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D11601-4324-40E9-8895-1B03038C99A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40E04B8-A0BB-4B56-8FD7-AB20A650FC9B}"/>
              </a:ext>
            </a:extLst>
          </p:cNvPr>
          <p:cNvSpPr>
            <a:spLocks noGrp="1"/>
          </p:cNvSpPr>
          <p:nvPr>
            <p:ph type="dt" sz="half" idx="10"/>
          </p:nvPr>
        </p:nvSpPr>
        <p:spPr/>
        <p:txBody>
          <a:bodyPr/>
          <a:lstStyle/>
          <a:p>
            <a:fld id="{9C287298-3674-407D-A16C-9AB6E49CAFE1}" type="datetimeFigureOut">
              <a:rPr lang="en-IN" smtClean="0"/>
              <a:t>09-03-2025</a:t>
            </a:fld>
            <a:endParaRPr lang="en-IN"/>
          </a:p>
        </p:txBody>
      </p:sp>
      <p:sp>
        <p:nvSpPr>
          <p:cNvPr id="5" name="Footer Placeholder 4">
            <a:extLst>
              <a:ext uri="{FF2B5EF4-FFF2-40B4-BE49-F238E27FC236}">
                <a16:creationId xmlns:a16="http://schemas.microsoft.com/office/drawing/2014/main" id="{F8BEBA79-3DF6-4CB1-9729-D21BD5D4AD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F20B84-9632-4580-85F7-DD2A457B5487}"/>
              </a:ext>
            </a:extLst>
          </p:cNvPr>
          <p:cNvSpPr>
            <a:spLocks noGrp="1"/>
          </p:cNvSpPr>
          <p:nvPr>
            <p:ph type="sldNum" sz="quarter" idx="12"/>
          </p:nvPr>
        </p:nvSpPr>
        <p:spPr/>
        <p:txBody>
          <a:bodyPr/>
          <a:lstStyle/>
          <a:p>
            <a:fld id="{57BCB313-ECFC-458A-ABF8-677D850B887F}" type="slidenum">
              <a:rPr lang="en-IN" smtClean="0"/>
              <a:t>‹#›</a:t>
            </a:fld>
            <a:endParaRPr lang="en-IN"/>
          </a:p>
        </p:txBody>
      </p:sp>
    </p:spTree>
    <p:extLst>
      <p:ext uri="{BB962C8B-B14F-4D97-AF65-F5344CB8AC3E}">
        <p14:creationId xmlns:p14="http://schemas.microsoft.com/office/powerpoint/2010/main" val="1002712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3439819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8" name="Footer Placeholder 7"/>
          <p:cNvSpPr>
            <a:spLocks noGrp="1"/>
          </p:cNvSpPr>
          <p:nvPr>
            <p:ph type="ftr" sz="quarter" idx="11"/>
          </p:nvPr>
        </p:nvSpPr>
        <p:spPr/>
        <p:txBody>
          <a:bodyPr/>
          <a:lstStyle/>
          <a:p>
            <a:endParaRPr lang="en-IN">
              <a:solidFill>
                <a:srgbClr val="AD84C6"/>
              </a:solidFill>
            </a:endParaRPr>
          </a:p>
        </p:txBody>
      </p:sp>
      <p:sp>
        <p:nvSpPr>
          <p:cNvPr id="9" name="Slide Number Placeholder 8"/>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143626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4" name="Footer Placeholder 3"/>
          <p:cNvSpPr>
            <a:spLocks noGrp="1"/>
          </p:cNvSpPr>
          <p:nvPr>
            <p:ph type="ftr" sz="quarter" idx="11"/>
          </p:nvPr>
        </p:nvSpPr>
        <p:spPr/>
        <p:txBody>
          <a:bodyPr/>
          <a:lstStyle/>
          <a:p>
            <a:endParaRPr lang="en-IN">
              <a:solidFill>
                <a:srgbClr val="AD84C6"/>
              </a:solidFill>
            </a:endParaRPr>
          </a:p>
        </p:txBody>
      </p:sp>
      <p:sp>
        <p:nvSpPr>
          <p:cNvPr id="5" name="Slide Number Placeholder 4"/>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2109363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3" name="Footer Placeholder 2"/>
          <p:cNvSpPr>
            <a:spLocks noGrp="1"/>
          </p:cNvSpPr>
          <p:nvPr>
            <p:ph type="ftr" sz="quarter" idx="11"/>
          </p:nvPr>
        </p:nvSpPr>
        <p:spPr/>
        <p:txBody>
          <a:bodyPr/>
          <a:lstStyle/>
          <a:p>
            <a:endParaRPr lang="en-IN">
              <a:solidFill>
                <a:srgbClr val="AD84C6"/>
              </a:solidFill>
            </a:endParaRPr>
          </a:p>
        </p:txBody>
      </p:sp>
      <p:sp>
        <p:nvSpPr>
          <p:cNvPr id="4" name="Slide Number Placeholder 3"/>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8866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60"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IN">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158124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98D28FB-485B-4646-85D7-C7DF68E14A9B}" type="datetimeFigureOut">
              <a:rPr lang="en-IN" smtClean="0">
                <a:solidFill>
                  <a:srgbClr val="AD84C6"/>
                </a:solidFill>
              </a:rPr>
              <a:pPr/>
              <a:t>09-03-2025</a:t>
            </a:fld>
            <a:endParaRPr lang="en-IN">
              <a:solidFill>
                <a:srgbClr val="AD84C6"/>
              </a:solidFill>
            </a:endParaRPr>
          </a:p>
        </p:txBody>
      </p:sp>
      <p:sp>
        <p:nvSpPr>
          <p:cNvPr id="6" name="Footer Placeholder 5"/>
          <p:cNvSpPr>
            <a:spLocks noGrp="1"/>
          </p:cNvSpPr>
          <p:nvPr>
            <p:ph type="ftr" sz="quarter" idx="11"/>
          </p:nvPr>
        </p:nvSpPr>
        <p:spPr/>
        <p:txBody>
          <a:bodyPr/>
          <a:lstStyle/>
          <a:p>
            <a:endParaRPr lang="en-US" dirty="0">
              <a:solidFill>
                <a:srgbClr val="AD84C6"/>
              </a:solidFill>
            </a:endParaRPr>
          </a:p>
        </p:txBody>
      </p:sp>
      <p:sp>
        <p:nvSpPr>
          <p:cNvPr id="7" name="Slide Number Placeholder 6"/>
          <p:cNvSpPr>
            <a:spLocks noGrp="1"/>
          </p:cNvSpPr>
          <p:nvPr>
            <p:ph type="sldNum" sz="quarter" idx="12"/>
          </p:nvPr>
        </p:nvSpPr>
        <p:spPr/>
        <p:txBody>
          <a:bodyPr/>
          <a:lstStyle/>
          <a:p>
            <a:fld id="{6074A4C1-B6A3-48F9-96CB-E28B2C288FB0}" type="slidenum">
              <a:rPr lang="en-IN" smtClean="0">
                <a:solidFill>
                  <a:srgbClr val="AD84C6"/>
                </a:solidFill>
              </a:rPr>
              <a:pPr/>
              <a:t>‹#›</a:t>
            </a:fld>
            <a:endParaRPr lang="en-IN">
              <a:solidFill>
                <a:srgbClr val="AD84C6"/>
              </a:solidFill>
            </a:endParaRPr>
          </a:p>
        </p:txBody>
      </p:sp>
    </p:spTree>
    <p:extLst>
      <p:ext uri="{BB962C8B-B14F-4D97-AF65-F5344CB8AC3E}">
        <p14:creationId xmlns:p14="http://schemas.microsoft.com/office/powerpoint/2010/main" val="6256694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1" y="243841"/>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1"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30"/>
            <a:ext cx="2329074" cy="365125"/>
          </a:xfrm>
          <a:prstGeom prst="rect">
            <a:avLst/>
          </a:prstGeom>
        </p:spPr>
        <p:txBody>
          <a:bodyPr vert="horz" lIns="91440" tIns="45720" rIns="91440" bIns="45720" rtlCol="0" anchor="ctr"/>
          <a:lstStyle>
            <a:lvl1pPr algn="l">
              <a:defRPr sz="1200">
                <a:solidFill>
                  <a:schemeClr val="accent1"/>
                </a:solidFill>
              </a:defRPr>
            </a:lvl1pPr>
          </a:lstStyle>
          <a:p>
            <a:pPr defTabSz="457200"/>
            <a:fld id="{B98D28FB-485B-4646-85D7-C7DF68E14A9B}" type="datetimeFigureOut">
              <a:rPr lang="en-IN" smtClean="0">
                <a:solidFill>
                  <a:srgbClr val="AD84C6"/>
                </a:solidFill>
              </a:rPr>
              <a:pPr defTabSz="457200"/>
              <a:t>09-03-2025</a:t>
            </a:fld>
            <a:endParaRPr lang="en-IN">
              <a:solidFill>
                <a:srgbClr val="AD84C6"/>
              </a:solidFill>
            </a:endParaRPr>
          </a:p>
        </p:txBody>
      </p:sp>
      <p:sp>
        <p:nvSpPr>
          <p:cNvPr id="5" name="Footer Placeholder 4"/>
          <p:cNvSpPr>
            <a:spLocks noGrp="1"/>
          </p:cNvSpPr>
          <p:nvPr>
            <p:ph type="ftr" sz="quarter" idx="3"/>
          </p:nvPr>
        </p:nvSpPr>
        <p:spPr>
          <a:xfrm>
            <a:off x="3949148" y="6223830"/>
            <a:ext cx="4717774" cy="365125"/>
          </a:xfrm>
          <a:prstGeom prst="rect">
            <a:avLst/>
          </a:prstGeom>
        </p:spPr>
        <p:txBody>
          <a:bodyPr vert="horz" lIns="91440" tIns="45720" rIns="91440" bIns="45720" rtlCol="0" anchor="ctr"/>
          <a:lstStyle>
            <a:lvl1pPr algn="ctr">
              <a:defRPr sz="1200">
                <a:solidFill>
                  <a:schemeClr val="accent1"/>
                </a:solidFill>
              </a:defRPr>
            </a:lvl1pPr>
          </a:lstStyle>
          <a:p>
            <a:pPr defTabSz="457200"/>
            <a:endParaRPr lang="en-IN">
              <a:solidFill>
                <a:srgbClr val="AD84C6"/>
              </a:solidFill>
            </a:endParaRPr>
          </a:p>
        </p:txBody>
      </p:sp>
      <p:sp>
        <p:nvSpPr>
          <p:cNvPr id="6" name="Slide Number Placeholder 5"/>
          <p:cNvSpPr>
            <a:spLocks noGrp="1"/>
          </p:cNvSpPr>
          <p:nvPr>
            <p:ph type="sldNum" sz="quarter" idx="4"/>
          </p:nvPr>
        </p:nvSpPr>
        <p:spPr>
          <a:xfrm>
            <a:off x="9329531" y="6223830"/>
            <a:ext cx="1706217" cy="365125"/>
          </a:xfrm>
          <a:prstGeom prst="rect">
            <a:avLst/>
          </a:prstGeom>
        </p:spPr>
        <p:txBody>
          <a:bodyPr vert="horz" lIns="91440" tIns="45720" rIns="91440" bIns="45720" rtlCol="0" anchor="ctr"/>
          <a:lstStyle>
            <a:lvl1pPr algn="r">
              <a:defRPr sz="1200">
                <a:solidFill>
                  <a:schemeClr val="accent1"/>
                </a:solidFill>
              </a:defRPr>
            </a:lvl1pPr>
          </a:lstStyle>
          <a:p>
            <a:pPr defTabSz="457200"/>
            <a:fld id="{6074A4C1-B6A3-48F9-96CB-E28B2C288FB0}" type="slidenum">
              <a:rPr lang="en-IN" smtClean="0">
                <a:solidFill>
                  <a:srgbClr val="AD84C6"/>
                </a:solidFill>
              </a:rPr>
              <a:pPr defTabSz="457200"/>
              <a:t>‹#›</a:t>
            </a:fld>
            <a:endParaRPr lang="en-IN">
              <a:solidFill>
                <a:srgbClr val="AD84C6"/>
              </a:solidFill>
            </a:endParaRPr>
          </a:p>
        </p:txBody>
      </p:sp>
    </p:spTree>
    <p:extLst>
      <p:ext uri="{BB962C8B-B14F-4D97-AF65-F5344CB8AC3E}">
        <p14:creationId xmlns:p14="http://schemas.microsoft.com/office/powerpoint/2010/main" val="32148212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2" y="243842"/>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2"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31"/>
            <a:ext cx="2329074" cy="365125"/>
          </a:xfrm>
          <a:prstGeom prst="rect">
            <a:avLst/>
          </a:prstGeom>
        </p:spPr>
        <p:txBody>
          <a:bodyPr vert="horz" lIns="91440" tIns="45720" rIns="91440" bIns="45720" rtlCol="0" anchor="ctr"/>
          <a:lstStyle>
            <a:lvl1pPr algn="l">
              <a:defRPr sz="1143">
                <a:solidFill>
                  <a:schemeClr val="accent1"/>
                </a:solidFill>
              </a:defRPr>
            </a:lvl1pPr>
          </a:lstStyle>
          <a:p>
            <a:pPr defTabSz="435437"/>
            <a:fld id="{B98D28FB-485B-4646-85D7-C7DF68E14A9B}" type="datetimeFigureOut">
              <a:rPr lang="en-IN" smtClean="0">
                <a:solidFill>
                  <a:srgbClr val="AD84C6"/>
                </a:solidFill>
              </a:rPr>
              <a:pPr defTabSz="435437"/>
              <a:t>09-03-2025</a:t>
            </a:fld>
            <a:endParaRPr lang="en-IN">
              <a:solidFill>
                <a:srgbClr val="AD84C6"/>
              </a:solidFill>
            </a:endParaRPr>
          </a:p>
        </p:txBody>
      </p:sp>
      <p:sp>
        <p:nvSpPr>
          <p:cNvPr id="5" name="Footer Placeholder 4"/>
          <p:cNvSpPr>
            <a:spLocks noGrp="1"/>
          </p:cNvSpPr>
          <p:nvPr>
            <p:ph type="ftr" sz="quarter" idx="3"/>
          </p:nvPr>
        </p:nvSpPr>
        <p:spPr>
          <a:xfrm>
            <a:off x="3949148" y="6223831"/>
            <a:ext cx="4717774" cy="365125"/>
          </a:xfrm>
          <a:prstGeom prst="rect">
            <a:avLst/>
          </a:prstGeom>
        </p:spPr>
        <p:txBody>
          <a:bodyPr vert="horz" lIns="91440" tIns="45720" rIns="91440" bIns="45720" rtlCol="0" anchor="ctr"/>
          <a:lstStyle>
            <a:lvl1pPr algn="ctr">
              <a:defRPr sz="1143">
                <a:solidFill>
                  <a:schemeClr val="accent1"/>
                </a:solidFill>
              </a:defRPr>
            </a:lvl1pPr>
          </a:lstStyle>
          <a:p>
            <a:pPr defTabSz="435437"/>
            <a:endParaRPr lang="en-IN">
              <a:solidFill>
                <a:srgbClr val="AD84C6"/>
              </a:solidFill>
            </a:endParaRPr>
          </a:p>
        </p:txBody>
      </p:sp>
      <p:sp>
        <p:nvSpPr>
          <p:cNvPr id="6" name="Slide Number Placeholder 5"/>
          <p:cNvSpPr>
            <a:spLocks noGrp="1"/>
          </p:cNvSpPr>
          <p:nvPr>
            <p:ph type="sldNum" sz="quarter" idx="4"/>
          </p:nvPr>
        </p:nvSpPr>
        <p:spPr>
          <a:xfrm>
            <a:off x="9329532" y="6223831"/>
            <a:ext cx="1706217" cy="365125"/>
          </a:xfrm>
          <a:prstGeom prst="rect">
            <a:avLst/>
          </a:prstGeom>
        </p:spPr>
        <p:txBody>
          <a:bodyPr vert="horz" lIns="91440" tIns="45720" rIns="91440" bIns="45720" rtlCol="0" anchor="ctr"/>
          <a:lstStyle>
            <a:lvl1pPr algn="r">
              <a:defRPr sz="1143">
                <a:solidFill>
                  <a:schemeClr val="accent1"/>
                </a:solidFill>
              </a:defRPr>
            </a:lvl1pPr>
          </a:lstStyle>
          <a:p>
            <a:pPr defTabSz="435437"/>
            <a:fld id="{6074A4C1-B6A3-48F9-96CB-E28B2C288FB0}" type="slidenum">
              <a:rPr lang="en-IN" smtClean="0">
                <a:solidFill>
                  <a:srgbClr val="AD84C6"/>
                </a:solidFill>
              </a:rPr>
              <a:pPr defTabSz="435437"/>
              <a:t>‹#›</a:t>
            </a:fld>
            <a:endParaRPr lang="en-IN">
              <a:solidFill>
                <a:srgbClr val="AD84C6"/>
              </a:solidFill>
            </a:endParaRPr>
          </a:p>
        </p:txBody>
      </p:sp>
    </p:spTree>
    <p:extLst>
      <p:ext uri="{BB962C8B-B14F-4D97-AF65-F5344CB8AC3E}">
        <p14:creationId xmlns:p14="http://schemas.microsoft.com/office/powerpoint/2010/main" val="19169184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870875" rtl="0" eaLnBrk="1" latinLnBrk="0" hangingPunct="1">
        <a:lnSpc>
          <a:spcPct val="90000"/>
        </a:lnSpc>
        <a:spcBef>
          <a:spcPct val="0"/>
        </a:spcBef>
        <a:buNone/>
        <a:defRPr sz="4191" kern="1200">
          <a:solidFill>
            <a:schemeClr val="accent1"/>
          </a:solidFill>
          <a:latin typeface="+mj-lt"/>
          <a:ea typeface="+mj-ea"/>
          <a:cs typeface="+mj-cs"/>
        </a:defRPr>
      </a:lvl1pPr>
    </p:titleStyle>
    <p:bodyStyle>
      <a:lvl1pPr marL="217719" indent="-174175" algn="l" defTabSz="870875" rtl="0" eaLnBrk="1" latinLnBrk="0" hangingPunct="1">
        <a:lnSpc>
          <a:spcPct val="90000"/>
        </a:lnSpc>
        <a:spcBef>
          <a:spcPts val="1333"/>
        </a:spcBef>
        <a:buClr>
          <a:schemeClr val="accent1"/>
        </a:buClr>
        <a:buSzPct val="80000"/>
        <a:buFont typeface="Corbel" pitchFamily="34" charset="0"/>
        <a:buChar char="•"/>
        <a:defRPr sz="2095" kern="1200">
          <a:solidFill>
            <a:schemeClr val="accent1"/>
          </a:solidFill>
          <a:latin typeface="+mn-lt"/>
          <a:ea typeface="+mn-ea"/>
          <a:cs typeface="+mn-cs"/>
        </a:defRPr>
      </a:lvl1pPr>
      <a:lvl2pPr marL="435437"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905" kern="1200">
          <a:solidFill>
            <a:schemeClr val="accent1"/>
          </a:solidFill>
          <a:latin typeface="+mn-lt"/>
          <a:ea typeface="+mn-ea"/>
          <a:cs typeface="+mn-cs"/>
        </a:defRPr>
      </a:lvl2pPr>
      <a:lvl3pPr marL="696700"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714" kern="1200">
          <a:solidFill>
            <a:schemeClr val="accent1"/>
          </a:solidFill>
          <a:latin typeface="+mn-lt"/>
          <a:ea typeface="+mn-ea"/>
          <a:cs typeface="+mn-cs"/>
        </a:defRPr>
      </a:lvl3pPr>
      <a:lvl4pPr marL="957962"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4pPr>
      <a:lvl5pPr marL="1219224" indent="-174175"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5pPr>
      <a:lvl6pPr marL="152384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6pPr>
      <a:lvl7pPr marL="180956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7pPr>
      <a:lvl8pPr marL="209528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8pPr>
      <a:lvl9pPr marL="2381000" indent="-217719" algn="l" defTabSz="870875" rtl="0" eaLnBrk="1" latinLnBrk="0" hangingPunct="1">
        <a:lnSpc>
          <a:spcPct val="90000"/>
        </a:lnSpc>
        <a:spcBef>
          <a:spcPts val="190"/>
        </a:spcBef>
        <a:spcAft>
          <a:spcPts val="381"/>
        </a:spcAft>
        <a:buClr>
          <a:schemeClr val="accent1"/>
        </a:buClr>
        <a:buSzPct val="80000"/>
        <a:buFont typeface="Corbel" pitchFamily="34" charset="0"/>
        <a:buChar char="•"/>
        <a:defRPr sz="1524" kern="1200">
          <a:solidFill>
            <a:schemeClr val="accent1"/>
          </a:solidFill>
          <a:latin typeface="+mn-lt"/>
          <a:ea typeface="+mn-ea"/>
          <a:cs typeface="+mn-cs"/>
        </a:defRPr>
      </a:lvl9pPr>
    </p:bodyStyle>
    <p:otherStyle>
      <a:defPPr>
        <a:defRPr lang="en-US"/>
      </a:defPPr>
      <a:lvl1pPr marL="0" algn="l" defTabSz="870875" rtl="0" eaLnBrk="1" latinLnBrk="0" hangingPunct="1">
        <a:defRPr sz="1714" kern="1200">
          <a:solidFill>
            <a:schemeClr val="tx1"/>
          </a:solidFill>
          <a:latin typeface="+mn-lt"/>
          <a:ea typeface="+mn-ea"/>
          <a:cs typeface="+mn-cs"/>
        </a:defRPr>
      </a:lvl1pPr>
      <a:lvl2pPr marL="435437" algn="l" defTabSz="870875" rtl="0" eaLnBrk="1" latinLnBrk="0" hangingPunct="1">
        <a:defRPr sz="1714" kern="1200">
          <a:solidFill>
            <a:schemeClr val="tx1"/>
          </a:solidFill>
          <a:latin typeface="+mn-lt"/>
          <a:ea typeface="+mn-ea"/>
          <a:cs typeface="+mn-cs"/>
        </a:defRPr>
      </a:lvl2pPr>
      <a:lvl3pPr marL="870875" algn="l" defTabSz="870875" rtl="0" eaLnBrk="1" latinLnBrk="0" hangingPunct="1">
        <a:defRPr sz="1714" kern="1200">
          <a:solidFill>
            <a:schemeClr val="tx1"/>
          </a:solidFill>
          <a:latin typeface="+mn-lt"/>
          <a:ea typeface="+mn-ea"/>
          <a:cs typeface="+mn-cs"/>
        </a:defRPr>
      </a:lvl3pPr>
      <a:lvl4pPr marL="1306312" algn="l" defTabSz="870875" rtl="0" eaLnBrk="1" latinLnBrk="0" hangingPunct="1">
        <a:defRPr sz="1714" kern="1200">
          <a:solidFill>
            <a:schemeClr val="tx1"/>
          </a:solidFill>
          <a:latin typeface="+mn-lt"/>
          <a:ea typeface="+mn-ea"/>
          <a:cs typeface="+mn-cs"/>
        </a:defRPr>
      </a:lvl4pPr>
      <a:lvl5pPr marL="1741749" algn="l" defTabSz="870875" rtl="0" eaLnBrk="1" latinLnBrk="0" hangingPunct="1">
        <a:defRPr sz="1714" kern="1200">
          <a:solidFill>
            <a:schemeClr val="tx1"/>
          </a:solidFill>
          <a:latin typeface="+mn-lt"/>
          <a:ea typeface="+mn-ea"/>
          <a:cs typeface="+mn-cs"/>
        </a:defRPr>
      </a:lvl5pPr>
      <a:lvl6pPr marL="2177186" algn="l" defTabSz="870875" rtl="0" eaLnBrk="1" latinLnBrk="0" hangingPunct="1">
        <a:defRPr sz="1714" kern="1200">
          <a:solidFill>
            <a:schemeClr val="tx1"/>
          </a:solidFill>
          <a:latin typeface="+mn-lt"/>
          <a:ea typeface="+mn-ea"/>
          <a:cs typeface="+mn-cs"/>
        </a:defRPr>
      </a:lvl6pPr>
      <a:lvl7pPr marL="2612624" algn="l" defTabSz="870875" rtl="0" eaLnBrk="1" latinLnBrk="0" hangingPunct="1">
        <a:defRPr sz="1714" kern="1200">
          <a:solidFill>
            <a:schemeClr val="tx1"/>
          </a:solidFill>
          <a:latin typeface="+mn-lt"/>
          <a:ea typeface="+mn-ea"/>
          <a:cs typeface="+mn-cs"/>
        </a:defRPr>
      </a:lvl7pPr>
      <a:lvl8pPr marL="3048061" algn="l" defTabSz="870875" rtl="0" eaLnBrk="1" latinLnBrk="0" hangingPunct="1">
        <a:defRPr sz="1714" kern="1200">
          <a:solidFill>
            <a:schemeClr val="tx1"/>
          </a:solidFill>
          <a:latin typeface="+mn-lt"/>
          <a:ea typeface="+mn-ea"/>
          <a:cs typeface="+mn-cs"/>
        </a:defRPr>
      </a:lvl8pPr>
      <a:lvl9pPr marL="3483498" algn="l" defTabSz="870875" rtl="0" eaLnBrk="1" latinLnBrk="0" hangingPunct="1">
        <a:defRPr sz="171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D10D27-9979-4DB9-BA82-51114530E3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3AF24C1-422C-4CAF-BC44-D19387AC40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BFD5BC-1266-40E8-B027-1FF6FF76BBD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287298-3674-407D-A16C-9AB6E49CAFE1}" type="datetimeFigureOut">
              <a:rPr lang="en-IN" smtClean="0"/>
              <a:t>09-03-2025</a:t>
            </a:fld>
            <a:endParaRPr lang="en-IN"/>
          </a:p>
        </p:txBody>
      </p:sp>
      <p:sp>
        <p:nvSpPr>
          <p:cNvPr id="5" name="Footer Placeholder 4">
            <a:extLst>
              <a:ext uri="{FF2B5EF4-FFF2-40B4-BE49-F238E27FC236}">
                <a16:creationId xmlns:a16="http://schemas.microsoft.com/office/drawing/2014/main" id="{4F4E1148-CA3E-4574-9A87-AF4DA159BC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E36DF8D-FBAB-4737-A5FC-B0DD336D4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BCB313-ECFC-458A-ABF8-677D850B887F}" type="slidenum">
              <a:rPr lang="en-IN" smtClean="0"/>
              <a:t>‹#›</a:t>
            </a:fld>
            <a:endParaRPr lang="en-IN"/>
          </a:p>
        </p:txBody>
      </p:sp>
    </p:spTree>
    <p:extLst>
      <p:ext uri="{BB962C8B-B14F-4D97-AF65-F5344CB8AC3E}">
        <p14:creationId xmlns:p14="http://schemas.microsoft.com/office/powerpoint/2010/main" val="166784536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3.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1378857" y="2340429"/>
            <a:ext cx="9851571" cy="914703"/>
          </a:xfrm>
        </p:spPr>
        <p:txBody>
          <a:bodyPr>
            <a:normAutofit/>
          </a:bodyPr>
          <a:lstStyle/>
          <a:p>
            <a:pPr algn="ctr"/>
            <a:r>
              <a:rPr lang="en-IN" b="1" dirty="0">
                <a:solidFill>
                  <a:schemeClr val="tx1"/>
                </a:solidFill>
                <a:latin typeface="Times New Roman" pitchFamily="18" charset="0"/>
                <a:cs typeface="Times New Roman" pitchFamily="18" charset="0"/>
              </a:rPr>
              <a:t>BT 601: Analytical Biotechnology</a:t>
            </a:r>
          </a:p>
        </p:txBody>
      </p:sp>
      <p:sp>
        <p:nvSpPr>
          <p:cNvPr id="4" name="Subtitle 2"/>
          <p:cNvSpPr>
            <a:spLocks noGrp="1"/>
          </p:cNvSpPr>
          <p:nvPr>
            <p:ph type="subTitle" idx="4294967295"/>
          </p:nvPr>
        </p:nvSpPr>
        <p:spPr>
          <a:xfrm>
            <a:off x="2394857" y="3066143"/>
            <a:ext cx="7765143" cy="1752298"/>
          </a:xfrm>
        </p:spPr>
        <p:txBody>
          <a:bodyPr>
            <a:normAutofit/>
          </a:bodyPr>
          <a:lstStyle/>
          <a:p>
            <a:pPr marL="43544" indent="0" algn="r">
              <a:buNone/>
            </a:pPr>
            <a:r>
              <a:rPr lang="en-US" sz="2667" i="1" dirty="0">
                <a:solidFill>
                  <a:schemeClr val="tx1"/>
                </a:solidFill>
                <a:latin typeface="Times New Roman" pitchFamily="18" charset="0"/>
                <a:cs typeface="Times New Roman" pitchFamily="18" charset="0"/>
              </a:rPr>
              <a:t>-Prof. Siddhartha </a:t>
            </a:r>
            <a:r>
              <a:rPr lang="en-US" sz="2667" i="1" dirty="0" err="1">
                <a:solidFill>
                  <a:schemeClr val="tx1"/>
                </a:solidFill>
                <a:latin typeface="Times New Roman" pitchFamily="18" charset="0"/>
                <a:cs typeface="Times New Roman" pitchFamily="18" charset="0"/>
              </a:rPr>
              <a:t>Sankar</a:t>
            </a:r>
            <a:r>
              <a:rPr lang="en-US" sz="2667" i="1" dirty="0">
                <a:solidFill>
                  <a:schemeClr val="tx1"/>
                </a:solidFill>
                <a:latin typeface="Times New Roman" pitchFamily="18" charset="0"/>
                <a:cs typeface="Times New Roman" pitchFamily="18" charset="0"/>
              </a:rPr>
              <a:t> Ghosh</a:t>
            </a:r>
          </a:p>
        </p:txBody>
      </p:sp>
      <p:cxnSp>
        <p:nvCxnSpPr>
          <p:cNvPr id="5" name="Straight Connector 4"/>
          <p:cNvCxnSpPr/>
          <p:nvPr/>
        </p:nvCxnSpPr>
        <p:spPr>
          <a:xfrm>
            <a:off x="1741714" y="3066143"/>
            <a:ext cx="86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7620000" y="4445000"/>
            <a:ext cx="806631" cy="414729"/>
          </a:xfrm>
          <a:prstGeom prst="rect">
            <a:avLst/>
          </a:prstGeom>
          <a:noFill/>
        </p:spPr>
        <p:txBody>
          <a:bodyPr wrap="none" rtlCol="0">
            <a:spAutoFit/>
          </a:bodyPr>
          <a:lstStyle/>
          <a:p>
            <a:pPr defTabSz="1079922"/>
            <a:r>
              <a:rPr lang="en-US" sz="2095" b="1" dirty="0">
                <a:solidFill>
                  <a:srgbClr val="0000FF"/>
                </a:solidFill>
                <a:latin typeface="Corbel"/>
              </a:rPr>
              <a:t>Lec-3</a:t>
            </a:r>
          </a:p>
        </p:txBody>
      </p:sp>
    </p:spTree>
    <p:extLst>
      <p:ext uri="{BB962C8B-B14F-4D97-AF65-F5344CB8AC3E}">
        <p14:creationId xmlns:p14="http://schemas.microsoft.com/office/powerpoint/2010/main" val="14377001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C12AA50-151B-4162-BC20-C86368D95E3B}"/>
              </a:ext>
            </a:extLst>
          </p:cNvPr>
          <p:cNvSpPr txBox="1"/>
          <p:nvPr/>
        </p:nvSpPr>
        <p:spPr>
          <a:xfrm>
            <a:off x="4267199" y="305536"/>
            <a:ext cx="32047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Ion torrent sequencing</a:t>
            </a:r>
          </a:p>
        </p:txBody>
      </p:sp>
      <p:pic>
        <p:nvPicPr>
          <p:cNvPr id="5" name="Picture 4">
            <a:extLst>
              <a:ext uri="{FF2B5EF4-FFF2-40B4-BE49-F238E27FC236}">
                <a16:creationId xmlns:a16="http://schemas.microsoft.com/office/drawing/2014/main" id="{6403E952-BB4C-4442-A10E-396566C91380}"/>
              </a:ext>
            </a:extLst>
          </p:cNvPr>
          <p:cNvPicPr>
            <a:picLocks noChangeAspect="1"/>
          </p:cNvPicPr>
          <p:nvPr/>
        </p:nvPicPr>
        <p:blipFill rotWithShape="1">
          <a:blip r:embed="rId2">
            <a:extLst>
              <a:ext uri="{28A0092B-C50C-407E-A947-70E740481C1C}">
                <a14:useLocalDpi xmlns:a14="http://schemas.microsoft.com/office/drawing/2010/main" val="0"/>
              </a:ext>
            </a:extLst>
          </a:blip>
          <a:srcRect l="13857" t="24128" r="16428" b="5523"/>
          <a:stretch/>
        </p:blipFill>
        <p:spPr>
          <a:xfrm>
            <a:off x="249152" y="931223"/>
            <a:ext cx="8584862" cy="5259131"/>
          </a:xfrm>
          <a:prstGeom prst="rect">
            <a:avLst/>
          </a:prstGeom>
        </p:spPr>
      </p:pic>
      <p:pic>
        <p:nvPicPr>
          <p:cNvPr id="9222" name="Picture 6" descr="Ion Torrent DNA Sequencing - Tom D'Elia">
            <a:extLst>
              <a:ext uri="{FF2B5EF4-FFF2-40B4-BE49-F238E27FC236}">
                <a16:creationId xmlns:a16="http://schemas.microsoft.com/office/drawing/2014/main" id="{C80CC755-072C-42E0-90BA-BABDB619701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1619"/>
          <a:stretch/>
        </p:blipFill>
        <p:spPr bwMode="auto">
          <a:xfrm>
            <a:off x="8756789" y="324603"/>
            <a:ext cx="3124472" cy="242887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descr="Ion Torrent DNA Sequencing - Tom D'Elia">
            <a:extLst>
              <a:ext uri="{FF2B5EF4-FFF2-40B4-BE49-F238E27FC236}">
                <a16:creationId xmlns:a16="http://schemas.microsoft.com/office/drawing/2014/main" id="{6159B1A7-9F77-4C9A-9BED-238E49463C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4447" t="-2317" r="-1293" b="2317"/>
          <a:stretch/>
        </p:blipFill>
        <p:spPr bwMode="auto">
          <a:xfrm>
            <a:off x="8917577" y="3336199"/>
            <a:ext cx="3025271" cy="2428875"/>
          </a:xfrm>
          <a:prstGeom prst="rect">
            <a:avLst/>
          </a:prstGeom>
          <a:noFill/>
          <a:extLst>
            <a:ext uri="{909E8E84-426E-40DD-AFC4-6F175D3DCCD1}">
              <a14:hiddenFill xmlns:a14="http://schemas.microsoft.com/office/drawing/2010/main">
                <a:solidFill>
                  <a:srgbClr val="FFFFFF"/>
                </a:solidFill>
              </a14:hiddenFill>
            </a:ext>
          </a:extLst>
        </p:spPr>
      </p:pic>
      <p:sp>
        <p:nvSpPr>
          <p:cNvPr id="9" name="Arrow: Down 8">
            <a:extLst>
              <a:ext uri="{FF2B5EF4-FFF2-40B4-BE49-F238E27FC236}">
                <a16:creationId xmlns:a16="http://schemas.microsoft.com/office/drawing/2014/main" id="{2DD35117-631B-40A0-A0B7-A24131EDA72F}"/>
              </a:ext>
            </a:extLst>
          </p:cNvPr>
          <p:cNvSpPr/>
          <p:nvPr/>
        </p:nvSpPr>
        <p:spPr>
          <a:xfrm>
            <a:off x="10156656" y="2766124"/>
            <a:ext cx="273556" cy="557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4546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4972594" y="288118"/>
            <a:ext cx="32047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Ion torrent sequencing</a:t>
            </a:r>
          </a:p>
        </p:txBody>
      </p:sp>
      <p:pic>
        <p:nvPicPr>
          <p:cNvPr id="2052" name="Picture 4" descr="Overview of High Throughput Sequencing Technologies to Elucidate Molecular  Pathways in Cardiovascular Diseases | Circulation Research">
            <a:extLst>
              <a:ext uri="{FF2B5EF4-FFF2-40B4-BE49-F238E27FC236}">
                <a16:creationId xmlns:a16="http://schemas.microsoft.com/office/drawing/2014/main" id="{FBD9DC0D-2510-4841-83FB-185190B9CF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643" y="353120"/>
            <a:ext cx="4359141" cy="617830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7E4B724-FF1A-40CF-82D0-E2047AFE796E}"/>
              </a:ext>
            </a:extLst>
          </p:cNvPr>
          <p:cNvSpPr txBox="1"/>
          <p:nvPr/>
        </p:nvSpPr>
        <p:spPr>
          <a:xfrm>
            <a:off x="5399314" y="2926080"/>
            <a:ext cx="3555319"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Similarities in between 454 and Ion torrent sequencing</a:t>
            </a:r>
          </a:p>
        </p:txBody>
      </p:sp>
    </p:spTree>
    <p:extLst>
      <p:ext uri="{BB962C8B-B14F-4D97-AF65-F5344CB8AC3E}">
        <p14:creationId xmlns:p14="http://schemas.microsoft.com/office/powerpoint/2010/main" val="37724184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3953691" y="319661"/>
            <a:ext cx="3605349"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Ion torrent sequencing</a:t>
            </a:r>
          </a:p>
        </p:txBody>
      </p:sp>
      <p:sp>
        <p:nvSpPr>
          <p:cNvPr id="2" name="TextBox 1">
            <a:extLst>
              <a:ext uri="{FF2B5EF4-FFF2-40B4-BE49-F238E27FC236}">
                <a16:creationId xmlns:a16="http://schemas.microsoft.com/office/drawing/2014/main" id="{5133FC80-04D7-4732-8848-6C5EBF3E18E1}"/>
              </a:ext>
            </a:extLst>
          </p:cNvPr>
          <p:cNvSpPr txBox="1"/>
          <p:nvPr/>
        </p:nvSpPr>
        <p:spPr>
          <a:xfrm>
            <a:off x="687977" y="678835"/>
            <a:ext cx="10816046" cy="5909310"/>
          </a:xfrm>
          <a:prstGeom prst="rect">
            <a:avLst/>
          </a:prstGeom>
          <a:noFill/>
        </p:spPr>
        <p:txBody>
          <a:bodyPr wrap="square" rtlCol="0">
            <a:spAutoFit/>
          </a:bodyPr>
          <a:lstStyle/>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After the emulsion PCR is over, </a:t>
            </a: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oil is removed, and the DNA is shipped to the sensor microwell by carrier bead, which holds thousands of DNA fragments.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Sequencing begins when individual dNTPs are flooded over the surface of the chip, and the Ion Torrent’s sequence information is determined by the release of hydrogen ion (H</a:t>
            </a:r>
            <a:r>
              <a:rPr kumimoji="0" lang="en-US" sz="21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with every nucleotide incorporated by the polymerase.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21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DNA + </a:t>
            </a:r>
            <a:r>
              <a:rPr kumimoji="0" lang="en-IN" sz="2100" b="0" i="0" u="none" strike="noStrike" kern="1200" cap="none" spc="0" normalizeH="0" baseline="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H</a:t>
            </a:r>
            <a:r>
              <a:rPr kumimoji="0" lang="en-IN" sz="2100" b="0" i="0" u="none" strike="noStrike" kern="1200" cap="none" spc="0" normalizeH="0" baseline="-2500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i</a:t>
            </a:r>
            <a:r>
              <a:rPr kumimoji="0" lang="en-IN" sz="2100" b="0" i="0" u="none" strike="noStrike" kern="1200" cap="none" spc="0" normalizeH="0" baseline="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dNTP</a:t>
            </a:r>
            <a:r>
              <a:rPr kumimoji="0" lang="en-IN" sz="21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DNA</a:t>
            </a:r>
            <a:r>
              <a:rPr kumimoji="0" lang="en-IN" sz="2100" b="0" i="0" u="none" strike="noStrike" kern="1200" cap="none" spc="0" normalizeH="0" baseline="3000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+1</a:t>
            </a:r>
            <a:r>
              <a:rPr kumimoji="0" lang="en-IN" sz="21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 </a:t>
            </a:r>
            <a:r>
              <a:rPr kumimoji="0" lang="en-IN" sz="2100" b="0" i="0" u="none" strike="noStrike" kern="1200" cap="none" spc="0" normalizeH="0" baseline="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H</a:t>
            </a:r>
            <a:r>
              <a:rPr kumimoji="0" lang="en-IN" sz="2100" b="0" i="0" u="none" strike="noStrike" kern="1200" cap="none" spc="0" normalizeH="0" baseline="-2500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j</a:t>
            </a:r>
            <a:r>
              <a:rPr kumimoji="0" lang="en-IN" sz="2100" b="0" i="0" u="none" strike="noStrike" kern="1200" cap="none" spc="0" normalizeH="0" baseline="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PPi</a:t>
            </a:r>
            <a:r>
              <a:rPr kumimoji="0" lang="en-IN" sz="21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 + </a:t>
            </a:r>
            <a:r>
              <a:rPr kumimoji="0" lang="en-IN" sz="2100" b="0" i="0" u="none" strike="noStrike" kern="1200" cap="none" spc="0" normalizeH="0" baseline="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H</a:t>
            </a:r>
            <a:r>
              <a:rPr kumimoji="0" lang="en-IN" sz="2100" b="0" i="0" u="none" strike="noStrike" kern="1200" cap="none" spc="0" normalizeH="0" baseline="-25000" noProof="0" dirty="0" err="1">
                <a:ln>
                  <a:noFill/>
                </a:ln>
                <a:solidFill>
                  <a:srgbClr val="C00000"/>
                </a:solidFill>
                <a:effectLst/>
                <a:uLnTx/>
                <a:uFillTx/>
                <a:latin typeface="Times New Roman" panose="02020603050405020304" pitchFamily="18" charset="0"/>
                <a:ea typeface="+mn-ea"/>
                <a:cs typeface="Times New Roman" panose="02020603050405020304" pitchFamily="18" charset="0"/>
              </a:rPr>
              <a:t>k</a:t>
            </a:r>
            <a:r>
              <a:rPr kumimoji="0" lang="en-IN" sz="21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a:t>
            </a:r>
            <a:r>
              <a:rPr kumimoji="0" lang="en-IN" sz="2100" b="0" i="0"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dNTP</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dATP</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dTTP, </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dGTP</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dCTP</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a:t>
            </a:r>
            <a:r>
              <a:rPr kumimoji="0" lang="en-IN" sz="2100" b="0" i="0"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j</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PPi</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pyrophosphate, </a:t>
            </a:r>
            <a:r>
              <a:rPr kumimoji="0" lang="en-IN" sz="21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H</a:t>
            </a:r>
            <a:r>
              <a:rPr kumimoji="0" lang="en-IN" sz="2100" b="0" i="0" u="none" strike="noStrike" kern="1200" cap="none" spc="0" normalizeH="0" baseline="-2500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k</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=hydrogen ion] </a:t>
            </a:r>
            <a:endParaRPr kumimoji="0" lang="en-IN" sz="2100" b="0" i="0" u="none" strike="noStrike" kern="1200" cap="none" spc="0" normalizeH="0" baseline="-25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ISFET gate is playing main role in H</a:t>
            </a:r>
            <a:r>
              <a:rPr kumimoji="0" lang="en-IN" sz="21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ion sensing.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change of microwell pH due to the release of the hydrogen ion (H</a:t>
            </a:r>
            <a:r>
              <a:rPr kumimoji="0" lang="en-US" sz="2100" b="0" i="0" u="none" strike="noStrike" kern="1200" cap="none" spc="0" normalizeH="0" baseline="3000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modulates the ISFET gate voltage.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ISFET carries as a source follower; thus, the source potential is similar to the gate potential with an offset ascribed to the ISFET threshold. At this configuration, </a:t>
            </a:r>
            <a:r>
              <a:rPr kumimoji="0" lang="en-US" sz="21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the ISFET and the current source both possess a high output resistance at their drain; hence, a constant current is maintained independently of the gate potential.</a:t>
            </a: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ISFET body is held at a </a:t>
            </a:r>
            <a:r>
              <a:rPr kumimoji="0" lang="en-US" sz="21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constant voltage</a:t>
            </a:r>
            <a:r>
              <a:rPr kumimoji="0" lang="en-US" sz="21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The gain is slightly attenuated via the body effect, and the pH-ISFETs array is cycled successively by a read curtain from the chip boundary to the center. </a:t>
            </a:r>
            <a:r>
              <a:rPr kumimoji="0" lang="en-US" sz="21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The ISFET is located onto a complementary metal-oxide-semiconductor (CMOS), converting the genetic information to a digital signal.</a:t>
            </a:r>
            <a:endParaRPr kumimoji="0" lang="en-IN" sz="2100" b="0"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p:txBody>
      </p:sp>
      <p:cxnSp>
        <p:nvCxnSpPr>
          <p:cNvPr id="7" name="Straight Arrow Connector 6">
            <a:extLst>
              <a:ext uri="{FF2B5EF4-FFF2-40B4-BE49-F238E27FC236}">
                <a16:creationId xmlns:a16="http://schemas.microsoft.com/office/drawing/2014/main" id="{1FB0373D-D74B-45A4-9686-46BE358A9FFC}"/>
              </a:ext>
            </a:extLst>
          </p:cNvPr>
          <p:cNvCxnSpPr>
            <a:cxnSpLocks/>
          </p:cNvCxnSpPr>
          <p:nvPr/>
        </p:nvCxnSpPr>
        <p:spPr>
          <a:xfrm>
            <a:off x="3013166" y="2473235"/>
            <a:ext cx="6879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 name="TextBox 9">
            <a:extLst>
              <a:ext uri="{FF2B5EF4-FFF2-40B4-BE49-F238E27FC236}">
                <a16:creationId xmlns:a16="http://schemas.microsoft.com/office/drawing/2014/main" id="{A1FB8F00-076E-4E2D-A1A2-98021886E1DD}"/>
              </a:ext>
            </a:extLst>
          </p:cNvPr>
          <p:cNvSpPr txBox="1"/>
          <p:nvPr/>
        </p:nvSpPr>
        <p:spPr>
          <a:xfrm>
            <a:off x="426720" y="319661"/>
            <a:ext cx="148045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Principle: </a:t>
            </a:r>
          </a:p>
        </p:txBody>
      </p:sp>
    </p:spTree>
    <p:extLst>
      <p:ext uri="{BB962C8B-B14F-4D97-AF65-F5344CB8AC3E}">
        <p14:creationId xmlns:p14="http://schemas.microsoft.com/office/powerpoint/2010/main" val="39654908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38200" y="2315332"/>
            <a:ext cx="10344150" cy="9147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b="1" dirty="0">
                <a:solidFill>
                  <a:schemeClr val="tx1"/>
                </a:solidFill>
                <a:latin typeface="Times New Roman" pitchFamily="18" charset="0"/>
                <a:cs typeface="Times New Roman" pitchFamily="18" charset="0"/>
              </a:rPr>
              <a:t>THANK YOU</a:t>
            </a:r>
          </a:p>
        </p:txBody>
      </p:sp>
      <p:cxnSp>
        <p:nvCxnSpPr>
          <p:cNvPr id="4" name="Straight Connector 3"/>
          <p:cNvCxnSpPr/>
          <p:nvPr/>
        </p:nvCxnSpPr>
        <p:spPr>
          <a:xfrm>
            <a:off x="4114800" y="2993571"/>
            <a:ext cx="3810000" cy="0"/>
          </a:xfrm>
          <a:prstGeom prst="line">
            <a:avLst/>
          </a:prstGeom>
          <a:ln>
            <a:solidFill>
              <a:srgbClr val="0070C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3207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3257005" y="531959"/>
            <a:ext cx="4902926"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Second generation sequencing</a:t>
            </a:r>
          </a:p>
        </p:txBody>
      </p:sp>
      <p:sp>
        <p:nvSpPr>
          <p:cNvPr id="6" name="TextBox 5">
            <a:extLst>
              <a:ext uri="{FF2B5EF4-FFF2-40B4-BE49-F238E27FC236}">
                <a16:creationId xmlns:a16="http://schemas.microsoft.com/office/drawing/2014/main" id="{624C61F4-8914-4D1E-AFB5-D2D6EB063A4C}"/>
              </a:ext>
            </a:extLst>
          </p:cNvPr>
          <p:cNvSpPr txBox="1"/>
          <p:nvPr/>
        </p:nvSpPr>
        <p:spPr>
          <a:xfrm>
            <a:off x="3143794" y="1445624"/>
            <a:ext cx="6566264" cy="3574055"/>
          </a:xfrm>
          <a:prstGeom prst="rect">
            <a:avLst/>
          </a:prstGeom>
          <a:noFill/>
        </p:spPr>
        <p:txBody>
          <a:bodyPr wrap="square" rtlCol="0">
            <a:spAutoFit/>
          </a:bodyPr>
          <a:lstStyle/>
          <a:p>
            <a:pPr marL="342900" marR="0" lvl="0" indent="-342900" algn="l" defTabSz="914400" rtl="0" eaLnBrk="1" fontAlgn="auto" latinLnBrk="0" hangingPunct="1">
              <a:lnSpc>
                <a:spcPct val="250000"/>
              </a:lnSpc>
              <a:spcBef>
                <a:spcPts val="0"/>
              </a:spcBef>
              <a:spcAft>
                <a:spcPts val="0"/>
              </a:spcAft>
              <a:buClrTx/>
              <a:buSzTx/>
              <a:buFont typeface="+mj-lt"/>
              <a:buAutoNum type="arabicPeriod"/>
              <a:tabLst/>
              <a:defRPr/>
            </a:pP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Illumina sequencing</a:t>
            </a:r>
          </a:p>
          <a:p>
            <a:pPr marL="342900" indent="-342900">
              <a:lnSpc>
                <a:spcPct val="250000"/>
              </a:lnSpc>
              <a:buFont typeface="+mj-lt"/>
              <a:buAutoNum type="arabicPeriod"/>
              <a:defRPr/>
            </a:pPr>
            <a:r>
              <a:rPr lang="en-IN" sz="3200" b="1" dirty="0">
                <a:solidFill>
                  <a:srgbClr val="0070C0"/>
                </a:solidFill>
                <a:latin typeface="Times New Roman" panose="02020603050405020304" pitchFamily="18" charset="0"/>
                <a:cs typeface="Times New Roman" panose="02020603050405020304" pitchFamily="18" charset="0"/>
              </a:rPr>
              <a:t>Roche Pyrosequencing</a:t>
            </a:r>
            <a:endPar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endParaRPr>
          </a:p>
          <a:p>
            <a:pPr marL="342900" marR="0" lvl="0" indent="-342900" algn="l" defTabSz="914400" rtl="0" eaLnBrk="1" fontAlgn="auto" latinLnBrk="0" hangingPunct="1">
              <a:lnSpc>
                <a:spcPct val="250000"/>
              </a:lnSpc>
              <a:spcBef>
                <a:spcPts val="0"/>
              </a:spcBef>
              <a:spcAft>
                <a:spcPts val="0"/>
              </a:spcAft>
              <a:buClrTx/>
              <a:buSzTx/>
              <a:buFont typeface="+mj-lt"/>
              <a:buAutoNum type="arabicPeriod"/>
              <a:tabLst/>
              <a:defRPr/>
            </a:pPr>
            <a:r>
              <a:rPr kumimoji="0" lang="en-IN" sz="3200" b="1" i="0" u="none" strike="noStrike" kern="1200" cap="none" spc="0" normalizeH="0" baseline="0" noProof="0" dirty="0">
                <a:ln>
                  <a:noFill/>
                </a:ln>
                <a:solidFill>
                  <a:srgbClr val="0070C0"/>
                </a:solidFill>
                <a:effectLst/>
                <a:uLnTx/>
                <a:uFillTx/>
                <a:latin typeface="Times New Roman" panose="02020603050405020304" pitchFamily="18" charset="0"/>
                <a:ea typeface="+mn-ea"/>
                <a:cs typeface="Times New Roman" panose="02020603050405020304" pitchFamily="18" charset="0"/>
              </a:rPr>
              <a:t>Ion Torrent sequencing</a:t>
            </a:r>
          </a:p>
        </p:txBody>
      </p:sp>
    </p:spTree>
    <p:extLst>
      <p:ext uri="{BB962C8B-B14F-4D97-AF65-F5344CB8AC3E}">
        <p14:creationId xmlns:p14="http://schemas.microsoft.com/office/powerpoint/2010/main" val="3119671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3709851" y="244576"/>
            <a:ext cx="32047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Illumina sequencing</a:t>
            </a:r>
          </a:p>
        </p:txBody>
      </p:sp>
      <p:pic>
        <p:nvPicPr>
          <p:cNvPr id="5" name="Picture 4">
            <a:extLst>
              <a:ext uri="{FF2B5EF4-FFF2-40B4-BE49-F238E27FC236}">
                <a16:creationId xmlns:a16="http://schemas.microsoft.com/office/drawing/2014/main" id="{79D1E3D4-DF27-4110-BE82-010C1DF022E2}"/>
              </a:ext>
            </a:extLst>
          </p:cNvPr>
          <p:cNvPicPr>
            <a:picLocks noChangeAspect="1"/>
          </p:cNvPicPr>
          <p:nvPr/>
        </p:nvPicPr>
        <p:blipFill rotWithShape="1">
          <a:blip r:embed="rId2">
            <a:extLst>
              <a:ext uri="{28A0092B-C50C-407E-A947-70E740481C1C}">
                <a14:useLocalDpi xmlns:a14="http://schemas.microsoft.com/office/drawing/2010/main" val="0"/>
              </a:ext>
            </a:extLst>
          </a:blip>
          <a:srcRect l="21072" t="47619" r="22429" b="20254"/>
          <a:stretch/>
        </p:blipFill>
        <p:spPr>
          <a:xfrm>
            <a:off x="1706882" y="1689055"/>
            <a:ext cx="8387830" cy="2682834"/>
          </a:xfrm>
          <a:prstGeom prst="rect">
            <a:avLst/>
          </a:prstGeom>
        </p:spPr>
      </p:pic>
      <p:sp>
        <p:nvSpPr>
          <p:cNvPr id="2" name="Rectangle 1">
            <a:extLst>
              <a:ext uri="{FF2B5EF4-FFF2-40B4-BE49-F238E27FC236}">
                <a16:creationId xmlns:a16="http://schemas.microsoft.com/office/drawing/2014/main" id="{C9F8668D-0FB2-4C47-AA30-103CAF2B81CD}"/>
              </a:ext>
            </a:extLst>
          </p:cNvPr>
          <p:cNvSpPr/>
          <p:nvPr/>
        </p:nvSpPr>
        <p:spPr>
          <a:xfrm>
            <a:off x="3625708" y="5718593"/>
            <a:ext cx="4940583" cy="369332"/>
          </a:xfrm>
          <a:prstGeom prst="rect">
            <a:avLst/>
          </a:prstGeom>
        </p:spPr>
        <p:txBody>
          <a:bodyPr wrap="none">
            <a:spAutoFit/>
          </a:bodyPr>
          <a:lstStyle/>
          <a:p>
            <a:r>
              <a:rPr lang="en-IN" dirty="0"/>
              <a:t>https://www.youtube.com/watch?v=fCd6B5HRaZ8</a:t>
            </a:r>
          </a:p>
        </p:txBody>
      </p:sp>
    </p:spTree>
    <p:extLst>
      <p:ext uri="{BB962C8B-B14F-4D97-AF65-F5344CB8AC3E}">
        <p14:creationId xmlns:p14="http://schemas.microsoft.com/office/powerpoint/2010/main" val="329021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9022079" y="313018"/>
            <a:ext cx="289124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Illumina sequencing</a:t>
            </a:r>
          </a:p>
        </p:txBody>
      </p:sp>
      <p:pic>
        <p:nvPicPr>
          <p:cNvPr id="7" name="Picture 6">
            <a:extLst>
              <a:ext uri="{FF2B5EF4-FFF2-40B4-BE49-F238E27FC236}">
                <a16:creationId xmlns:a16="http://schemas.microsoft.com/office/drawing/2014/main" id="{FE64DC36-E6D7-426C-A044-47F86D48FC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886" y="313018"/>
            <a:ext cx="8595359" cy="6259536"/>
          </a:xfrm>
          <a:prstGeom prst="rect">
            <a:avLst/>
          </a:prstGeom>
        </p:spPr>
      </p:pic>
      <p:sp>
        <p:nvSpPr>
          <p:cNvPr id="8" name="TextBox 7">
            <a:extLst>
              <a:ext uri="{FF2B5EF4-FFF2-40B4-BE49-F238E27FC236}">
                <a16:creationId xmlns:a16="http://schemas.microsoft.com/office/drawing/2014/main" id="{10B1D7CC-E3AA-45A1-845B-0BA492A45993}"/>
              </a:ext>
            </a:extLst>
          </p:cNvPr>
          <p:cNvSpPr txBox="1"/>
          <p:nvPr/>
        </p:nvSpPr>
        <p:spPr>
          <a:xfrm>
            <a:off x="9321075" y="2893530"/>
            <a:ext cx="2246811" cy="22467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Comparison between sanger and illumine sequencing</a:t>
            </a:r>
          </a:p>
        </p:txBody>
      </p:sp>
    </p:spTree>
    <p:extLst>
      <p:ext uri="{BB962C8B-B14F-4D97-AF65-F5344CB8AC3E}">
        <p14:creationId xmlns:p14="http://schemas.microsoft.com/office/powerpoint/2010/main" val="4024228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3709851" y="303240"/>
            <a:ext cx="32047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Roche/ 454 sequencing</a:t>
            </a:r>
          </a:p>
        </p:txBody>
      </p:sp>
      <p:pic>
        <p:nvPicPr>
          <p:cNvPr id="1026" name="Picture 2" descr="| ROCHE 454 sequencing process. (A) Construction of micro-reaction system. DNA library is constructed by adding an adapter at the ends of DNA fragments. The magnetic beads combined with primers are mixed in the PCR reaction system (DNA fragments, enzymes, dNTPs). (B) Emulsion PCR. PCR microreaction systems are formed by injecting water (PCR mixture) into the oil, and each system contained only one template and one bead. (C) Pyrophosphate sequencing. Pyrophosphate technology is an enzyme cascade chemiluminescence reaction in the same reaction system catalyzed by four enzymes. In each circle of the sequencing reaction, only one dNTP is added. If it just matches the next base of the DNA template, it will be added to the 3 ′ end of the sequencing primer under the action of DNA polymerase and release a molecular PPi at the same time. Under the action of ATP sulfurylase, luciferase, and apyrase, an enzyme cascade chemiluminescence reaction is triggered by the PPi. (D) Light signal reception.">
            <a:extLst>
              <a:ext uri="{FF2B5EF4-FFF2-40B4-BE49-F238E27FC236}">
                <a16:creationId xmlns:a16="http://schemas.microsoft.com/office/drawing/2014/main" id="{7240EEE5-447A-4A09-8A70-944E3C126E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38" r="2814" b="2160"/>
          <a:stretch/>
        </p:blipFill>
        <p:spPr bwMode="auto">
          <a:xfrm>
            <a:off x="262706" y="689418"/>
            <a:ext cx="7331168" cy="58717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C8F9198-96EF-4D7D-AFED-27FFD2B31A5C}"/>
              </a:ext>
            </a:extLst>
          </p:cNvPr>
          <p:cNvSpPr txBox="1"/>
          <p:nvPr/>
        </p:nvSpPr>
        <p:spPr>
          <a:xfrm>
            <a:off x="7593874" y="870857"/>
            <a:ext cx="4223657"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8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Diagram:</a:t>
            </a:r>
            <a:r>
              <a:rPr kumimoji="0" lang="en-IN" sz="2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Sequencing the unknown strand from fold analysis of signal generation </a:t>
            </a:r>
          </a:p>
        </p:txBody>
      </p:sp>
      <p:cxnSp>
        <p:nvCxnSpPr>
          <p:cNvPr id="10" name="Straight Arrow Connector 9">
            <a:extLst>
              <a:ext uri="{FF2B5EF4-FFF2-40B4-BE49-F238E27FC236}">
                <a16:creationId xmlns:a16="http://schemas.microsoft.com/office/drawing/2014/main" id="{37B22B3D-C9A0-498F-A8DA-B569A596683E}"/>
              </a:ext>
            </a:extLst>
          </p:cNvPr>
          <p:cNvCxnSpPr>
            <a:cxnSpLocks/>
            <a:endCxn id="5" idx="0"/>
          </p:cNvCxnSpPr>
          <p:nvPr/>
        </p:nvCxnSpPr>
        <p:spPr>
          <a:xfrm flipH="1">
            <a:off x="8947611" y="2327702"/>
            <a:ext cx="461554" cy="1991749"/>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45BF290-177A-45C1-9617-D5A9F14818DB}"/>
              </a:ext>
            </a:extLst>
          </p:cNvPr>
          <p:cNvPicPr>
            <a:picLocks noChangeAspect="1"/>
          </p:cNvPicPr>
          <p:nvPr/>
        </p:nvPicPr>
        <p:blipFill rotWithShape="1">
          <a:blip r:embed="rId4">
            <a:extLst>
              <a:ext uri="{28A0092B-C50C-407E-A947-70E740481C1C}">
                <a14:useLocalDpi xmlns:a14="http://schemas.microsoft.com/office/drawing/2010/main" val="0"/>
              </a:ext>
            </a:extLst>
          </a:blip>
          <a:srcRect l="51786" t="59175" r="11000" b="15936"/>
          <a:stretch/>
        </p:blipFill>
        <p:spPr>
          <a:xfrm>
            <a:off x="5968222" y="4319451"/>
            <a:ext cx="5958778" cy="2241690"/>
          </a:xfrm>
          <a:prstGeom prst="rect">
            <a:avLst/>
          </a:prstGeom>
        </p:spPr>
      </p:pic>
    </p:spTree>
    <p:extLst>
      <p:ext uri="{BB962C8B-B14F-4D97-AF65-F5344CB8AC3E}">
        <p14:creationId xmlns:p14="http://schemas.microsoft.com/office/powerpoint/2010/main" val="305717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3709851" y="244576"/>
            <a:ext cx="32047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Roche/ 454 sequencing</a:t>
            </a:r>
          </a:p>
        </p:txBody>
      </p:sp>
      <p:sp>
        <p:nvSpPr>
          <p:cNvPr id="5" name="TextBox 4">
            <a:extLst>
              <a:ext uri="{FF2B5EF4-FFF2-40B4-BE49-F238E27FC236}">
                <a16:creationId xmlns:a16="http://schemas.microsoft.com/office/drawing/2014/main" id="{89601BE3-0C2D-4084-B1E6-897CEB263FEF}"/>
              </a:ext>
            </a:extLst>
          </p:cNvPr>
          <p:cNvSpPr txBox="1"/>
          <p:nvPr/>
        </p:nvSpPr>
        <p:spPr>
          <a:xfrm>
            <a:off x="583474" y="707088"/>
            <a:ext cx="10807337" cy="5539978"/>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ROCHE / 454 sequencing process</a:t>
            </a:r>
            <a:r>
              <a:rPr kumimoji="0" lang="en-US" sz="2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auto" latinLnBrk="0" hangingPunct="1">
              <a:lnSpc>
                <a:spcPct val="100000"/>
              </a:lnSpc>
              <a:spcBef>
                <a:spcPts val="0"/>
              </a:spcBef>
              <a:spcAft>
                <a:spcPts val="0"/>
              </a:spcAft>
              <a:buClrTx/>
              <a:buSzTx/>
              <a:buFont typeface="+mj-lt"/>
              <a:buAutoNum type="alphaUcPeriod"/>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Construction of micro-reaction system. DNA library is constructed by adding an adapter at the ends of DNA fragments. The magnetic beads combined with primers are mixed in the PCR reaction system (DNA fragments, enzymes, </a:t>
            </a:r>
            <a:r>
              <a:rPr kumimoji="0" lang="en-US" sz="24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dNTPs</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342900" marR="0" lvl="0" indent="-342900" algn="just" defTabSz="914400" rtl="0" eaLnBrk="1" fontAlgn="auto" latinLnBrk="0" hangingPunct="1">
              <a:lnSpc>
                <a:spcPct val="100000"/>
              </a:lnSpc>
              <a:spcBef>
                <a:spcPts val="0"/>
              </a:spcBef>
              <a:spcAft>
                <a:spcPts val="0"/>
              </a:spcAft>
              <a:buClrTx/>
              <a:buSzTx/>
              <a:buFont typeface="+mj-lt"/>
              <a:buAutoNum type="alphaUcPeriod"/>
              <a:tabLst/>
              <a:defRPr/>
            </a:pPr>
            <a:r>
              <a:rPr kumimoji="0" lang="en-US" sz="24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Emulsion PCR</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PCR micro-reaction systems are formed by injecting water (PCR mixture) into the oil, and each system contained only one template and one bead. </a:t>
            </a:r>
          </a:p>
          <a:p>
            <a:pPr marL="342900" marR="0" lvl="0" indent="-342900" algn="just" defTabSz="914400" rtl="0" eaLnBrk="1" fontAlgn="auto" latinLnBrk="0" hangingPunct="1">
              <a:lnSpc>
                <a:spcPct val="100000"/>
              </a:lnSpc>
              <a:spcBef>
                <a:spcPts val="0"/>
              </a:spcBef>
              <a:spcAft>
                <a:spcPts val="0"/>
              </a:spcAft>
              <a:buClrTx/>
              <a:buSzTx/>
              <a:buFont typeface="+mj-lt"/>
              <a:buAutoNum type="alphaUcPeriod"/>
              <a:tabLst/>
              <a:defRPr/>
            </a:pPr>
            <a:r>
              <a:rPr kumimoji="0" lang="en-US" sz="2400" b="0" i="0" u="sng"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Pyrophosphate sequencing</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Pyrophosphate technology is an enzyme cascade chemiluminescence reaction in the same reaction system catalyzed by four enzymes. In each circle of the sequencing reaction, only one dNTP is added. If it just matches the next base of the DNA template, it will be added to the 3 ′ end of the sequencing primer under the action of DNA polymerase and release a molecular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PPi</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the same time. Under the action of ATP sulfurylase, luciferase, and apyrase, an enzyme cascade chemiluminescence reaction is triggered by the </a:t>
            </a:r>
            <a:r>
              <a:rPr kumimoji="0" lang="en-US" sz="24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PPi</a:t>
            </a: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342900" marR="0" lvl="0" indent="-342900" algn="just" defTabSz="914400" rtl="0" eaLnBrk="1" fontAlgn="auto" latinLnBrk="0" hangingPunct="1">
              <a:lnSpc>
                <a:spcPct val="100000"/>
              </a:lnSpc>
              <a:spcBef>
                <a:spcPts val="0"/>
              </a:spcBef>
              <a:spcAft>
                <a:spcPts val="0"/>
              </a:spcAft>
              <a:buClrTx/>
              <a:buSzTx/>
              <a:buFont typeface="+mj-lt"/>
              <a:buAutoNum type="alphaUcPeriod"/>
              <a:tabLst/>
              <a:defRPr/>
            </a:pPr>
            <a:r>
              <a:rPr kumimoji="0" lang="en-US" sz="24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Light signal reception.</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3915059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3709851" y="244576"/>
            <a:ext cx="32047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Roche/ 454 sequencing</a:t>
            </a:r>
          </a:p>
        </p:txBody>
      </p:sp>
      <p:pic>
        <p:nvPicPr>
          <p:cNvPr id="2050" name="Picture 2" descr="A schematic illustration of the different steps in 454-sequencing. A) a library of amplicons/fragmented DNA or cDNA ligated to specific 5 ′ - and 3 ′ -end specific adapters is prepared B) followed by emulsion PCR wherein, each emulsion droplet behaves as a microreactor for PCR amplification, C) Beads with amplified fragments bound to them are released from emulsion and are loaded onto a picotiter plate with the capacity of one bead per well. Pyrosequencing takes place in the picotiter plates by a sequential flow of sequencing reagents across the plate, when a complementary nucleotide is added to a particular template in an extension reaction and a light signal is generated giving rise to flowgrams.(modified from Rothberg et.al. 2008) ">
            <a:extLst>
              <a:ext uri="{FF2B5EF4-FFF2-40B4-BE49-F238E27FC236}">
                <a16:creationId xmlns:a16="http://schemas.microsoft.com/office/drawing/2014/main" id="{1EA068F5-36B7-497F-B048-26FDE50F6C4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65" t="1091" b="2756"/>
          <a:stretch/>
        </p:blipFill>
        <p:spPr bwMode="auto">
          <a:xfrm>
            <a:off x="296091" y="644434"/>
            <a:ext cx="9175581" cy="588699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B996BF4-3D45-4B7A-8C85-6D03EEF87763}"/>
              </a:ext>
            </a:extLst>
          </p:cNvPr>
          <p:cNvSpPr txBox="1"/>
          <p:nvPr/>
        </p:nvSpPr>
        <p:spPr>
          <a:xfrm>
            <a:off x="9471672" y="540943"/>
            <a:ext cx="2251766"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Diagram: </a:t>
            </a:r>
            <a:r>
              <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Stages of emulsion PCR and Pyrosequencing in 454 sequencing technology</a:t>
            </a:r>
          </a:p>
        </p:txBody>
      </p:sp>
    </p:spTree>
    <p:extLst>
      <p:ext uri="{BB962C8B-B14F-4D97-AF65-F5344CB8AC3E}">
        <p14:creationId xmlns:p14="http://schemas.microsoft.com/office/powerpoint/2010/main" val="655886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0398D6F1-D5C0-4D32-A3F5-0A304E69BEC2}"/>
              </a:ext>
            </a:extLst>
          </p:cNvPr>
          <p:cNvSpPr txBox="1"/>
          <p:nvPr/>
        </p:nvSpPr>
        <p:spPr>
          <a:xfrm>
            <a:off x="3709851" y="244576"/>
            <a:ext cx="320475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Roche/ 454 sequencing</a:t>
            </a:r>
          </a:p>
        </p:txBody>
      </p:sp>
      <p:sp>
        <p:nvSpPr>
          <p:cNvPr id="8" name="TextBox 7">
            <a:extLst>
              <a:ext uri="{FF2B5EF4-FFF2-40B4-BE49-F238E27FC236}">
                <a16:creationId xmlns:a16="http://schemas.microsoft.com/office/drawing/2014/main" id="{47946762-05C6-47C5-9B37-2DC6441E9C23}"/>
              </a:ext>
            </a:extLst>
          </p:cNvPr>
          <p:cNvSpPr txBox="1"/>
          <p:nvPr/>
        </p:nvSpPr>
        <p:spPr>
          <a:xfrm>
            <a:off x="328747" y="370851"/>
            <a:ext cx="320475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Pyro- sequencing:</a:t>
            </a:r>
          </a:p>
        </p:txBody>
      </p:sp>
      <p:pic>
        <p:nvPicPr>
          <p:cNvPr id="9" name="Picture 8">
            <a:extLst>
              <a:ext uri="{FF2B5EF4-FFF2-40B4-BE49-F238E27FC236}">
                <a16:creationId xmlns:a16="http://schemas.microsoft.com/office/drawing/2014/main" id="{D7FA842D-FF67-4F28-ACBC-8CE678B81A75}"/>
              </a:ext>
            </a:extLst>
          </p:cNvPr>
          <p:cNvPicPr>
            <a:picLocks noChangeAspect="1"/>
          </p:cNvPicPr>
          <p:nvPr/>
        </p:nvPicPr>
        <p:blipFill rotWithShape="1">
          <a:blip r:embed="rId2">
            <a:extLst>
              <a:ext uri="{28A0092B-C50C-407E-A947-70E740481C1C}">
                <a14:useLocalDpi xmlns:a14="http://schemas.microsoft.com/office/drawing/2010/main" val="0"/>
              </a:ext>
            </a:extLst>
          </a:blip>
          <a:srcRect l="18500" t="25524" r="36429" b="24063"/>
          <a:stretch/>
        </p:blipFill>
        <p:spPr>
          <a:xfrm>
            <a:off x="399872" y="2499360"/>
            <a:ext cx="4562386" cy="2870471"/>
          </a:xfrm>
          <a:prstGeom prst="rect">
            <a:avLst/>
          </a:prstGeom>
        </p:spPr>
      </p:pic>
      <p:pic>
        <p:nvPicPr>
          <p:cNvPr id="11" name="Picture 10">
            <a:extLst>
              <a:ext uri="{FF2B5EF4-FFF2-40B4-BE49-F238E27FC236}">
                <a16:creationId xmlns:a16="http://schemas.microsoft.com/office/drawing/2014/main" id="{01A3CCA4-52DF-472A-88F4-F65655952B13}"/>
              </a:ext>
            </a:extLst>
          </p:cNvPr>
          <p:cNvPicPr>
            <a:picLocks noChangeAspect="1"/>
          </p:cNvPicPr>
          <p:nvPr/>
        </p:nvPicPr>
        <p:blipFill rotWithShape="1">
          <a:blip r:embed="rId3">
            <a:extLst>
              <a:ext uri="{28A0092B-C50C-407E-A947-70E740481C1C}">
                <a14:useLocalDpi xmlns:a14="http://schemas.microsoft.com/office/drawing/2010/main" val="0"/>
              </a:ext>
            </a:extLst>
          </a:blip>
          <a:srcRect l="18357" t="24635" r="42215" b="56825"/>
          <a:stretch/>
        </p:blipFill>
        <p:spPr>
          <a:xfrm>
            <a:off x="399872" y="5369831"/>
            <a:ext cx="4224380" cy="1117318"/>
          </a:xfrm>
          <a:prstGeom prst="rect">
            <a:avLst/>
          </a:prstGeom>
        </p:spPr>
      </p:pic>
      <p:sp>
        <p:nvSpPr>
          <p:cNvPr id="12" name="TextBox 11">
            <a:extLst>
              <a:ext uri="{FF2B5EF4-FFF2-40B4-BE49-F238E27FC236}">
                <a16:creationId xmlns:a16="http://schemas.microsoft.com/office/drawing/2014/main" id="{F6D60993-A36E-4DF7-9EF2-F9DCD88659BC}"/>
              </a:ext>
            </a:extLst>
          </p:cNvPr>
          <p:cNvSpPr txBox="1"/>
          <p:nvPr/>
        </p:nvSpPr>
        <p:spPr>
          <a:xfrm>
            <a:off x="5969729" y="574033"/>
            <a:ext cx="5913843" cy="5940088"/>
          </a:xfrm>
          <a:prstGeom prst="rect">
            <a:avLst/>
          </a:prstGeom>
          <a:noFill/>
        </p:spPr>
        <p:txBody>
          <a:bodyPr wrap="square" rtlCol="0">
            <a:spAutoFit/>
          </a:bodyPr>
          <a:lstStyle/>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Addition of DNA polymerase and successive addition of </a:t>
            </a:r>
            <a:r>
              <a:rPr kumimoji="0" lang="en-IN" sz="19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nucleotides (dNTPs) leads to the release of one molecule of </a:t>
            </a:r>
            <a:r>
              <a:rPr kumimoji="0" lang="en-IN" sz="1900" b="0" i="0" u="none" strike="noStrike" kern="1200" cap="none" spc="0" normalizeH="0" baseline="0" noProof="0" dirty="0" err="1">
                <a:ln>
                  <a:noFill/>
                </a:ln>
                <a:solidFill>
                  <a:srgbClr val="00B0F0"/>
                </a:solidFill>
                <a:effectLst/>
                <a:uLnTx/>
                <a:uFillTx/>
                <a:latin typeface="Times New Roman" panose="02020603050405020304" pitchFamily="18" charset="0"/>
                <a:ea typeface="+mn-ea"/>
                <a:cs typeface="Times New Roman" panose="02020603050405020304" pitchFamily="18" charset="0"/>
              </a:rPr>
              <a:t>PPi</a:t>
            </a:r>
            <a:endParaRPr kumimoji="0" lang="en-IN" sz="19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endParaRP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After </a:t>
            </a:r>
            <a:r>
              <a:rPr kumimoji="0" lang="en-IN" sz="19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successive nucleotide addition released </a:t>
            </a:r>
            <a:r>
              <a:rPr kumimoji="0" lang="en-IN" sz="1900" b="0" i="0" u="none" strike="noStrike" kern="1200" cap="none" spc="0" normalizeH="0" baseline="0" noProof="0" dirty="0" err="1">
                <a:ln>
                  <a:noFill/>
                </a:ln>
                <a:solidFill>
                  <a:srgbClr val="00B0F0"/>
                </a:solidFill>
                <a:effectLst/>
                <a:uLnTx/>
                <a:uFillTx/>
                <a:latin typeface="Times New Roman" panose="02020603050405020304" pitchFamily="18" charset="0"/>
                <a:ea typeface="+mn-ea"/>
                <a:cs typeface="Times New Roman" panose="02020603050405020304" pitchFamily="18" charset="0"/>
              </a:rPr>
              <a:t>PPi</a:t>
            </a:r>
            <a:r>
              <a:rPr kumimoji="0" lang="en-IN" sz="19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 reacts to the another substrate APS</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Under the action of ATP Sulfurylase it produces ATP.</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ATP in turn interacts with luciferin present in the micro- reactor pore and gets converted into PPI, AMP and </a:t>
            </a:r>
            <a:r>
              <a:rPr kumimoji="0" lang="en-IN" sz="1900" b="0" i="0" u="none" strike="noStrike" kern="1200" cap="none" spc="0" normalizeH="0" baseline="0" noProof="0" dirty="0">
                <a:ln>
                  <a:noFill/>
                </a:ln>
                <a:solidFill>
                  <a:srgbClr val="00B0F0"/>
                </a:solidFill>
                <a:effectLst/>
                <a:uLnTx/>
                <a:uFillTx/>
                <a:latin typeface="Times New Roman" panose="02020603050405020304" pitchFamily="18" charset="0"/>
                <a:ea typeface="+mn-ea"/>
                <a:cs typeface="Times New Roman" panose="02020603050405020304" pitchFamily="18" charset="0"/>
              </a:rPr>
              <a:t>oxyluciferin to illuminate as light signal to confirm the successive dNTPs addition.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Unused dNTPs will undergo apyrase digestion, which will lead to avoidance of non- specific background noise generation (which may arise from unused dNTPs for successive next cycles)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Therefore, at the initiation of every cycle all 4 dNTPs (</a:t>
            </a:r>
            <a:r>
              <a:rPr kumimoji="0" lang="en-IN" sz="1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dATP</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dTTP, </a:t>
            </a:r>
            <a:r>
              <a:rPr kumimoji="0" lang="en-IN" sz="1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dGTP</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9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dCTP</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are supplied to the micro- reactor pores  and after the successive signal confirmation, the </a:t>
            </a:r>
            <a:r>
              <a:rPr kumimoji="0" lang="en-IN" sz="19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apyrase</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is poured into micro- reactor wells </a:t>
            </a:r>
            <a:r>
              <a:rPr kumimoji="0" lang="en-IN" sz="19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for digestion of unused nucleotides</a:t>
            </a: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p>
          <a:p>
            <a:pPr marL="400050" marR="0" lvl="0" indent="-400050" algn="just" defTabSz="914400" rtl="0" eaLnBrk="1" fontAlgn="auto" latinLnBrk="0" hangingPunct="1">
              <a:lnSpc>
                <a:spcPct val="100000"/>
              </a:lnSpc>
              <a:spcBef>
                <a:spcPts val="0"/>
              </a:spcBef>
              <a:spcAft>
                <a:spcPts val="0"/>
              </a:spcAft>
              <a:buClrTx/>
              <a:buSzTx/>
              <a:buFont typeface="+mj-lt"/>
              <a:buAutoNum type="romanUcPeriod"/>
              <a:tabLst/>
              <a:defRPr/>
            </a:pPr>
            <a:r>
              <a:rPr kumimoji="0" lang="en-IN" sz="19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Thereafter, new cycle continues. </a:t>
            </a:r>
          </a:p>
        </p:txBody>
      </p:sp>
      <p:pic>
        <p:nvPicPr>
          <p:cNvPr id="4098" name="Picture 2" descr="Enzymatic reactions involved in pyrosequencing. | Download Scientific  Diagram">
            <a:extLst>
              <a:ext uri="{FF2B5EF4-FFF2-40B4-BE49-F238E27FC236}">
                <a16:creationId xmlns:a16="http://schemas.microsoft.com/office/drawing/2014/main" id="{B85EEF5D-BE1D-4248-B9D8-3D47CCB687C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963" b="39605"/>
          <a:stretch/>
        </p:blipFill>
        <p:spPr bwMode="auto">
          <a:xfrm>
            <a:off x="328746" y="769673"/>
            <a:ext cx="5495011" cy="157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1593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089A5B0-876D-4645-A6A2-2A7A606C1BFF}"/>
              </a:ext>
            </a:extLst>
          </p:cNvPr>
          <p:cNvSpPr/>
          <p:nvPr/>
        </p:nvSpPr>
        <p:spPr>
          <a:xfrm>
            <a:off x="111760" y="141514"/>
            <a:ext cx="11948160" cy="6574972"/>
          </a:xfrm>
          <a:prstGeom prst="rect">
            <a:avLst/>
          </a:prstGeom>
          <a:noFill/>
          <a:ln w="304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2FD3237D-F3FC-441D-86A6-1E30F0914B2F}"/>
              </a:ext>
            </a:extLst>
          </p:cNvPr>
          <p:cNvSpPr txBox="1"/>
          <p:nvPr/>
        </p:nvSpPr>
        <p:spPr>
          <a:xfrm>
            <a:off x="357051" y="330926"/>
            <a:ext cx="566057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FF0000"/>
                </a:solidFill>
                <a:effectLst/>
                <a:uLnTx/>
                <a:uFillTx/>
                <a:latin typeface="Times New Roman" panose="02020603050405020304" pitchFamily="18" charset="0"/>
                <a:ea typeface="+mn-ea"/>
                <a:cs typeface="Times New Roman" panose="02020603050405020304" pitchFamily="18" charset="0"/>
              </a:rPr>
              <a:t>Possible Questions……</a:t>
            </a:r>
          </a:p>
        </p:txBody>
      </p:sp>
      <p:pic>
        <p:nvPicPr>
          <p:cNvPr id="3074" name="Picture 2" descr="DNA Sequencing:">
            <a:extLst>
              <a:ext uri="{FF2B5EF4-FFF2-40B4-BE49-F238E27FC236}">
                <a16:creationId xmlns:a16="http://schemas.microsoft.com/office/drawing/2014/main" id="{0EEDD3D3-1A60-4FDA-A217-423803617AF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566" t="8256" r="68216" b="13308"/>
          <a:stretch/>
        </p:blipFill>
        <p:spPr bwMode="auto">
          <a:xfrm>
            <a:off x="357050" y="792591"/>
            <a:ext cx="1673499" cy="39927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65A4667-5287-45F3-B4D3-86C3B2B9E9C6}"/>
              </a:ext>
            </a:extLst>
          </p:cNvPr>
          <p:cNvSpPr txBox="1"/>
          <p:nvPr/>
        </p:nvSpPr>
        <p:spPr>
          <a:xfrm>
            <a:off x="4772297" y="561758"/>
            <a:ext cx="7062652" cy="5170646"/>
          </a:xfrm>
          <a:prstGeom prst="rect">
            <a:avLst/>
          </a:prstGeom>
          <a:noFill/>
        </p:spPr>
        <p:txBody>
          <a:bodyPr wrap="square" rtlCol="0">
            <a:spAutoFit/>
          </a:bodyPr>
          <a:lstStyle/>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gel autoradiograph image (Q. 1) is obtained from </a:t>
            </a:r>
            <a:r>
              <a:rPr kumimoji="0" lang="en-IN" sz="22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Sanger sequencing</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Illustrate the sequence of </a:t>
            </a:r>
            <a:r>
              <a:rPr kumimoji="0" lang="en-IN" sz="22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dsDNA</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in 5′ to 3′ direction? </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Read the sequences in 5′ to 3′ direction mentioned in Q. 2, that depicts the </a:t>
            </a:r>
            <a:r>
              <a:rPr kumimoji="0" lang="en-IN" sz="22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Maxam- gilbert sequencing</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Draw 2 applications with pros &amp; cons of NGS technology in each case, where </a:t>
            </a:r>
            <a:r>
              <a:rPr kumimoji="0" lang="en-IN" sz="22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large scale sanger sequencing and microarray technologies</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can be used as alternative technology? </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ion torrent and 454 sequencing works? What are the similarities between them?</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What are the </a:t>
            </a:r>
            <a:r>
              <a:rPr kumimoji="0" lang="en-IN" sz="22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functions of enzymes </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used in </a:t>
            </a:r>
            <a:r>
              <a:rPr kumimoji="0" lang="en-IN" sz="22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pyrosequencing</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based 454 sequencing? Draw their roles?</a:t>
            </a:r>
          </a:p>
          <a:p>
            <a:pPr marL="342900" marR="0" lvl="0" indent="-342900" algn="just" defTabSz="914400" rtl="0" eaLnBrk="1" fontAlgn="auto" latinLnBrk="0" hangingPunct="1">
              <a:lnSpc>
                <a:spcPct val="100000"/>
              </a:lnSpc>
              <a:spcBef>
                <a:spcPts val="0"/>
              </a:spcBef>
              <a:spcAft>
                <a:spcPts val="0"/>
              </a:spcAft>
              <a:buClrTx/>
              <a:buSzTx/>
              <a:buFont typeface="+mj-lt"/>
              <a:buAutoNum type="arabicPeriod"/>
              <a:tabLst/>
              <a:defRPr/>
            </a:pP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How, </a:t>
            </a:r>
            <a:r>
              <a:rPr kumimoji="0" lang="en-IN" sz="2200" b="0"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rPr>
              <a:t>PCR bridge amplification </a:t>
            </a:r>
            <a:r>
              <a:rPr kumimoji="0" lang="en-IN" sz="2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works in Illumina sequencing?</a:t>
            </a:r>
          </a:p>
        </p:txBody>
      </p:sp>
      <p:pic>
        <p:nvPicPr>
          <p:cNvPr id="3076" name="Picture 4" descr="Maxam–Gilbert Sequencing: Easy Explanation &amp; 3 Modern Uses">
            <a:extLst>
              <a:ext uri="{FF2B5EF4-FFF2-40B4-BE49-F238E27FC236}">
                <a16:creationId xmlns:a16="http://schemas.microsoft.com/office/drawing/2014/main" id="{F71A9DFA-47AD-473F-9B75-EDB60933A0DB}"/>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13322"/>
          <a:stretch/>
        </p:blipFill>
        <p:spPr bwMode="auto">
          <a:xfrm>
            <a:off x="2149101" y="1085063"/>
            <a:ext cx="2623196" cy="365195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16FAAB0-1AF7-4809-A7AE-CAD8CBEBB98D}"/>
              </a:ext>
            </a:extLst>
          </p:cNvPr>
          <p:cNvSpPr txBox="1"/>
          <p:nvPr/>
        </p:nvSpPr>
        <p:spPr>
          <a:xfrm>
            <a:off x="2425675" y="4877666"/>
            <a:ext cx="15762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Question. 2</a:t>
            </a:r>
          </a:p>
        </p:txBody>
      </p:sp>
      <p:sp>
        <p:nvSpPr>
          <p:cNvPr id="11" name="TextBox 10">
            <a:extLst>
              <a:ext uri="{FF2B5EF4-FFF2-40B4-BE49-F238E27FC236}">
                <a16:creationId xmlns:a16="http://schemas.microsoft.com/office/drawing/2014/main" id="{1AFF2F60-2DB3-44F8-8720-2983621DF312}"/>
              </a:ext>
            </a:extLst>
          </p:cNvPr>
          <p:cNvSpPr txBox="1"/>
          <p:nvPr/>
        </p:nvSpPr>
        <p:spPr>
          <a:xfrm>
            <a:off x="357050" y="4877666"/>
            <a:ext cx="157625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Question. 1</a:t>
            </a:r>
          </a:p>
        </p:txBody>
      </p:sp>
    </p:spTree>
    <p:extLst>
      <p:ext uri="{BB962C8B-B14F-4D97-AF65-F5344CB8AC3E}">
        <p14:creationId xmlns:p14="http://schemas.microsoft.com/office/powerpoint/2010/main" val="1250672591"/>
      </p:ext>
    </p:extLst>
  </p:cSld>
  <p:clrMapOvr>
    <a:masterClrMapping/>
  </p:clrMapOvr>
</p:sld>
</file>

<file path=ppt/theme/theme1.xml><?xml version="1.0" encoding="utf-8"?>
<a:theme xmlns:a="http://schemas.openxmlformats.org/drawingml/2006/main" name="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1_Basis">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Edge">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17779" dir="5400000" rotWithShape="0">
              <a:srgbClr val="000000">
                <a:alpha val="4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2078</TotalTime>
  <Words>839</Words>
  <Application>Microsoft Office PowerPoint</Application>
  <PresentationFormat>Widescreen</PresentationFormat>
  <Paragraphs>51</Paragraphs>
  <Slides>13</Slides>
  <Notes>1</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13</vt:i4>
      </vt:variant>
    </vt:vector>
  </HeadingPairs>
  <TitlesOfParts>
    <vt:vector size="21" baseType="lpstr">
      <vt:lpstr>Arial</vt:lpstr>
      <vt:lpstr>Calibri</vt:lpstr>
      <vt:lpstr>Calibri Light</vt:lpstr>
      <vt:lpstr>Corbel</vt:lpstr>
      <vt:lpstr>Times New Roman</vt:lpstr>
      <vt:lpstr>Basis</vt:lpstr>
      <vt:lpstr>1_Basis</vt:lpstr>
      <vt:lpstr>Office Theme</vt:lpstr>
      <vt:lpstr>BT 601: Analytical Biotechnology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Neha Arora</dc:creator>
  <cp:lastModifiedBy>dell</cp:lastModifiedBy>
  <cp:revision>128</cp:revision>
  <dcterms:created xsi:type="dcterms:W3CDTF">2022-12-23T10:52:32Z</dcterms:created>
  <dcterms:modified xsi:type="dcterms:W3CDTF">2025-03-09T13:26:41Z</dcterms:modified>
</cp:coreProperties>
</file>